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64"/>
  </p:notesMasterIdLst>
  <p:sldIdLst>
    <p:sldId id="876" r:id="rId5"/>
    <p:sldId id="877" r:id="rId6"/>
    <p:sldId id="902" r:id="rId7"/>
    <p:sldId id="930" r:id="rId8"/>
    <p:sldId id="881" r:id="rId9"/>
    <p:sldId id="879" r:id="rId10"/>
    <p:sldId id="931" r:id="rId11"/>
    <p:sldId id="948" r:id="rId12"/>
    <p:sldId id="924" r:id="rId13"/>
    <p:sldId id="925" r:id="rId14"/>
    <p:sldId id="413" r:id="rId15"/>
    <p:sldId id="949" r:id="rId16"/>
    <p:sldId id="880" r:id="rId17"/>
    <p:sldId id="464" r:id="rId18"/>
    <p:sldId id="882" r:id="rId19"/>
    <p:sldId id="406" r:id="rId20"/>
    <p:sldId id="937" r:id="rId21"/>
    <p:sldId id="943" r:id="rId22"/>
    <p:sldId id="884" r:id="rId23"/>
    <p:sldId id="915" r:id="rId24"/>
    <p:sldId id="934" r:id="rId25"/>
    <p:sldId id="885" r:id="rId26"/>
    <p:sldId id="354" r:id="rId27"/>
    <p:sldId id="916" r:id="rId28"/>
    <p:sldId id="917" r:id="rId29"/>
    <p:sldId id="918" r:id="rId30"/>
    <p:sldId id="950" r:id="rId31"/>
    <p:sldId id="888" r:id="rId32"/>
    <p:sldId id="922" r:id="rId33"/>
    <p:sldId id="891" r:id="rId34"/>
    <p:sldId id="942" r:id="rId35"/>
    <p:sldId id="893" r:id="rId36"/>
    <p:sldId id="892" r:id="rId37"/>
    <p:sldId id="920" r:id="rId38"/>
    <p:sldId id="929" r:id="rId39"/>
    <p:sldId id="935" r:id="rId40"/>
    <p:sldId id="923" r:id="rId41"/>
    <p:sldId id="927" r:id="rId42"/>
    <p:sldId id="894" r:id="rId43"/>
    <p:sldId id="895" r:id="rId44"/>
    <p:sldId id="940" r:id="rId45"/>
    <p:sldId id="941" r:id="rId46"/>
    <p:sldId id="898" r:id="rId47"/>
    <p:sldId id="903" r:id="rId48"/>
    <p:sldId id="904" r:id="rId49"/>
    <p:sldId id="912" r:id="rId50"/>
    <p:sldId id="906" r:id="rId51"/>
    <p:sldId id="907" r:id="rId52"/>
    <p:sldId id="607" r:id="rId53"/>
    <p:sldId id="608" r:id="rId54"/>
    <p:sldId id="682" r:id="rId55"/>
    <p:sldId id="619" r:id="rId56"/>
    <p:sldId id="951" r:id="rId57"/>
    <p:sldId id="945" r:id="rId58"/>
    <p:sldId id="683" r:id="rId59"/>
    <p:sldId id="901" r:id="rId60"/>
    <p:sldId id="900" r:id="rId61"/>
    <p:sldId id="897" r:id="rId62"/>
    <p:sldId id="303"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99EC25-D22D-4083-B8A3-D8382272048B}" v="8" dt="2026-03-20T19:44:42.145"/>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1614" y="78"/>
      </p:cViewPr>
      <p:guideLst>
        <p:guide pos="144"/>
        <p:guide orient="horz" pos="218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0B99EC25-D22D-4083-B8A3-D8382272048B}"/>
    <pc:docChg chg="modSld">
      <pc:chgData name="Koch, Carl - FPAC-NRCS, WV" userId="S::carl.koch@usda.gov::8f9ea627-f344-4264-ba95-70db19643af5" providerId="AD" clId="Web-{0B99EC25-D22D-4083-B8A3-D8382272048B}" dt="2026-03-20T19:44:42.145" v="7" actId="20577"/>
      <pc:docMkLst>
        <pc:docMk/>
      </pc:docMkLst>
      <pc:sldChg chg="modSp">
        <pc:chgData name="Koch, Carl - FPAC-NRCS, WV" userId="S::carl.koch@usda.gov::8f9ea627-f344-4264-ba95-70db19643af5" providerId="AD" clId="Web-{0B99EC25-D22D-4083-B8A3-D8382272048B}" dt="2026-03-20T19:44:42.145" v="7" actId="20577"/>
        <pc:sldMkLst>
          <pc:docMk/>
          <pc:sldMk cId="2124012909" sldId="881"/>
        </pc:sldMkLst>
        <pc:spChg chg="mod">
          <ac:chgData name="Koch, Carl - FPAC-NRCS, WV" userId="S::carl.koch@usda.gov::8f9ea627-f344-4264-ba95-70db19643af5" providerId="AD" clId="Web-{0B99EC25-D22D-4083-B8A3-D8382272048B}" dt="2026-03-20T19:44:42.145" v="7" actId="20577"/>
          <ac:spMkLst>
            <pc:docMk/>
            <pc:sldMk cId="2124012909" sldId="881"/>
            <ac:spMk id="3" creationId="{183C3063-76F9-EE5D-EB7B-8845AE240FFE}"/>
          </ac:spMkLst>
        </pc:spChg>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xmlns="">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W</a:t>
            </a:r>
            <a:r>
              <a:rPr lang="en-US" sz="1200">
                <a:effectLst/>
              </a:rPr>
              <a:t>hen the quantity, quality, diversity, or </a:t>
            </a:r>
            <a:r>
              <a:rPr lang="en-US" sz="1200" u="sng">
                <a:effectLst/>
              </a:rPr>
              <a:t>connectivity</a:t>
            </a:r>
            <a:r>
              <a:rPr lang="en-US" sz="1200">
                <a:effectLst/>
              </a:rPr>
              <a:t> of food, cover, space, shelter, and/or water is inadequate to meet the requirements of beneficial soil organisms.</a:t>
            </a:r>
            <a:endParaRPr lang="en-US" sz="1200"/>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a:t>
            </a:fld>
            <a:endParaRPr lang="en-US"/>
          </a:p>
        </p:txBody>
      </p:sp>
    </p:spTree>
    <p:extLst>
      <p:ext uri="{BB962C8B-B14F-4D97-AF65-F5344CB8AC3E}">
        <p14:creationId xmlns:p14="http://schemas.microsoft.com/office/powerpoint/2010/main" val="426429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pictures relate to the previous slide. The picture on the left is between where the bales were fed. The one on the right is in the middle of where the hay was fed.  </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3914604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Hay cutting is an extractive process remoting carbon, and nutrients. The carbon and nutrients are moved to the feeding site. Feeding hay on lower fertility land increases nutrients and plant residue. Increasing desirable species and plant productivity.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2578954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a:t>
            </a:r>
            <a:r>
              <a:rPr lang="en-US">
                <a:effectLst/>
              </a:rPr>
              <a:t>of </a:t>
            </a:r>
            <a:r>
              <a:rPr lang="en-US"/>
              <a:t>overgrazed land with cattle</a:t>
            </a:r>
            <a:r>
              <a:rPr lang="en-US">
                <a:effectLst/>
              </a:rPr>
              <a:t>.</a:t>
            </a:r>
            <a:r>
              <a:rPr lang="en-US"/>
              <a:t> Not working with nature the soil becomes sterile. The producer has to supply what the plants need. Since there is no habitat for soil organisms yields will drop if inputs don't continue.</a:t>
            </a:r>
          </a:p>
        </p:txBody>
      </p:sp>
      <p:sp>
        <p:nvSpPr>
          <p:cNvPr id="4" name="Slide Number Placeholder 3"/>
          <p:cNvSpPr>
            <a:spLocks noGrp="1"/>
          </p:cNvSpPr>
          <p:nvPr>
            <p:ph type="sldNum" sz="quarter" idx="5"/>
          </p:nvPr>
        </p:nvSpPr>
        <p:spPr/>
        <p:txBody>
          <a:bodyPr/>
          <a:lstStyle/>
          <a:p>
            <a:fld id="{826BD091-4092-4F28-8EE7-CA2A94FFB267}" type="slidenum">
              <a:rPr lang="en-US" smtClean="0"/>
              <a:t>12</a:t>
            </a:fld>
            <a:endParaRPr lang="en-US"/>
          </a:p>
        </p:txBody>
      </p:sp>
    </p:spTree>
    <p:extLst>
      <p:ext uri="{BB962C8B-B14F-4D97-AF65-F5344CB8AC3E}">
        <p14:creationId xmlns:p14="http://schemas.microsoft.com/office/powerpoint/2010/main" val="3301149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a:effectLst/>
                <a:latin typeface="Times New Roman"/>
                <a:ea typeface="Century Schoolbook" panose="02040604050505020304" pitchFamily="18" charset="0"/>
                <a:cs typeface="Times New Roman"/>
              </a:rPr>
              <a:t>Agriculture converts the sun's energy into food, feed, and fiber, Most solar energy captured by plants is not </a:t>
            </a:r>
            <a:r>
              <a:rPr lang="en-US" sz="1200">
                <a:latin typeface="Times New Roman"/>
                <a:ea typeface="Century Schoolbook" panose="02040604050505020304" pitchFamily="18" charset="0"/>
                <a:cs typeface="Times New Roman"/>
              </a:rPr>
              <a:t>directly . If sunlight hits bare ground, energy is lost as heat. Energy is a flow, not a cycle. harvested</a:t>
            </a:r>
            <a:r>
              <a:rPr lang="en-US" sz="1200">
                <a:effectLst/>
                <a:latin typeface="Times New Roman"/>
                <a:ea typeface="Century Schoolbook" panose="02040604050505020304" pitchFamily="18" charset="0"/>
                <a:cs typeface="Times New Roman"/>
              </a:rPr>
              <a:t>; instead, it feeds the belowground food web. Feeding the "underground livestock" is essential.</a:t>
            </a:r>
          </a:p>
          <a:p>
            <a:pPr marL="0" marR="0">
              <a:spcBef>
                <a:spcPts val="0"/>
              </a:spcBef>
              <a:spcAft>
                <a:spcPts val="0"/>
              </a:spcAft>
            </a:pPr>
            <a:r>
              <a:rPr lang="en-US" sz="1200">
                <a:effectLst/>
                <a:latin typeface="Times New Roman"/>
                <a:ea typeface="Century Schoolbook" panose="02040604050505020304" pitchFamily="18" charset="0"/>
                <a:cs typeface="Times New Roman"/>
              </a:rPr>
              <a:t> </a:t>
            </a:r>
          </a:p>
          <a:p>
            <a:pPr marL="0" marR="0">
              <a:spcBef>
                <a:spcPts val="0"/>
              </a:spcBef>
              <a:spcAft>
                <a:spcPts val="0"/>
              </a:spcAft>
            </a:pPr>
            <a:r>
              <a:rPr lang="en-US" sz="1200">
                <a:effectLst/>
                <a:latin typeface="Times New Roman"/>
                <a:ea typeface="Century Schoolbook" panose="02040604050505020304" pitchFamily="18" charset="0"/>
                <a:cs typeface="Times New Roman"/>
              </a:rPr>
              <a:t>The energy flow begins when the sun's energy is captured by the plant-based (aboveground) food web. Nutrient availability is governed by the detritus-based (belowground) food web. The interaction of plants, soils, and soil organisms also influences the water cycle. </a:t>
            </a:r>
          </a:p>
          <a:p>
            <a:endParaRPr lang="en-US">
              <a:latin typeface="Times New Roman"/>
              <a:cs typeface="Times New Roman"/>
            </a:endParaRPr>
          </a:p>
          <a:p>
            <a:r>
              <a:rPr lang="en-US">
                <a:latin typeface="Times New Roman"/>
                <a:ea typeface="Calibri" panose="020F0502020204030204"/>
                <a:cs typeface="Times New Roman"/>
              </a:rPr>
              <a:t>Pictured, grassland with a long history of high density-short duration grazing and a recovery between grazing of 45 days or longer. This field has not been fertilized in 17 years.</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13</a:t>
            </a:fld>
            <a:endParaRPr lang="en-US"/>
          </a:p>
        </p:txBody>
      </p:sp>
    </p:spTree>
    <p:extLst>
      <p:ext uri="{BB962C8B-B14F-4D97-AF65-F5344CB8AC3E}">
        <p14:creationId xmlns:p14="http://schemas.microsoft.com/office/powerpoint/2010/main" val="1723423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88961" indent="-303446" eaLnBrk="0" hangingPunct="0">
              <a:defRPr>
                <a:solidFill>
                  <a:schemeClr val="tx1"/>
                </a:solidFill>
                <a:latin typeface="Arial" panose="020B0604020202020204" pitchFamily="34" charset="0"/>
              </a:defRPr>
            </a:lvl2pPr>
            <a:lvl3pPr marL="1213787" indent="-242757" eaLnBrk="0" hangingPunct="0">
              <a:defRPr>
                <a:solidFill>
                  <a:schemeClr val="tx1"/>
                </a:solidFill>
                <a:latin typeface="Arial" panose="020B0604020202020204" pitchFamily="34" charset="0"/>
              </a:defRPr>
            </a:lvl3pPr>
            <a:lvl4pPr marL="1699301" indent="-242757" eaLnBrk="0" hangingPunct="0">
              <a:defRPr>
                <a:solidFill>
                  <a:schemeClr val="tx1"/>
                </a:solidFill>
                <a:latin typeface="Arial" panose="020B0604020202020204" pitchFamily="34" charset="0"/>
              </a:defRPr>
            </a:lvl4pPr>
            <a:lvl5pPr marL="2184816" indent="-242757" eaLnBrk="0" hangingPunct="0">
              <a:defRPr>
                <a:solidFill>
                  <a:schemeClr val="tx1"/>
                </a:solidFill>
                <a:latin typeface="Arial" panose="020B0604020202020204" pitchFamily="34" charset="0"/>
              </a:defRPr>
            </a:lvl5pPr>
            <a:lvl6pPr marL="2670329" indent="-242757" eaLnBrk="0" fontAlgn="base" hangingPunct="0">
              <a:spcBef>
                <a:spcPct val="0"/>
              </a:spcBef>
              <a:spcAft>
                <a:spcPct val="0"/>
              </a:spcAft>
              <a:defRPr>
                <a:solidFill>
                  <a:schemeClr val="tx1"/>
                </a:solidFill>
                <a:latin typeface="Arial" panose="020B0604020202020204" pitchFamily="34" charset="0"/>
              </a:defRPr>
            </a:lvl6pPr>
            <a:lvl7pPr marL="3155844" indent="-242757" eaLnBrk="0" fontAlgn="base" hangingPunct="0">
              <a:spcBef>
                <a:spcPct val="0"/>
              </a:spcBef>
              <a:spcAft>
                <a:spcPct val="0"/>
              </a:spcAft>
              <a:defRPr>
                <a:solidFill>
                  <a:schemeClr val="tx1"/>
                </a:solidFill>
                <a:latin typeface="Arial" panose="020B0604020202020204" pitchFamily="34" charset="0"/>
              </a:defRPr>
            </a:lvl7pPr>
            <a:lvl8pPr marL="3641359" indent="-242757" eaLnBrk="0" fontAlgn="base" hangingPunct="0">
              <a:spcBef>
                <a:spcPct val="0"/>
              </a:spcBef>
              <a:spcAft>
                <a:spcPct val="0"/>
              </a:spcAft>
              <a:defRPr>
                <a:solidFill>
                  <a:schemeClr val="tx1"/>
                </a:solidFill>
                <a:latin typeface="Arial" panose="020B0604020202020204" pitchFamily="34" charset="0"/>
              </a:defRPr>
            </a:lvl8pPr>
            <a:lvl9pPr marL="4126873" indent="-242757" eaLnBrk="0" fontAlgn="base" hangingPunct="0">
              <a:spcBef>
                <a:spcPct val="0"/>
              </a:spcBef>
              <a:spcAft>
                <a:spcPct val="0"/>
              </a:spcAft>
              <a:defRPr>
                <a:solidFill>
                  <a:schemeClr val="tx1"/>
                </a:solidFill>
                <a:latin typeface="Arial" panose="020B0604020202020204" pitchFamily="34" charset="0"/>
              </a:defRPr>
            </a:lvl9pPr>
          </a:lstStyle>
          <a:p>
            <a:pPr defTabSz="971029" eaLnBrk="1" hangingPunct="1">
              <a:defRPr/>
            </a:pPr>
            <a:fld id="{5161A838-05EB-463B-98A4-0B414139AA84}" type="slidenum">
              <a:rPr lang="en-US" altLang="en-US">
                <a:solidFill>
                  <a:srgbClr val="000000"/>
                </a:solidFill>
              </a:rPr>
              <a:pPr defTabSz="971029" eaLnBrk="1" hangingPunct="1">
                <a:defRPr/>
              </a:pPr>
              <a:t>14</a:t>
            </a:fld>
            <a:endParaRPr lang="en-US" altLang="en-US">
              <a:solidFill>
                <a:srgbClr val="000000"/>
              </a:solidFill>
            </a:endParaRPr>
          </a:p>
        </p:txBody>
      </p:sp>
      <p:sp>
        <p:nvSpPr>
          <p:cNvPr id="70659" name="Rectangle 2"/>
          <p:cNvSpPr>
            <a:spLocks noGrp="1" noChangeArrowheads="1"/>
          </p:cNvSpPr>
          <p:nvPr>
            <p:ph type="body" idx="1"/>
          </p:nvPr>
        </p:nvSpPr>
        <p:spPr>
          <a:xfrm>
            <a:off x="980756" y="4578756"/>
            <a:ext cx="5394155" cy="43360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092" tIns="47203" rIns="96092" bIns="47203"/>
          <a:lstStyle/>
          <a:p>
            <a:pPr eaLnBrk="1" hangingPunct="1"/>
            <a:r>
              <a:rPr lang="en-US" altLang="en-US"/>
              <a:t>Ninety five percent of raw material needed for growth comes from air. The air space of soil pores is an important component to maintain. When it rains it creates an air exchange underground. </a:t>
            </a:r>
          </a:p>
        </p:txBody>
      </p:sp>
      <p:sp>
        <p:nvSpPr>
          <p:cNvPr id="70660" name="Rectangle 3"/>
          <p:cNvSpPr>
            <a:spLocks noGrp="1" noRot="1" noChangeAspect="1" noChangeArrowheads="1" noTextEdit="1"/>
          </p:cNvSpPr>
          <p:nvPr>
            <p:ph type="sldImg"/>
          </p:nvPr>
        </p:nvSpPr>
        <p:spPr>
          <a:xfrm>
            <a:off x="1279525" y="731838"/>
            <a:ext cx="4797425" cy="3598862"/>
          </a:xfrm>
          <a:ln w="12700" cap="flat">
            <a:solidFill>
              <a:schemeClr val="tx1"/>
            </a:solidFill>
          </a:ln>
        </p:spPr>
      </p:sp>
    </p:spTree>
    <p:extLst>
      <p:ext uri="{BB962C8B-B14F-4D97-AF65-F5344CB8AC3E}">
        <p14:creationId xmlns:p14="http://schemas.microsoft.com/office/powerpoint/2010/main" val="644929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spcBef>
                <a:spcPts val="0"/>
              </a:spcBef>
              <a:spcAft>
                <a:spcPts val="0"/>
              </a:spcAft>
            </a:pPr>
            <a:r>
              <a:rPr lang="en-US" sz="1800" b="1">
                <a:solidFill>
                  <a:srgbClr val="76923C"/>
                </a:solidFill>
                <a:effectLst/>
                <a:latin typeface="Segoe UI Semibold"/>
                <a:ea typeface="Century Schoolbook" panose="02040604050505020304" pitchFamily="18" charset="0"/>
                <a:cs typeface="Segoe UI Semibold"/>
              </a:rPr>
              <a:t>Nutrient Cycling</a:t>
            </a:r>
            <a:endParaRPr lang="en-US" sz="1800">
              <a:effectLst/>
              <a:latin typeface="Segoe UI Semibold"/>
              <a:ea typeface="Century Schoolbook" panose="02040604050505020304" pitchFamily="18" charset="0"/>
              <a:cs typeface="Segoe UI Semibold"/>
            </a:endParaRPr>
          </a:p>
          <a:p>
            <a:pPr marL="0" marR="0">
              <a:spcBef>
                <a:spcPts val="0"/>
              </a:spcBef>
              <a:spcAft>
                <a:spcPts val="0"/>
              </a:spcAft>
            </a:pPr>
            <a:r>
              <a:rPr lang="en-US" sz="1800">
                <a:effectLst/>
                <a:latin typeface="Times New Roman"/>
                <a:ea typeface="Century Schoolbook" panose="02040604050505020304" pitchFamily="18" charset="0"/>
                <a:cs typeface="Times New Roman"/>
              </a:rPr>
              <a:t>Pastureland plants' annual nutrient needs are mainly supplied through the decomposition of organic matter in the soil. As soil organisms consume organic materials, they retain (immobilize) nutrients in their cells. This process prevents the loss of nutrients, such as nitrogen, from the root zone. When fungi and bacteria die or are eaten by other organisms, nutrients are mineralized and slowly released to the soil in plant-available forms. Nutrient immobilization and mineralization occur continuously throughout the year relative to moisture availability and temperature.</a:t>
            </a:r>
          </a:p>
          <a:p>
            <a:pPr marL="0" marR="0">
              <a:spcBef>
                <a:spcPts val="0"/>
              </a:spcBef>
              <a:spcAft>
                <a:spcPts val="0"/>
              </a:spcAft>
            </a:pPr>
            <a:r>
              <a:rPr lang="en-US" sz="1800">
                <a:effectLst/>
                <a:latin typeface="Times New Roman"/>
                <a:ea typeface="Century Schoolbook" panose="02040604050505020304" pitchFamily="18" charset="0"/>
                <a:cs typeface="Times New Roman"/>
              </a:rPr>
              <a:t> </a:t>
            </a:r>
          </a:p>
          <a:p>
            <a:pPr marL="0" marR="0">
              <a:spcBef>
                <a:spcPts val="0"/>
              </a:spcBef>
              <a:spcAft>
                <a:spcPts val="0"/>
              </a:spcAft>
            </a:pPr>
            <a:r>
              <a:rPr lang="en-US" sz="1800">
                <a:effectLst/>
                <a:latin typeface="Times New Roman"/>
                <a:ea typeface="Century Schoolbook" panose="02040604050505020304" pitchFamily="18" charset="0"/>
                <a:cs typeface="Times New Roman"/>
              </a:rPr>
              <a:t>Some bacteria and fungi provide nutrients to plants in exchange for carbon. Particular types of bacteria, called nitrogen fixers, infect clover roots and other legumes, forming visible nodules. These bacteria convert nitrogen from the soil air into a form the plant host can use. Cut nodules in half; if they turn red, they actively convert nitrogen for plant use. When the leaves and roots die and decompose, nitrogen levels increase in the surrounding soil, improving the growth of other plants. Fungi produce hyphae (mycorrhizal fungi) that attach to plant roots and act like an extended root system. These mycorrhizal fungi enhance a plant's ability to compete for water and nutrients. Mycorrhizal fungi also connect the roots of various plant species facilitating the transfer of nutrients, especially nitrogen, and phosphorus, between plants. </a:t>
            </a:r>
          </a:p>
          <a:p>
            <a:pPr marL="0" marR="0">
              <a:spcBef>
                <a:spcPts val="0"/>
              </a:spcBef>
              <a:spcAft>
                <a:spcPts val="0"/>
              </a:spcAft>
            </a:pPr>
            <a:r>
              <a:rPr lang="en-US" sz="1800">
                <a:effectLst/>
                <a:latin typeface="Times New Roman"/>
                <a:ea typeface="Century Schoolbook" panose="02040604050505020304" pitchFamily="18" charset="0"/>
                <a:cs typeface="Times New Roman"/>
              </a:rPr>
              <a:t> </a:t>
            </a:r>
          </a:p>
          <a:p>
            <a:pPr marL="0" marR="0">
              <a:spcBef>
                <a:spcPts val="0"/>
              </a:spcBef>
              <a:spcAft>
                <a:spcPts val="0"/>
              </a:spcAft>
            </a:pPr>
            <a:r>
              <a:rPr lang="en-US" sz="1800">
                <a:effectLst/>
                <a:latin typeface="Times New Roman"/>
                <a:ea typeface="Century Schoolbook" panose="02040604050505020304" pitchFamily="18" charset="0"/>
                <a:cs typeface="Times New Roman"/>
              </a:rPr>
              <a:t>In a healthy soil ecosystem, soil biota regulates the flow and storage of nutrients in many ways. For example, they decompose plant and animal residue, fix atmospheric nitrogen, transform nitrogen and other nutrients among various organic and inorganic forms, release plant-available nutrients, mobilize phosphorus, and form mycorrhizal (fungus-root) associations for nutrient exchange. Even applied fertilizers may pass through soil organisms before being utilized by crops. </a:t>
            </a:r>
          </a:p>
          <a:p>
            <a:endParaRPr lang="en-US" sz="1800">
              <a:latin typeface="Times New Roman"/>
              <a:cs typeface="Times New Roman"/>
            </a:endParaRPr>
          </a:p>
          <a:p>
            <a:r>
              <a:rPr lang="en-US" sz="1800">
                <a:latin typeface="Times New Roman"/>
                <a:ea typeface="Calibri" panose="020F0502020204030204"/>
                <a:cs typeface="Times New Roman"/>
              </a:rPr>
              <a:t>The rhizophagy cycle is where bacteria and fungi enter plant root and are digested by the plant to a degree. Some reemerge from the plant. </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15</a:t>
            </a:fld>
            <a:endParaRPr lang="en-US"/>
          </a:p>
        </p:txBody>
      </p:sp>
    </p:spTree>
    <p:extLst>
      <p:ext uri="{BB962C8B-B14F-4D97-AF65-F5344CB8AC3E}">
        <p14:creationId xmlns:p14="http://schemas.microsoft.com/office/powerpoint/2010/main" val="2761609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Pictured on left cow manure with a high fiber and signs of tunneling dung beetles next to the pile. Pictured on the right is goat manure pellets which is well distributed. The reason for the span of days to fertilize a pasture is possible nitrogen loss due to volatilization. Volatilization of N can be 50% or more. 85 pounds of Nitrogen per year- 57 pounds of P2O5 per year and 190 pounds of K2O per year. The calculations are based on Nitrogen. 85 pounds of N per year divided by 365 days equals 0.23 pounds of N per day. </a:t>
            </a:r>
          </a:p>
        </p:txBody>
      </p:sp>
      <p:sp>
        <p:nvSpPr>
          <p:cNvPr id="4" name="Slide Number Placeholder 3"/>
          <p:cNvSpPr>
            <a:spLocks noGrp="1"/>
          </p:cNvSpPr>
          <p:nvPr>
            <p:ph type="sldNum" sz="quarter" idx="5"/>
          </p:nvPr>
        </p:nvSpPr>
        <p:spPr/>
        <p:txBody>
          <a:bodyPr/>
          <a:lstStyle/>
          <a:p>
            <a:fld id="{D8BD3564-BA70-487D-809A-030C0B32E9FE}" type="slidenum">
              <a:rPr lang="en-US" smtClean="0"/>
              <a:t>16</a:t>
            </a:fld>
            <a:endParaRPr lang="en-US"/>
          </a:p>
        </p:txBody>
      </p:sp>
    </p:spTree>
    <p:extLst>
      <p:ext uri="{BB962C8B-B14F-4D97-AF65-F5344CB8AC3E}">
        <p14:creationId xmlns:p14="http://schemas.microsoft.com/office/powerpoint/2010/main" val="2926475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Rhizophagy cycle is where microbes enter through the root tip, some of the biology shed their cell walls and are digested or partially digested by the plant, the microbes then exit through root hairs where some reform cell walls once outside of the plant. </a:t>
            </a:r>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17</a:t>
            </a:fld>
            <a:endParaRPr lang="en-US"/>
          </a:p>
        </p:txBody>
      </p:sp>
    </p:spTree>
    <p:extLst>
      <p:ext uri="{BB962C8B-B14F-4D97-AF65-F5344CB8AC3E}">
        <p14:creationId xmlns:p14="http://schemas.microsoft.com/office/powerpoint/2010/main" val="2130759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Grasslands are more bacterial dominated whereas forest are more fungal dominated.  Most grasslands would benefit from being more fungal. To move toward a fungal environment manage for forage in a more mature vegetative state (boot to early head stage). Early successional woody plants like shrubs and tulip poplar are typically a balance of bacteria and fungal environment.</a:t>
            </a:r>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18</a:t>
            </a:fld>
            <a:endParaRPr lang="en-US"/>
          </a:p>
        </p:txBody>
      </p:sp>
    </p:spTree>
    <p:extLst>
      <p:ext uri="{BB962C8B-B14F-4D97-AF65-F5344CB8AC3E}">
        <p14:creationId xmlns:p14="http://schemas.microsoft.com/office/powerpoint/2010/main" val="2168801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solidFill>
                  <a:srgbClr val="76923C"/>
                </a:solidFill>
                <a:effectLst/>
                <a:latin typeface="Segoe UI Semibold" panose="020B0702040204020203" pitchFamily="34" charset="0"/>
                <a:ea typeface="Century Schoolbook" panose="02040604050505020304" pitchFamily="18" charset="0"/>
                <a:cs typeface="Century Schoolbook" panose="02040604050505020304" pitchFamily="18" charset="0"/>
              </a:rPr>
              <a:t>What Affects Soil Organism Habitat?</a:t>
            </a:r>
            <a:br>
              <a:rPr lang="en-US" sz="1800" b="1">
                <a:effectLst/>
                <a:latin typeface="Segoe UI Semibold" panose="020B0702040204020203" pitchFamily="34" charset="0"/>
                <a:ea typeface="Century Schoolbook" panose="02040604050505020304" pitchFamily="18" charset="0"/>
                <a:cs typeface="Century Schoolbook" panose="02040604050505020304" pitchFamily="18" charset="0"/>
              </a:rPr>
            </a:b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r>
              <a:rPr lang="en-US" sz="1800">
                <a:effectLst/>
                <a:latin typeface="Times New Roman" panose="02020603050405020304" pitchFamily="18" charset="0"/>
                <a:ea typeface="Century Schoolbook" panose="02040604050505020304" pitchFamily="18" charset="0"/>
              </a:rPr>
              <a:t>Soil biota multiplies rapidly when they have food and favorable growing condition. Ample supplies of organic materials such as roots and plant residue provide critical food sources. Seasonal biological activity patterns coincide with plant growth stages, temperature, moisture, litter fall, and root die-off. Active bacteria require films of water in soil pores, whereas fungi can function in drier conditions. When the soil is too dry, bacteria and fungi become less active or temporarily shut down, protozoa form dormant cysts, and most other organisms decline. In saturated and anaerobic soil, denitrifying bacteria (bacteria that convert nitrates into nitrites and ammonia) cause denitrification. Organisms affect each other through predation and competition for food and space. Livestock digest organic matter, defecate and urinate organic material speeding up the carbon and nitrogen cycles. Picture is tall fescue, white clover and hairy vetch.</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19</a:t>
            </a:fld>
            <a:endParaRPr lang="en-US"/>
          </a:p>
        </p:txBody>
      </p:sp>
    </p:spTree>
    <p:extLst>
      <p:ext uri="{BB962C8B-B14F-4D97-AF65-F5344CB8AC3E}">
        <p14:creationId xmlns:p14="http://schemas.microsoft.com/office/powerpoint/2010/main" val="3658167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of continuous grazing on the left side of the fence and adaptive rotational grazing management on the right. 1 )Microbial habitat is enhanced when plant cover, roots, biodiversity and disturbance are managed. Bare ground has the biggest impact on microbial habitat. Feeding hay strategically involves placing hay typically by unrolling or moving hay feeding site with each feeding. Placement of the hay would be where soil nutrients are low and where the plant community is undesirable.  2) Food Sources are improved by biodiversity due where the type and supply of food is available over a longer period of time. 3) Soil organisms benefit from a stable habitat.</a:t>
            </a:r>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1878567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is fall tall fescue, </a:t>
            </a:r>
            <a:r>
              <a:rPr lang="en-US" err="1"/>
              <a:t>orchardgrass</a:t>
            </a:r>
            <a:r>
              <a:rPr lang="en-US"/>
              <a:t>, red and white clover, johnsongrass and foxtail millet. The stage of maturity pictured is late vegetative (top of phase 2 growth) ideal for a balance of animal productivity, forage production and soil health. Plant cover and plant residue improve moisture availability over an extended time. Strongly aggregated soil is more porous and has more air movement and moisture storage decreasing denitrification. Denitrification decreases nitrogen availability. Proper grazing management improves soil health.  When high production of grass is possible manage for maximum cover, build carbohydrate storage and maintain leaf area.</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20</a:t>
            </a:fld>
            <a:endParaRPr lang="en-US"/>
          </a:p>
        </p:txBody>
      </p:sp>
    </p:spTree>
    <p:extLst>
      <p:ext uri="{BB962C8B-B14F-4D97-AF65-F5344CB8AC3E}">
        <p14:creationId xmlns:p14="http://schemas.microsoft.com/office/powerpoint/2010/main" val="3399369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high degree of plant canopy creates a microclimate of higher CO2 and water vapor increasing plant growth.</a:t>
            </a:r>
          </a:p>
        </p:txBody>
      </p:sp>
      <p:sp>
        <p:nvSpPr>
          <p:cNvPr id="4" name="Slide Number Placeholder 3"/>
          <p:cNvSpPr>
            <a:spLocks noGrp="1"/>
          </p:cNvSpPr>
          <p:nvPr>
            <p:ph type="sldNum" sz="quarter" idx="5"/>
          </p:nvPr>
        </p:nvSpPr>
        <p:spPr/>
        <p:txBody>
          <a:bodyPr/>
          <a:lstStyle/>
          <a:p>
            <a:fld id="{D8BD3564-BA70-487D-809A-030C0B32E9FE}" type="slidenum">
              <a:rPr lang="en-US" smtClean="0"/>
              <a:t>21</a:t>
            </a:fld>
            <a:endParaRPr lang="en-US"/>
          </a:p>
        </p:txBody>
      </p:sp>
    </p:spTree>
    <p:extLst>
      <p:ext uri="{BB962C8B-B14F-4D97-AF65-F5344CB8AC3E}">
        <p14:creationId xmlns:p14="http://schemas.microsoft.com/office/powerpoint/2010/main" val="15457916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solidFill>
                  <a:srgbClr val="76923C"/>
                </a:solidFill>
                <a:effectLst/>
                <a:latin typeface="Segoe UI Semibold" panose="020B0702040204020203" pitchFamily="34" charset="0"/>
                <a:ea typeface="Century Schoolbook" panose="02040604050505020304" pitchFamily="18" charset="0"/>
                <a:cs typeface="Century Schoolbook" panose="02040604050505020304" pitchFamily="18" charset="0"/>
              </a:rPr>
              <a:t>Management Strategies to Improve Soil Organism Habitat</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b="1">
                <a:effectLst/>
                <a:latin typeface="Segoe UI Semibold" panose="020B0702040204020203" pitchFamily="34"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Any management technique that improves the following indicators will improve soil organism habitat: Plant cover, soil residue, plant diversity, roots, soil life, darker soil color, and reduces soil compaction. Plant canopy cover and soil residue moderate soil temperatures and improve moisture availability. The higher the ambient temperature, the more significant the effect cover and residue will have. Increased production presents a significant opportunity to improve soil life habitat. Diverse vegetation produces different: root structures, times of growth, types of root exudates, and plant residue and thus provide different food sources for soil biota. Plant diversity and the pattern of plant distribution affect soil organisms.</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Some soil perturbations are a normal part of soil processes or necessary for agriculture and other land uses. However, some disturbances significantly impact soil biology and can be minimalized to reduce their adverse effects. These disturbances include compaction, erosion, soil displacement, tillage, catastrophic fires, specific pesticide applications, and excessive pesticide usage.</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If soils are naturally saturated at certain times of the year, consider reducing the stocking rate during that time or being seasonal (stocker cattle or contract graze), not having any stock then. Calving time and marketing can help reduce the stocking rate at strategic times. One option is to run fewer cows and keep calves till they are long yearlings, and this lowers numbers, yet you can market the same cattle weight. </a:t>
            </a:r>
            <a:r>
              <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Confining livestock in "Heavy Use Area Protected" locations can help sustain soil health and pasture productivity when soils are saturated, and there is insufficient ground cover. </a:t>
            </a:r>
          </a:p>
          <a:p>
            <a:pPr marL="0" marR="0">
              <a:spcBef>
                <a:spcPts val="0"/>
              </a:spcBef>
              <a:spcAft>
                <a:spcPts val="0"/>
              </a:spcAft>
            </a:pPr>
            <a:endPar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Picture is geared reels of </a:t>
            </a:r>
            <a:r>
              <a:rPr lang="en-US" sz="1800" err="1">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polywire</a:t>
            </a:r>
            <a:r>
              <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 with two strands for multispecies of cattle, sheep, and goats.</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22</a:t>
            </a:fld>
            <a:endParaRPr lang="en-US"/>
          </a:p>
        </p:txBody>
      </p:sp>
    </p:spTree>
    <p:extLst>
      <p:ext uri="{BB962C8B-B14F-4D97-AF65-F5344CB8AC3E}">
        <p14:creationId xmlns:p14="http://schemas.microsoft.com/office/powerpoint/2010/main" val="333748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Source: Ed Rayburn, West Virginia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Citations from Dr. Ed Rayburns paper on Pasture Ecology: “Managing Things That We Cannot See”.  There is almost 5 times more biomass underground than above ground and that's counting the weight of the cow.</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1405604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Citations from Dr. Ed Rayburns paper on Pasture Ecology: “Managing Things That We Cannot See”. </a:t>
            </a:r>
          </a:p>
          <a:p>
            <a:endParaRPr lang="en-US"/>
          </a:p>
          <a:p>
            <a:r>
              <a:rPr lang="en-US"/>
              <a:t>Pictured is soil aggregation and earthworms.</a:t>
            </a:r>
          </a:p>
        </p:txBody>
      </p:sp>
      <p:sp>
        <p:nvSpPr>
          <p:cNvPr id="4" name="Slide Number Placeholder 3"/>
          <p:cNvSpPr>
            <a:spLocks noGrp="1"/>
          </p:cNvSpPr>
          <p:nvPr>
            <p:ph type="sldNum" sz="quarter" idx="5"/>
          </p:nvPr>
        </p:nvSpPr>
        <p:spPr/>
        <p:txBody>
          <a:bodyPr/>
          <a:lstStyle/>
          <a:p>
            <a:fld id="{D8BD3564-BA70-487D-809A-030C0B32E9FE}" type="slidenum">
              <a:rPr lang="en-US" smtClean="0"/>
              <a:t>24</a:t>
            </a:fld>
            <a:endParaRPr lang="en-US"/>
          </a:p>
        </p:txBody>
      </p:sp>
    </p:spTree>
    <p:extLst>
      <p:ext uri="{BB962C8B-B14F-4D97-AF65-F5344CB8AC3E}">
        <p14:creationId xmlns:p14="http://schemas.microsoft.com/office/powerpoint/2010/main" val="217518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is cattle on a sorghum </a:t>
            </a:r>
            <a:r>
              <a:rPr lang="en-US" err="1"/>
              <a:t>sudangrass</a:t>
            </a:r>
            <a:r>
              <a:rPr lang="en-US"/>
              <a:t> mix pasture. Grazing livestock have the potential to tread down the pasture sward so soil life can consume it. Then the web of life begins. Dung is predigested plant material which is more accessible for soil life.</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25</a:t>
            </a:fld>
            <a:endParaRPr lang="en-US"/>
          </a:p>
        </p:txBody>
      </p:sp>
    </p:spTree>
    <p:extLst>
      <p:ext uri="{BB962C8B-B14F-4D97-AF65-F5344CB8AC3E}">
        <p14:creationId xmlns:p14="http://schemas.microsoft.com/office/powerpoint/2010/main" val="13422039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Legume nitrogen enters the soil through nitrogen rich root exudates, root and nodule death, livestock trampling, and dung and urine deposition. This nitrogen is made available to grasses and legumes as the organic matter is broken apart by the shredders and decomposed by the detritus feeders, bacteria, and fungus.</a:t>
            </a:r>
          </a:p>
          <a:p>
            <a:r>
              <a:rPr lang="en-US"/>
              <a:t>With time the legume roots meet with mycorrhizal fungus which attaches to the root. The mycorrhizal fungus also attach to grass roots. Then the fungus offers the clover extra phosphate in exchange for carbohydrate and nitrogen. The fungus provides part of the nitrogen to the grass from which it obtained the phosphate in exchange for carbohydrates. The fungus also obtains phosphate and trace minerals from the soil that it uses in this bartering system.</a:t>
            </a:r>
          </a:p>
          <a:p>
            <a:endParaRPr lang="en-US"/>
          </a:p>
          <a:p>
            <a:r>
              <a:rPr lang="en-US"/>
              <a:t>Picture is soil residue after pulling back a canopy of grass leaves.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26</a:t>
            </a:fld>
            <a:endParaRPr lang="en-US"/>
          </a:p>
        </p:txBody>
      </p:sp>
    </p:spTree>
    <p:extLst>
      <p:ext uri="{BB962C8B-B14F-4D97-AF65-F5344CB8AC3E}">
        <p14:creationId xmlns:p14="http://schemas.microsoft.com/office/powerpoint/2010/main" val="14437072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BCDAC-DDB1-875B-71FA-4EBF82E276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7AF91-9158-28BF-31E0-BFF64A859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0AD39-D364-DB34-AB63-BB728FF061C7}"/>
              </a:ext>
            </a:extLst>
          </p:cNvPr>
          <p:cNvSpPr>
            <a:spLocks noGrp="1"/>
          </p:cNvSpPr>
          <p:nvPr>
            <p:ph type="body" idx="1"/>
          </p:nvPr>
        </p:nvSpPr>
        <p:spPr/>
        <p:txBody>
          <a:bodyPr/>
          <a:lstStyle/>
          <a:p>
            <a:pPr marL="0" marR="0">
              <a:spcBef>
                <a:spcPts val="0"/>
              </a:spcBef>
              <a:spcAft>
                <a:spcPts val="0"/>
              </a:spcAft>
            </a:pPr>
            <a:r>
              <a:rPr lang="en-US" sz="1800" b="1">
                <a:solidFill>
                  <a:srgbClr val="76923C"/>
                </a:solidFill>
                <a:effectLst/>
                <a:latin typeface="Segoe UI Semibold" panose="020B0702040204020203" pitchFamily="34" charset="0"/>
                <a:ea typeface="Century Schoolbook" panose="02040604050505020304" pitchFamily="18" charset="0"/>
                <a:cs typeface="Century Schoolbook" panose="02040604050505020304" pitchFamily="18" charset="0"/>
              </a:rPr>
              <a:t>Compaction by grazing animals and vehicles </a:t>
            </a:r>
            <a:r>
              <a:rPr lang="en-US" sz="1800" b="1">
                <a:effectLst/>
                <a:latin typeface="Segoe UI Semibold" panose="020B0702040204020203" pitchFamily="34" charset="0"/>
                <a:ea typeface="Century Schoolbook" panose="02040604050505020304" pitchFamily="18" charset="0"/>
                <a:cs typeface="Century Schoolbook" panose="02040604050505020304" pitchFamily="18" charset="0"/>
              </a:rPr>
              <a:t>– </a:t>
            </a: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Ideal soils are approximately 50 to 60% poor space comprising a variety of poor sizes and lengths with air space comprised of equal parts air and water. Soil compaction reduces the larger pores and pathways, thus reducing the amount of habitat for nematodes and the larger soil organisms. The size and continuity of pores control whether larger microbes, such as protozoa, can prey upon bacteria and fungi. Arthropods are severely affected by compaction. Among nematodes, the predatory species are most sensitive to compaction, followed by fungal- feeders, then bacterial feeders. Compaction also reduces water infiltration and increases runoff and flooding. Compaction can also cause the soil to become anaerobic, increasing nitrogen losses to the atmosphere.</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Picture is the results of hay feeding in wet conditions with less than favorable ground cover. When moving hay rings don’t drive a tractor through these areas with not cover.</a:t>
            </a:r>
          </a:p>
          <a:p>
            <a:pPr marL="0" marR="0">
              <a:spcBef>
                <a:spcPts val="0"/>
              </a:spcBef>
              <a:spcAft>
                <a:spcPts val="0"/>
              </a:spcAft>
            </a:pPr>
            <a:endParaRPr lang="en-US" sz="1800">
              <a:effectLst/>
              <a:latin typeface="Times New Roman" panose="02020603050405020304" pitchFamily="18" charset="0"/>
              <a:ea typeface="Century Schoolbook" panose="02040604050505020304" pitchFamily="18" charset="0"/>
              <a:cs typeface="Century Schoolbook" panose="020406040505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Times New Roman"/>
                <a:ea typeface="Century Schoolbook" panose="02040604050505020304" pitchFamily="18" charset="0"/>
                <a:cs typeface="Times New Roman"/>
              </a:rPr>
              <a:t>Pictured left, strong water stable soil aggregates are formed by managing for good habitat for soil life. Pictured right are debris lines formed by erosion. These lines are called </a:t>
            </a:r>
            <a:r>
              <a:rPr lang="en-US" sz="1800" err="1">
                <a:latin typeface="Times New Roman"/>
                <a:ea typeface="Century Schoolbook" panose="02040604050505020304" pitchFamily="18" charset="0"/>
                <a:cs typeface="Times New Roman"/>
              </a:rPr>
              <a:t>terracettes</a:t>
            </a:r>
            <a:r>
              <a:rPr lang="en-US" sz="1800">
                <a:latin typeface="Times New Roman"/>
                <a:ea typeface="Century Schoolbook" panose="02040604050505020304" pitchFamily="18" charset="0"/>
                <a:cs typeface="Times New Roman"/>
              </a:rPr>
              <a:t>. This increases infiltration, reduces runoff, improving moisture availability for plant growth. Soil life including fungal filaments and exudates from microbes and earthworms bind particles into stable aggregates. Macropores formed by earthworms and other burrowing creatures facilitate water movement into and through the soil.</a:t>
            </a:r>
            <a:endParaRPr lang="en-US" sz="1800">
              <a:effectLst/>
              <a:latin typeface="Times New Roman"/>
              <a:ea typeface="Century Schoolbook" panose="02040604050505020304" pitchFamily="18" charset="0"/>
              <a:cs typeface="Times New Roman"/>
            </a:endParaRPr>
          </a:p>
          <a:p>
            <a:pPr marL="0" marR="0">
              <a:spcBef>
                <a:spcPts val="0"/>
              </a:spcBef>
              <a:spcAft>
                <a:spcPts val="0"/>
              </a:spcAft>
            </a:pP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a:extLst>
              <a:ext uri="{FF2B5EF4-FFF2-40B4-BE49-F238E27FC236}">
                <a16:creationId xmlns:a16="http://schemas.microsoft.com/office/drawing/2014/main" id="{55EC68D3-1F34-C5CA-E18A-07AD141899D0}"/>
              </a:ext>
            </a:extLst>
          </p:cNvPr>
          <p:cNvSpPr>
            <a:spLocks noGrp="1"/>
          </p:cNvSpPr>
          <p:nvPr>
            <p:ph type="sldNum" sz="quarter" idx="5"/>
          </p:nvPr>
        </p:nvSpPr>
        <p:spPr/>
        <p:txBody>
          <a:bodyPr/>
          <a:lstStyle/>
          <a:p>
            <a:fld id="{D8BD3564-BA70-487D-809A-030C0B32E9FE}" type="slidenum">
              <a:rPr lang="en-US" smtClean="0"/>
              <a:t>27</a:t>
            </a:fld>
            <a:endParaRPr lang="en-US"/>
          </a:p>
        </p:txBody>
      </p:sp>
    </p:spTree>
    <p:extLst>
      <p:ext uri="{BB962C8B-B14F-4D97-AF65-F5344CB8AC3E}">
        <p14:creationId xmlns:p14="http://schemas.microsoft.com/office/powerpoint/2010/main" val="2310485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solidFill>
                  <a:srgbClr val="76923C"/>
                </a:solidFill>
                <a:effectLst/>
                <a:latin typeface="Segoe UI Semibold" panose="020B0702040204020203" pitchFamily="34" charset="0"/>
                <a:ea typeface="Century Schoolbook" panose="02040604050505020304" pitchFamily="18" charset="0"/>
                <a:cs typeface="Century Schoolbook" panose="02040604050505020304" pitchFamily="18" charset="0"/>
              </a:rPr>
              <a:t>Compaction by grazing animals and vehicles </a:t>
            </a:r>
            <a:r>
              <a:rPr lang="en-US" sz="1800" b="1">
                <a:effectLst/>
                <a:latin typeface="Segoe UI Semibold" panose="020B0702040204020203" pitchFamily="34" charset="0"/>
                <a:ea typeface="Century Schoolbook" panose="02040604050505020304" pitchFamily="18" charset="0"/>
                <a:cs typeface="Century Schoolbook" panose="02040604050505020304" pitchFamily="18" charset="0"/>
              </a:rPr>
              <a:t>– </a:t>
            </a: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Ideal soils are approximately 50 to 60% poor space comprising a variety of poor sizes and lengths with air space comprised of equal parts air and water. Soil compaction reduces the larger pores and pathways, thus reducing the amount of habitat for nematodes and the larger soil organisms. The size and continuity of pores control whether larger microbes, such as protozoa, can prey upon bacteria and fungi. Arthropods are severely affected by compaction. Among nematodes, the predatory species are most sensitive to compaction, followed by fungal- feeders, then bacterial feeders. Compaction also reduces water infiltration and increases runoff and flooding. Compaction can also cause the soil to become anaerobic, increasing nitrogen losses to the atmosphere.</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Picture is the results of hay feeding in wet conditions with less than favorable ground cover. When moving hay rings don’t drive a tractor through these areas with not cover.</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28</a:t>
            </a:fld>
            <a:endParaRPr lang="en-US"/>
          </a:p>
        </p:txBody>
      </p:sp>
    </p:spTree>
    <p:extLst>
      <p:ext uri="{BB962C8B-B14F-4D97-AF65-F5344CB8AC3E}">
        <p14:creationId xmlns:p14="http://schemas.microsoft.com/office/powerpoint/2010/main" val="1948930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Pictures of before and after bale grazing in wet conditions. Lengthening the recovery time after severe compaction can help remediate the issue. Plants and roots are the cure for compaction.</a:t>
            </a:r>
          </a:p>
        </p:txBody>
      </p:sp>
      <p:sp>
        <p:nvSpPr>
          <p:cNvPr id="4" name="Slide Number Placeholder 3"/>
          <p:cNvSpPr>
            <a:spLocks noGrp="1"/>
          </p:cNvSpPr>
          <p:nvPr>
            <p:ph type="sldNum" sz="quarter" idx="5"/>
          </p:nvPr>
        </p:nvSpPr>
        <p:spPr/>
        <p:txBody>
          <a:bodyPr/>
          <a:lstStyle/>
          <a:p>
            <a:fld id="{D8BD3564-BA70-487D-809A-030C0B32E9FE}" type="slidenum">
              <a:rPr lang="en-US" smtClean="0"/>
              <a:t>29</a:t>
            </a:fld>
            <a:endParaRPr lang="en-US"/>
          </a:p>
        </p:txBody>
      </p:sp>
    </p:spTree>
    <p:extLst>
      <p:ext uri="{BB962C8B-B14F-4D97-AF65-F5344CB8AC3E}">
        <p14:creationId xmlns:p14="http://schemas.microsoft.com/office/powerpoint/2010/main" val="3104229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Picture of cattle grazing a diverse pasture of grass, clover and forbs. In general it is good to keep forage height at nose height of the animal for begin grazing height.  Continuous overgrazed land can impact all soil health resource concerns.  Adaptive grazing improves habitat for soil life. Comparison data information adapted from Frank et al., 1998;Teague et al., 2013; Jakoby et al., 2015;Savory and Butterfield, 2016; Park et al., 2017; Stanley et al., 2018; Dowhower et al. 2019; Pecenka and Lundgren, 2019.)</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a:t>
            </a:fld>
            <a:endParaRPr lang="en-US"/>
          </a:p>
        </p:txBody>
      </p:sp>
    </p:spTree>
    <p:extLst>
      <p:ext uri="{BB962C8B-B14F-4D97-AF65-F5344CB8AC3E}">
        <p14:creationId xmlns:p14="http://schemas.microsoft.com/office/powerpoint/2010/main" val="962827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Times New Roman" panose="02020603050405020304" pitchFamily="18" charset="0"/>
                <a:ea typeface="Century Schoolbook" panose="02040604050505020304" pitchFamily="18" charset="0"/>
                <a:cs typeface="Century Schoolbook" panose="02040604050505020304" pitchFamily="18" charset="0"/>
              </a:rPr>
              <a:t>Pesticides and anthelmintics (dewormers) that kill aboveground insects can also kill beneficial soil insects. Herbicides and foliar insecticides applied at recommended rates have a more negligible impact on soil organisms. Anthelmintics, especially long-acting ones used on livestock, can severely impact soil life. Fungicides and fumigants have a significant impact on soil organisms</a:t>
            </a:r>
            <a:r>
              <a:rPr lang="en-US" sz="1200" b="1">
                <a:effectLst/>
                <a:latin typeface="Times New Roman" panose="02020603050405020304" pitchFamily="18" charset="0"/>
                <a:ea typeface="Century Schoolbook" panose="02040604050505020304" pitchFamily="18" charset="0"/>
                <a:cs typeface="Century Schoolbook" panose="020406040505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effectLst/>
              <a:latin typeface="Times New Roman" panose="02020603050405020304" pitchFamily="18" charset="0"/>
              <a:ea typeface="Century Schoolbook" panose="02040604050505020304" pitchFamily="18" charset="0"/>
              <a:cs typeface="Century Schoolbook" panose="020406040505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effectLst/>
                <a:latin typeface="Times New Roman" panose="02020603050405020304" pitchFamily="18" charset="0"/>
                <a:ea typeface="Century Schoolbook" panose="02040604050505020304" pitchFamily="18" charset="0"/>
                <a:cs typeface="Century Schoolbook" panose="02040604050505020304" pitchFamily="18" charset="0"/>
              </a:rPr>
              <a:t>Picture top right is a red angus bull entering a </a:t>
            </a:r>
            <a:r>
              <a:rPr lang="en-US" sz="1200" b="0" err="1">
                <a:effectLst/>
                <a:latin typeface="Times New Roman" panose="02020603050405020304" pitchFamily="18" charset="0"/>
                <a:ea typeface="Century Schoolbook" panose="02040604050505020304" pitchFamily="18" charset="0"/>
                <a:cs typeface="Century Schoolbook" panose="02040604050505020304" pitchFamily="18" charset="0"/>
              </a:rPr>
              <a:t>wokthrough</a:t>
            </a:r>
            <a:r>
              <a:rPr lang="en-US" sz="1200" b="0">
                <a:effectLst/>
                <a:latin typeface="Times New Roman" panose="02020603050405020304" pitchFamily="18" charset="0"/>
                <a:ea typeface="Century Schoolbook" panose="02040604050505020304" pitchFamily="18" charset="0"/>
                <a:cs typeface="Century Schoolbook" panose="02040604050505020304" pitchFamily="18" charset="0"/>
              </a:rPr>
              <a:t> fly trap that keeps flies at an economic threshold of less than 200 flies per animal. Picture bottom left is an old protein tub with 12” fly paper wrapped around it and covered in chicken wire to keep from catching fly eating birds. Bottom right is where flies have been eaten off the fly paper by birds.</a:t>
            </a:r>
            <a:endParaRPr lang="en-US" sz="1200" b="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30</a:t>
            </a:fld>
            <a:endParaRPr lang="en-US"/>
          </a:p>
        </p:txBody>
      </p:sp>
    </p:spTree>
    <p:extLst>
      <p:ext uri="{BB962C8B-B14F-4D97-AF65-F5344CB8AC3E}">
        <p14:creationId xmlns:p14="http://schemas.microsoft.com/office/powerpoint/2010/main" val="11423761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Food web showing how soil life are connected and dependent on one another. The soil life food web starts with Producers, living plants consumed by herbivores. </a:t>
            </a:r>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31</a:t>
            </a:fld>
            <a:endParaRPr lang="en-US"/>
          </a:p>
        </p:txBody>
      </p:sp>
    </p:spTree>
    <p:extLst>
      <p:ext uri="{BB962C8B-B14F-4D97-AF65-F5344CB8AC3E}">
        <p14:creationId xmlns:p14="http://schemas.microsoft.com/office/powerpoint/2010/main" val="33937460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Depicting the connectiveness of underground life</a:t>
            </a:r>
          </a:p>
        </p:txBody>
      </p:sp>
      <p:sp>
        <p:nvSpPr>
          <p:cNvPr id="4" name="Slide Number Placeholder 3"/>
          <p:cNvSpPr>
            <a:spLocks noGrp="1"/>
          </p:cNvSpPr>
          <p:nvPr>
            <p:ph type="sldNum" sz="quarter" idx="5"/>
          </p:nvPr>
        </p:nvSpPr>
        <p:spPr/>
        <p:txBody>
          <a:bodyPr/>
          <a:lstStyle/>
          <a:p>
            <a:fld id="{D8BD3564-BA70-487D-809A-030C0B32E9FE}" type="slidenum">
              <a:rPr lang="en-US" smtClean="0"/>
              <a:t>32</a:t>
            </a:fld>
            <a:endParaRPr lang="en-US"/>
          </a:p>
        </p:txBody>
      </p:sp>
    </p:spTree>
    <p:extLst>
      <p:ext uri="{BB962C8B-B14F-4D97-AF65-F5344CB8AC3E}">
        <p14:creationId xmlns:p14="http://schemas.microsoft.com/office/powerpoint/2010/main" val="1400173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Soil organisms interact with one another, with plant roots and their environment, forming the soil food web. Soil biota, the biologically active powerhouse of soil, includes an incredible diversity of organisms. Tons of soil organisms, including microorganisms (e.g., bacteria, fungi, and algae) and macro-organisms (e.g., mites, springtail, spiders, beetles, bees.), can live in an acre of pastureland soil and are more diverse than the community of plants and animals above ground. Plant residue in the upper few inches of soil and along roots is where soil biota concentrate.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The larger soil organisms, such as millipedes, beetles, and microarthropods, shred dead leaves and residue, mix them with the soil, and make organic material more accessible to bacteria and other microorganisms. Ants and other macro-organisms tunnel through soils even in drier pasturelands.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Predators in the soil food web include centipedes, spiders, mites, ants, insects, and beetles, all controlling the population of soil biota. Small organisms, including mites, springtails, nematodes, and one-celled protozoa, graze on even smaller bacteria and fungi. Other organisms feed on dead roots, shredded residue, and the fecal by-products of the larger organisms. Microscopic bacteria and fungi comprise the bulk of the biota in the soil. They finish the decomposition process by breaking down the remaining material and storing its energy and nutrients in their cells. Fungi can digest even lignin, which ruminants cannot do. Algae and fungi are the first organisms to colonize rock and form "new soil" by releasing substances that disintegrate rock.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Observation and measurement can track changes at the same location in the field, enabling comparison between the baseline status and that after several seasons of application of a management practice. No single indicator provides a good assessment of soil health so using multiple methods of assessment provides a fuller picture of soil health.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b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b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The best way to make assessments is in the field. A reference site demonstrating the potential of a soil group is ideal however for a quick comparison to the site being evaluated it can be an area with less disturbance like that under a </a:t>
            </a:r>
            <a:r>
              <a:rPr lang="en-US" sz="1800" err="1">
                <a:effectLst/>
                <a:latin typeface="Times New Roman" panose="02020603050405020304" pitchFamily="18" charset="0"/>
                <a:ea typeface="Century Schoolbook" panose="02040604050505020304" pitchFamily="18" charset="0"/>
                <a:cs typeface="Century Schoolbook" panose="02040604050505020304" pitchFamily="18" charset="0"/>
              </a:rPr>
              <a:t>fenceline</a:t>
            </a: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This can provide an estimate of potential ecosystem function for the site.</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Soil organisms provide a biologic indication of soil health and how complete and complex the soil community is- which top predators, prey, herbivores, and other functional groups are present and what proportions. Begin by collecting these in groups at a baseline point in time, continue doing so after you implement practices, and then compare the results. Pitfall traps or performing Berlese funnel surveys are useful in conducting these surveys.  (See Xerces Farming with Soil Life: A Handbook for Supporting Soil Invertebrates and Soil Health on Farms).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Pitfall Traps catch animals, mostly invertebrate macrofauna, that move across the soil surface. Think about timing, pitfall traps should be used during the growing season when soil animals are active. Avoid rainy periods because the trap can fill with water making them ineffective. Berlese funnels represent a simplified method of surveying mobile soil-dwelling organisms, especially small arthropods such as mites, springtails, and small insects. In this method, a shallow soil or leaf litter sample is collected and placed under a light. Over a period of days or hours depending on the sample size as the light warms and dries the soil sample, organisms move away from the light and heat and into a trap. Baermann funnel surveys are used to collect nematodes from a soil sample using a funnel, paper filter and water. A dissecting microscope is needed to identify and count the active nematodes from the sample. These funnels can be used to examine other creature of water films-rotifers, protozoa, tardigrades.</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The larger soil organisms, such as millipedes, beetles, and microarthropods, shred dead leaves and residue, mix them with the soil, and make organic material more accessible to bacteria and other microorganisms. Ants and other macro-organisms tunnel through soils even in drier pasturelands.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Predators in the soil food web include centipedes, spiders, mites, ants, insects, and beetles, all controlling the population of soil biota. Small organisms, including mites, springtails, nematodes, and one-celled protozoa, graze on even smaller bacteria and fungi. Other organisms feed on dead roots, shredded residue, and the fecal by-products of the larger organisms. Microscopic bacteria and fungi comprise the bulk of the biota in the soil. They finish the decomposition process by breaking down the remaining material and storing its energy and nutrients in their cells. Fungi can digest even lignin, which ruminants cannot do. Algae and fungi are the first organisms to colonize rock and form "new soil" by releasing substances that disintegrate rock.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33</a:t>
            </a:fld>
            <a:endParaRPr lang="en-US"/>
          </a:p>
        </p:txBody>
      </p:sp>
    </p:spTree>
    <p:extLst>
      <p:ext uri="{BB962C8B-B14F-4D97-AF65-F5344CB8AC3E}">
        <p14:creationId xmlns:p14="http://schemas.microsoft.com/office/powerpoint/2010/main" val="37054007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Predators control the population of soil biota. Small organisms graze on smaller bacteria and fungi. Other organisms feed on dead roots, shredded residue, and the fecal by products of larger organisms. Microscopic bacteria and fungi finish the decomposition process. Fungi can even digest lignin.</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34</a:t>
            </a:fld>
            <a:endParaRPr lang="en-US"/>
          </a:p>
        </p:txBody>
      </p:sp>
    </p:spTree>
    <p:extLst>
      <p:ext uri="{BB962C8B-B14F-4D97-AF65-F5344CB8AC3E}">
        <p14:creationId xmlns:p14="http://schemas.microsoft.com/office/powerpoint/2010/main" val="2064652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Biological carbon capture and storage begins with photosynthesis, a natural process during which green leave transform sunlight energy, carbon dioxide and water into biochemical energy. </a:t>
            </a:r>
          </a:p>
          <a:p>
            <a:r>
              <a:rPr lang="en-US"/>
              <a:t>For plants, animals and people, carbon is not a pollutant, but the stuff of life. All living things are based on carbon. Humification, a process in which simple sugars are resynthesized into highly complex carbon polymers. Humus polymers are made up of carbon and nitrogen from the atmosphere, combined with a range of minerals from the soil. These organo-mineral complexes form a stable and inseparable part of the soil matrix that can remain intact for hundred of years. Humified carbon differs physically, chemically and biologically from the labile pool of organic carbon that typically forms near the soil surface. Labile carbon arises principally from biomass inputs which are readily decomposed. </a:t>
            </a:r>
          </a:p>
        </p:txBody>
      </p:sp>
      <p:sp>
        <p:nvSpPr>
          <p:cNvPr id="4" name="Slide Number Placeholder 3"/>
          <p:cNvSpPr>
            <a:spLocks noGrp="1"/>
          </p:cNvSpPr>
          <p:nvPr>
            <p:ph type="sldNum" sz="quarter" idx="5"/>
          </p:nvPr>
        </p:nvSpPr>
        <p:spPr/>
        <p:txBody>
          <a:bodyPr/>
          <a:lstStyle/>
          <a:p>
            <a:fld id="{D8BD3564-BA70-487D-809A-030C0B32E9FE}" type="slidenum">
              <a:rPr lang="en-US" smtClean="0"/>
              <a:t>35</a:t>
            </a:fld>
            <a:endParaRPr lang="en-US"/>
          </a:p>
        </p:txBody>
      </p:sp>
    </p:spTree>
    <p:extLst>
      <p:ext uri="{BB962C8B-B14F-4D97-AF65-F5344CB8AC3E}">
        <p14:creationId xmlns:p14="http://schemas.microsoft.com/office/powerpoint/2010/main" val="1288711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Levels of both total and available plant nutrients, minerals and trade elements have dramatically improved in the LHS soil, due to solubilization of the mineral fraction by microbes energized by increased levels of liquid carbon. In the positive feedback loop sequestration enhances mineralization which in turn enhances humification. </a:t>
            </a:r>
          </a:p>
        </p:txBody>
      </p:sp>
      <p:sp>
        <p:nvSpPr>
          <p:cNvPr id="4" name="Slide Number Placeholder 3"/>
          <p:cNvSpPr>
            <a:spLocks noGrp="1"/>
          </p:cNvSpPr>
          <p:nvPr>
            <p:ph type="sldNum" sz="quarter" idx="5"/>
          </p:nvPr>
        </p:nvSpPr>
        <p:spPr/>
        <p:txBody>
          <a:bodyPr/>
          <a:lstStyle/>
          <a:p>
            <a:fld id="{D8BD3564-BA70-487D-809A-030C0B32E9FE}" type="slidenum">
              <a:rPr lang="en-US" smtClean="0"/>
              <a:t>36</a:t>
            </a:fld>
            <a:endParaRPr lang="en-US"/>
          </a:p>
        </p:txBody>
      </p:sp>
    </p:spTree>
    <p:extLst>
      <p:ext uri="{BB962C8B-B14F-4D97-AF65-F5344CB8AC3E}">
        <p14:creationId xmlns:p14="http://schemas.microsoft.com/office/powerpoint/2010/main" val="1773300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focus is on the broomsedge area on the upper side of the fence. The first picture is prior to bale grazing and the right picture is a year after bale grazing.  The bale grazing area was frost seeded with legumes after feeding the hay. No fertilizer or lime were applied in this period.</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37</a:t>
            </a:fld>
            <a:endParaRPr lang="en-US"/>
          </a:p>
        </p:txBody>
      </p:sp>
    </p:spTree>
    <p:extLst>
      <p:ext uri="{BB962C8B-B14F-4D97-AF65-F5344CB8AC3E}">
        <p14:creationId xmlns:p14="http://schemas.microsoft.com/office/powerpoint/2010/main" val="3981881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DOC is dissolved organic carbon a small but important fraction of total soil carbon that is involved in an enormous variety of complex interactions with plants, microbes and minerals. POM, plant organic matter microbial processed to develop MAOM, mineral associated organic matter. MAOM is more plant available.  The positive feedback loop render the liquid carbon pathway somewhat akin to perpetual motion.</a:t>
            </a:r>
          </a:p>
        </p:txBody>
      </p:sp>
      <p:sp>
        <p:nvSpPr>
          <p:cNvPr id="4" name="Slide Number Placeholder 3"/>
          <p:cNvSpPr>
            <a:spLocks noGrp="1"/>
          </p:cNvSpPr>
          <p:nvPr>
            <p:ph type="sldNum" sz="quarter" idx="5"/>
          </p:nvPr>
        </p:nvSpPr>
        <p:spPr/>
        <p:txBody>
          <a:bodyPr/>
          <a:lstStyle/>
          <a:p>
            <a:fld id="{D8BD3564-BA70-487D-809A-030C0B32E9FE}" type="slidenum">
              <a:rPr lang="en-US" smtClean="0"/>
              <a:t>38</a:t>
            </a:fld>
            <a:endParaRPr lang="en-US"/>
          </a:p>
        </p:txBody>
      </p:sp>
    </p:spTree>
    <p:extLst>
      <p:ext uri="{BB962C8B-B14F-4D97-AF65-F5344CB8AC3E}">
        <p14:creationId xmlns:p14="http://schemas.microsoft.com/office/powerpoint/2010/main" val="21222855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Times New Roman" panose="02020603050405020304" pitchFamily="18" charset="0"/>
                <a:ea typeface="Century Schoolbook" panose="02040604050505020304" pitchFamily="18" charset="0"/>
                <a:cs typeface="Century Schoolbook" panose="02040604050505020304" pitchFamily="18" charset="0"/>
              </a:rPr>
              <a:t>Observation and measurement can track changes at the same location in the field, enabling comparison between the baseline status and that after several seasons of application of a management practice. No single indicator provides a good assessment of soil health so using multiple methods of assessment provides a fuller picture of soil health. The best way to make assessments is in the field. A reference site demonstrating the potential of a soil group is ideal however for a quick comparison to the site being evaluated it can be an area with less disturbance like that under a </a:t>
            </a:r>
            <a:r>
              <a:rPr lang="en-US" sz="1200" err="1">
                <a:effectLst/>
                <a:latin typeface="Times New Roman" panose="02020603050405020304" pitchFamily="18" charset="0"/>
                <a:ea typeface="Century Schoolbook" panose="02040604050505020304" pitchFamily="18" charset="0"/>
                <a:cs typeface="Century Schoolbook" panose="02040604050505020304" pitchFamily="18" charset="0"/>
              </a:rPr>
              <a:t>fenceline</a:t>
            </a:r>
            <a:r>
              <a:rPr lang="en-US" sz="1200">
                <a:effectLst/>
                <a:latin typeface="Times New Roman" panose="02020603050405020304" pitchFamily="18" charset="0"/>
                <a:ea typeface="Century Schoolbook" panose="02040604050505020304" pitchFamily="18" charset="0"/>
                <a:cs typeface="Century Schoolbook" panose="02040604050505020304" pitchFamily="18" charset="0"/>
              </a:rPr>
              <a:t>. This can provide an estimate of potential ecosystem function for the site.</a:t>
            </a:r>
            <a:endParaRPr lang="en-US" sz="12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2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2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200">
                <a:effectLst/>
                <a:latin typeface="Times New Roman" panose="02020603050405020304" pitchFamily="18" charset="0"/>
                <a:ea typeface="Century Schoolbook" panose="02040604050505020304" pitchFamily="18" charset="0"/>
                <a:cs typeface="Century Schoolbook" panose="02040604050505020304" pitchFamily="18" charset="0"/>
              </a:rPr>
              <a:t>Soil organisms provide a biologic indication of soil health and how complete and complex the soil community is- which top predators, prey, herbivores, and other functional groups are present and what proportions. Begin by collecting these in groups at a baseline point in time, continue doing so after you implement practices, and then compare the results. Pitfall traps or performing Berlese funnel surveys are useful in conducting these surveys.  (See Xerces Farming with Soil Life: A Handbook for Supporting Soil Invertebrates and Soil Health on Farms). </a:t>
            </a:r>
            <a:endParaRPr lang="en-US" sz="12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200">
                <a:effectLst/>
                <a:latin typeface="Times New Roman" panose="02020603050405020304" pitchFamily="18" charset="0"/>
                <a:ea typeface="Century Schoolbook" panose="02040604050505020304" pitchFamily="18" charset="0"/>
                <a:cs typeface="Century Schoolbook" panose="02040604050505020304" pitchFamily="18" charset="0"/>
              </a:rPr>
              <a:t>Pitfall Traps catch animals, mostly invertebrate macrofauna, that move across the soil surface. Think about timing, pitfall traps should be used during the growing season when soil animals are active. Avoid rainy periods because the trap can fill with water making them ineffective. Berlese funnels represent a simplified method of surveying mobile soil-dwelling organisms, especially small arthropods such as mites, springtails, and small insects. In this method, a shallow soil or leaf litter sample is collected and placed under a light. Over a period of days or hours depending on the sample size as the light warms and dries the soil sample, organisms move away from the light and heat and into a trap. Baermann funnel surveys are used to collect nematodes from a soil sample using a funnel, paper filter and water. A dissecting microscope is needed to identify and count the active nematodes from the sample. These funnels can be used to examine other creature of water films-rotifers, protozoa, tardigrades.</a:t>
            </a:r>
            <a:endParaRPr lang="en-US" sz="12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39</a:t>
            </a:fld>
            <a:endParaRPr lang="en-US"/>
          </a:p>
        </p:txBody>
      </p:sp>
    </p:spTree>
    <p:extLst>
      <p:ext uri="{BB962C8B-B14F-4D97-AF65-F5344CB8AC3E}">
        <p14:creationId xmlns:p14="http://schemas.microsoft.com/office/powerpoint/2010/main" val="4103015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Holistic Management, A New Framework for decision making; Alan Savory and Jody Butterfield. Determining Indicators of Pastureland Health is an assessment guide to determine ecological function.</a:t>
            </a:r>
          </a:p>
        </p:txBody>
      </p:sp>
      <p:sp>
        <p:nvSpPr>
          <p:cNvPr id="4" name="Slide Number Placeholder 3"/>
          <p:cNvSpPr>
            <a:spLocks noGrp="1"/>
          </p:cNvSpPr>
          <p:nvPr>
            <p:ph type="sldNum" sz="quarter" idx="5"/>
          </p:nvPr>
        </p:nvSpPr>
        <p:spPr/>
        <p:txBody>
          <a:bodyPr/>
          <a:lstStyle/>
          <a:p>
            <a:fld id="{D8BD3564-BA70-487D-809A-030C0B32E9FE}" type="slidenum">
              <a:rPr lang="en-US" smtClean="0"/>
              <a:t>4</a:t>
            </a:fld>
            <a:endParaRPr lang="en-US"/>
          </a:p>
        </p:txBody>
      </p:sp>
    </p:spTree>
    <p:extLst>
      <p:ext uri="{BB962C8B-B14F-4D97-AF65-F5344CB8AC3E}">
        <p14:creationId xmlns:p14="http://schemas.microsoft.com/office/powerpoint/2010/main" val="5438252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tools are easily made at home.  It is best if comparing sites to have similar environmental conditions and to collect on several sites. Picture dung beetle assessment by placing dung in a tub of water.</a:t>
            </a:r>
          </a:p>
        </p:txBody>
      </p:sp>
      <p:sp>
        <p:nvSpPr>
          <p:cNvPr id="4" name="Slide Number Placeholder 3"/>
          <p:cNvSpPr>
            <a:spLocks noGrp="1"/>
          </p:cNvSpPr>
          <p:nvPr>
            <p:ph type="sldNum" sz="quarter" idx="5"/>
          </p:nvPr>
        </p:nvSpPr>
        <p:spPr/>
        <p:txBody>
          <a:bodyPr/>
          <a:lstStyle/>
          <a:p>
            <a:fld id="{D8BD3564-BA70-487D-809A-030C0B32E9FE}" type="slidenum">
              <a:rPr lang="en-US" smtClean="0"/>
              <a:t>40</a:t>
            </a:fld>
            <a:endParaRPr lang="en-US"/>
          </a:p>
        </p:txBody>
      </p:sp>
    </p:spTree>
    <p:extLst>
      <p:ext uri="{BB962C8B-B14F-4D97-AF65-F5344CB8AC3E}">
        <p14:creationId xmlns:p14="http://schemas.microsoft.com/office/powerpoint/2010/main" val="1398848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Soil Scouting technique described by the Xerces Society.</a:t>
            </a:r>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41</a:t>
            </a:fld>
            <a:endParaRPr lang="en-US"/>
          </a:p>
        </p:txBody>
      </p:sp>
    </p:spTree>
    <p:extLst>
      <p:ext uri="{BB962C8B-B14F-4D97-AF65-F5344CB8AC3E}">
        <p14:creationId xmlns:p14="http://schemas.microsoft.com/office/powerpoint/2010/main" val="1240889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Soil Scouting worksheet, recording habitat type, microhabitat, Number of ground beetles (shredders), ground dwelling spiders, and tiger beetles (fast predatory insects).</a:t>
            </a:r>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42</a:t>
            </a:fld>
            <a:endParaRPr lang="en-US"/>
          </a:p>
        </p:txBody>
      </p:sp>
    </p:spTree>
    <p:extLst>
      <p:ext uri="{BB962C8B-B14F-4D97-AF65-F5344CB8AC3E}">
        <p14:creationId xmlns:p14="http://schemas.microsoft.com/office/powerpoint/2010/main" val="37149908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Pasture Condition Score (PCS) tool has been around for several years. Determining Indicators of Pastureland Health (DIPH) is relatively new it’s a tool patterned after the tool for assessing rangeland. </a:t>
            </a:r>
          </a:p>
        </p:txBody>
      </p:sp>
      <p:sp>
        <p:nvSpPr>
          <p:cNvPr id="4" name="Slide Number Placeholder 3"/>
          <p:cNvSpPr>
            <a:spLocks noGrp="1"/>
          </p:cNvSpPr>
          <p:nvPr>
            <p:ph type="sldNum" sz="quarter" idx="5"/>
          </p:nvPr>
        </p:nvSpPr>
        <p:spPr/>
        <p:txBody>
          <a:bodyPr/>
          <a:lstStyle/>
          <a:p>
            <a:fld id="{D8BD3564-BA70-487D-809A-030C0B32E9FE}" type="slidenum">
              <a:rPr lang="en-US" smtClean="0"/>
              <a:t>43</a:t>
            </a:fld>
            <a:endParaRPr lang="en-US"/>
          </a:p>
        </p:txBody>
      </p:sp>
    </p:spTree>
    <p:extLst>
      <p:ext uri="{BB962C8B-B14F-4D97-AF65-F5344CB8AC3E}">
        <p14:creationId xmlns:p14="http://schemas.microsoft.com/office/powerpoint/2010/main" val="39754873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indicators have value to soil health. The ones listed as primary have the most influence on changing soil health. </a:t>
            </a:r>
          </a:p>
        </p:txBody>
      </p:sp>
      <p:sp>
        <p:nvSpPr>
          <p:cNvPr id="4" name="Slide Number Placeholder 3"/>
          <p:cNvSpPr>
            <a:spLocks noGrp="1"/>
          </p:cNvSpPr>
          <p:nvPr>
            <p:ph type="sldNum" sz="quarter" idx="5"/>
          </p:nvPr>
        </p:nvSpPr>
        <p:spPr/>
        <p:txBody>
          <a:bodyPr/>
          <a:lstStyle/>
          <a:p>
            <a:fld id="{D8BD3564-BA70-487D-809A-030C0B32E9FE}" type="slidenum">
              <a:rPr lang="en-US" smtClean="0"/>
              <a:t>44</a:t>
            </a:fld>
            <a:endParaRPr lang="en-US"/>
          </a:p>
        </p:txBody>
      </p:sp>
    </p:spTree>
    <p:extLst>
      <p:ext uri="{BB962C8B-B14F-4D97-AF65-F5344CB8AC3E}">
        <p14:creationId xmlns:p14="http://schemas.microsoft.com/office/powerpoint/2010/main" val="29454395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kern="100">
                <a:effectLst/>
                <a:latin typeface="Calibri" panose="020F0502020204030204" pitchFamily="34" charset="0"/>
                <a:ea typeface="Calibri" panose="020F0502020204030204" pitchFamily="34" charset="0"/>
                <a:cs typeface="Times New Roman" panose="02020603050405020304" pitchFamily="18" charset="0"/>
              </a:rPr>
              <a:t>Plant Cover</a:t>
            </a:r>
            <a:r>
              <a:rPr lang="en-US" sz="1800" kern="100">
                <a:effectLst/>
                <a:latin typeface="Calibri" panose="020F0502020204030204" pitchFamily="34" charset="0"/>
                <a:ea typeface="Calibri" panose="020F0502020204030204" pitchFamily="34" charset="0"/>
                <a:cs typeface="Times New Roman" panose="02020603050405020304" pitchFamily="18" charset="0"/>
              </a:rPr>
              <a:t> the protective skin of the soil, the first layer of protection for the soil. Plant cover reduces the impact of the raindrop which is falling at a speed of about 30 mph. If not impeded it acts like a bomb </a:t>
            </a:r>
            <a:r>
              <a:rPr lang="en-US" sz="18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detaching and </a:t>
            </a:r>
            <a:r>
              <a:rPr lang="en-US" sz="1800" kern="100">
                <a:effectLst/>
                <a:latin typeface="Calibri" panose="020F0502020204030204" pitchFamily="34" charset="0"/>
                <a:ea typeface="Calibri" panose="020F0502020204030204" pitchFamily="34" charset="0"/>
                <a:cs typeface="Times New Roman" panose="02020603050405020304" pitchFamily="18" charset="0"/>
              </a:rPr>
              <a:t>splattering soil which is, then transported via water or wind and ultimately deposited oftentimes off-site contaminating water. Suspended solids like soil are very hard to clean out of water. Soil has a negative charge which allows nutrients, pesticides, and pathogens to attach to it and </a:t>
            </a:r>
            <a:r>
              <a:rPr lang="en-US" sz="1800" kern="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 carried</a:t>
            </a:r>
            <a:r>
              <a:rPr lang="en-US" sz="1800" kern="100">
                <a:effectLst/>
                <a:latin typeface="Calibri" panose="020F0502020204030204" pitchFamily="34" charset="0"/>
                <a:ea typeface="Calibri" panose="020F0502020204030204" pitchFamily="34" charset="0"/>
                <a:cs typeface="Times New Roman" panose="02020603050405020304" pitchFamily="18" charset="0"/>
              </a:rPr>
              <a:t> potentially contaminating water. Plant cover slows runoff and creates some deposition of soil in the field.</a:t>
            </a: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Plant cover can moderate soil temperature by 15 or more degrees and reduce evaporation. Moderate soil temperature and reduced evaporation significantly increase moisture availability. This makes the soil more hospitable for soil life.  Soil and soil life are very beneficial providing many benefits including nutrient availability and moisture for plant growth. Plant cover is also the beginning of the carbon flow or cycle once photosynthesis occurs. </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45</a:t>
            </a:fld>
            <a:endParaRPr lang="en-US"/>
          </a:p>
        </p:txBody>
      </p:sp>
    </p:spTree>
    <p:extLst>
      <p:ext uri="{BB962C8B-B14F-4D97-AF65-F5344CB8AC3E}">
        <p14:creationId xmlns:p14="http://schemas.microsoft.com/office/powerpoint/2010/main" val="32385428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00">
                <a:effectLst/>
                <a:latin typeface="Calibri" panose="020F0502020204030204" pitchFamily="34" charset="0"/>
                <a:ea typeface="Calibri" panose="020F0502020204030204" pitchFamily="34" charset="0"/>
                <a:cs typeface="Times New Roman" panose="02020603050405020304" pitchFamily="18" charset="0"/>
              </a:rPr>
              <a:t>Plant Residue (Litter)</a:t>
            </a:r>
            <a:r>
              <a:rPr lang="en-US" sz="1200" kern="100">
                <a:effectLst/>
                <a:latin typeface="Calibri" panose="020F0502020204030204" pitchFamily="34" charset="0"/>
                <a:ea typeface="Calibri" panose="020F0502020204030204" pitchFamily="34" charset="0"/>
                <a:cs typeface="Times New Roman" panose="02020603050405020304" pitchFamily="18" charset="0"/>
              </a:rPr>
              <a:t> is the second layer of protection for the soil. Plant cover softens the impact of the raindrops. Residue slows water even more, providing time for infiltration. Soil residue also feeds soil life which makes the soil more porous, improving infiltration even more. Soil residue like plant cover reduces evaporation and conserves moisture. To achieve optimum benefits, you need both plant cover and soil residue to protect soil from evaporation, runoff, wind erosion, and to improve water infiltration. </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46</a:t>
            </a:fld>
            <a:endParaRPr lang="en-US"/>
          </a:p>
        </p:txBody>
      </p:sp>
    </p:spTree>
    <p:extLst>
      <p:ext uri="{BB962C8B-B14F-4D97-AF65-F5344CB8AC3E}">
        <p14:creationId xmlns:p14="http://schemas.microsoft.com/office/powerpoint/2010/main" val="5697272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Plant diversity has a direct relationship with soil life diversity. Functional groups include: cool season grass, warm season grass, legumes, and forbs. Species must comprise 15% or more of the stand to count as a representative of a functional group.  A group of individual species which add up to 15% can represent a functional group.</a:t>
            </a:r>
          </a:p>
        </p:txBody>
      </p:sp>
      <p:sp>
        <p:nvSpPr>
          <p:cNvPr id="4" name="Slide Number Placeholder 3"/>
          <p:cNvSpPr>
            <a:spLocks noGrp="1"/>
          </p:cNvSpPr>
          <p:nvPr>
            <p:ph type="sldNum" sz="quarter" idx="5"/>
          </p:nvPr>
        </p:nvSpPr>
        <p:spPr/>
        <p:txBody>
          <a:bodyPr/>
          <a:lstStyle/>
          <a:p>
            <a:fld id="{D8BD3564-BA70-487D-809A-030C0B32E9FE}" type="slidenum">
              <a:rPr lang="en-US" smtClean="0"/>
              <a:t>47</a:t>
            </a:fld>
            <a:endParaRPr lang="en-US"/>
          </a:p>
        </p:txBody>
      </p:sp>
    </p:spTree>
    <p:extLst>
      <p:ext uri="{BB962C8B-B14F-4D97-AF65-F5344CB8AC3E}">
        <p14:creationId xmlns:p14="http://schemas.microsoft.com/office/powerpoint/2010/main" val="29694351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Compaction and Roots are the primary indicators, color and soil life are more talking points in the PCS.  </a:t>
            </a:r>
          </a:p>
        </p:txBody>
      </p:sp>
      <p:sp>
        <p:nvSpPr>
          <p:cNvPr id="4" name="Slide Number Placeholder 3"/>
          <p:cNvSpPr>
            <a:spLocks noGrp="1"/>
          </p:cNvSpPr>
          <p:nvPr>
            <p:ph type="sldNum" sz="quarter" idx="5"/>
          </p:nvPr>
        </p:nvSpPr>
        <p:spPr/>
        <p:txBody>
          <a:bodyPr/>
          <a:lstStyle/>
          <a:p>
            <a:fld id="{D8BD3564-BA70-487D-809A-030C0B32E9FE}" type="slidenum">
              <a:rPr lang="en-US" smtClean="0"/>
              <a:t>48</a:t>
            </a:fld>
            <a:endParaRPr lang="en-US"/>
          </a:p>
        </p:txBody>
      </p:sp>
    </p:spTree>
    <p:extLst>
      <p:ext uri="{BB962C8B-B14F-4D97-AF65-F5344CB8AC3E}">
        <p14:creationId xmlns:p14="http://schemas.microsoft.com/office/powerpoint/2010/main" val="33195253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is an example of a good rating on all 10 indicators in the Pasture Condition Score Sheet.</a:t>
            </a:r>
          </a:p>
        </p:txBody>
      </p:sp>
      <p:sp>
        <p:nvSpPr>
          <p:cNvPr id="4" name="Slide Number Placeholder 3"/>
          <p:cNvSpPr>
            <a:spLocks noGrp="1"/>
          </p:cNvSpPr>
          <p:nvPr>
            <p:ph type="sldNum" sz="quarter" idx="5"/>
          </p:nvPr>
        </p:nvSpPr>
        <p:spPr/>
        <p:txBody>
          <a:bodyPr/>
          <a:lstStyle/>
          <a:p>
            <a:fld id="{826BD091-4092-4F28-8EE7-CA2A94FFB267}" type="slidenum">
              <a:rPr lang="en-US" smtClean="0"/>
              <a:t>49</a:t>
            </a:fld>
            <a:endParaRPr lang="en-US"/>
          </a:p>
        </p:txBody>
      </p:sp>
    </p:spTree>
    <p:extLst>
      <p:ext uri="{BB962C8B-B14F-4D97-AF65-F5344CB8AC3E}">
        <p14:creationId xmlns:p14="http://schemas.microsoft.com/office/powerpoint/2010/main" val="1057168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spcBef>
                <a:spcPts val="0"/>
              </a:spcBef>
              <a:spcAft>
                <a:spcPts val="0"/>
              </a:spcAft>
            </a:pPr>
            <a:r>
              <a:rPr lang="en-US" sz="1800" b="1">
                <a:solidFill>
                  <a:srgbClr val="76923C"/>
                </a:solidFill>
                <a:effectLst/>
                <a:latin typeface="Segoe UI Semibold"/>
                <a:ea typeface="Century Schoolbook" panose="02040604050505020304" pitchFamily="18" charset="0"/>
                <a:cs typeface="Segoe UI Semibold"/>
              </a:rPr>
              <a:t>Functions of the soil food web</a:t>
            </a:r>
            <a:endParaRPr lang="en-US" sz="1800">
              <a:effectLst/>
              <a:latin typeface="Segoe UI Semibold"/>
              <a:ea typeface="Century Schoolbook" panose="02040604050505020304" pitchFamily="18" charset="0"/>
              <a:cs typeface="Segoe UI Semibold"/>
            </a:endParaRPr>
          </a:p>
          <a:p>
            <a:pPr marL="0" marR="0">
              <a:spcBef>
                <a:spcPts val="0"/>
              </a:spcBef>
              <a:spcAft>
                <a:spcPts val="0"/>
              </a:spcAft>
            </a:pPr>
            <a:r>
              <a:rPr lang="en-US" sz="1800">
                <a:effectLst/>
                <a:latin typeface="Segoe UI Semibold"/>
                <a:ea typeface="Century Schoolbook" panose="02040604050505020304" pitchFamily="18" charset="0"/>
                <a:cs typeface="Segoe UI Semibold"/>
              </a:rPr>
              <a:t> </a:t>
            </a:r>
          </a:p>
          <a:p>
            <a:r>
              <a:rPr lang="en-US" sz="1800">
                <a:effectLst/>
                <a:latin typeface="Times New Roman"/>
                <a:ea typeface="Century Schoolbook" panose="02040604050505020304" pitchFamily="18" charset="0"/>
                <a:cs typeface="Times New Roman"/>
              </a:rPr>
              <a:t>Soil organisms improve aggregate stability, improving water infiltration, moisture </a:t>
            </a:r>
            <a:r>
              <a:rPr lang="en-US" sz="1800">
                <a:latin typeface="Times New Roman"/>
                <a:ea typeface="Century Schoolbook" panose="02040604050505020304" pitchFamily="18" charset="0"/>
                <a:cs typeface="Times New Roman"/>
              </a:rPr>
              <a:t>and nutrient storage</a:t>
            </a:r>
            <a:r>
              <a:rPr lang="en-US" sz="1800">
                <a:effectLst/>
                <a:latin typeface="Times New Roman"/>
                <a:ea typeface="Century Schoolbook" panose="02040604050505020304" pitchFamily="18" charset="0"/>
                <a:cs typeface="Times New Roman"/>
              </a:rPr>
              <a:t> and availability,</a:t>
            </a:r>
            <a:r>
              <a:rPr lang="en-US" sz="1800">
                <a:latin typeface="Times New Roman"/>
                <a:ea typeface="Century Schoolbook" panose="02040604050505020304" pitchFamily="18" charset="0"/>
                <a:cs typeface="Times New Roman"/>
              </a:rPr>
              <a:t> and buffering</a:t>
            </a:r>
            <a:r>
              <a:rPr lang="en-US" sz="1800">
                <a:effectLst/>
                <a:latin typeface="Times New Roman"/>
                <a:ea typeface="Century Schoolbook" panose="02040604050505020304" pitchFamily="18" charset="0"/>
                <a:cs typeface="Times New Roman"/>
              </a:rPr>
              <a:t> the impacts of excess pesticides, nutrients, and pathogens</a:t>
            </a:r>
            <a:r>
              <a:rPr lang="en-US" sz="1800">
                <a:latin typeface="Times New Roman"/>
                <a:ea typeface="Century Schoolbook" panose="02040604050505020304" pitchFamily="18" charset="0"/>
                <a:cs typeface="Times New Roman"/>
              </a:rPr>
              <a:t>, and reducing runoff, flooding, and erosion.</a:t>
            </a:r>
            <a:r>
              <a:rPr lang="en-US" sz="1800">
                <a:effectLst/>
                <a:latin typeface="Times New Roman"/>
                <a:ea typeface="Century Schoolbook" panose="02040604050505020304" pitchFamily="18" charset="0"/>
                <a:cs typeface="Times New Roman"/>
              </a:rPr>
              <a:t> Healthy soil creates resiliency of vegetative cover.</a:t>
            </a:r>
          </a:p>
          <a:p>
            <a:pPr marL="0" marR="0">
              <a:spcBef>
                <a:spcPts val="0"/>
              </a:spcBef>
              <a:spcAft>
                <a:spcPts val="0"/>
              </a:spcAft>
            </a:pPr>
            <a:r>
              <a:rPr lang="en-US" sz="1800">
                <a:effectLst/>
                <a:latin typeface="Times New Roman"/>
                <a:ea typeface="Century Schoolbook" panose="02040604050505020304" pitchFamily="18" charset="0"/>
                <a:cs typeface="Times New Roman"/>
              </a:rPr>
              <a:t> </a:t>
            </a:r>
          </a:p>
          <a:p>
            <a:pPr marL="0" marR="0">
              <a:spcBef>
                <a:spcPts val="0"/>
              </a:spcBef>
              <a:spcAft>
                <a:spcPts val="0"/>
              </a:spcAft>
            </a:pPr>
            <a:r>
              <a:rPr lang="en-US" sz="1800">
                <a:effectLst/>
                <a:latin typeface="Times New Roman"/>
                <a:ea typeface="Century Schoolbook" panose="02040604050505020304" pitchFamily="18" charset="0"/>
                <a:cs typeface="Times New Roman"/>
              </a:rPr>
              <a:t>Without the soil food web, the remains of dead plants and animals would accumulate on the earth's surface, making nutrients unavailable to plants. Soil biota decomposes these organic residues and some forms of organic matter in the soil. They convert these materials into new forms of organic matter and release carbon dioxide into the air. </a:t>
            </a:r>
          </a:p>
          <a:p>
            <a:pPr marL="0" marR="0">
              <a:spcBef>
                <a:spcPts val="0"/>
              </a:spcBef>
              <a:spcAft>
                <a:spcPts val="0"/>
              </a:spcAft>
            </a:pPr>
            <a:endParaRPr lang="en-US" sz="1800">
              <a:effectLst/>
              <a:latin typeface="Times New Roman" panose="02020603050405020304" pitchFamily="18" charset="0"/>
              <a:ea typeface="Century Schoolbook" panose="02040604050505020304" pitchFamily="18" charset="0"/>
              <a:cs typeface="Century Schoolbook" panose="02040604050505020304" pitchFamily="18" charset="0"/>
            </a:endParaRPr>
          </a:p>
          <a:p>
            <a:r>
              <a:rPr lang="en-US" sz="1800">
                <a:effectLst/>
                <a:latin typeface="Times New Roman"/>
                <a:ea typeface="Century Schoolbook" panose="02040604050505020304" pitchFamily="18" charset="0"/>
                <a:cs typeface="Times New Roman"/>
              </a:rPr>
              <a:t>Picture of</a:t>
            </a:r>
            <a:r>
              <a:rPr lang="en-US" sz="1800">
                <a:latin typeface="Times New Roman"/>
                <a:ea typeface="Century Schoolbook" panose="02040604050505020304" pitchFamily="18" charset="0"/>
                <a:cs typeface="Times New Roman"/>
              </a:rPr>
              <a:t> good surface</a:t>
            </a:r>
            <a:r>
              <a:rPr lang="en-US" sz="1800">
                <a:effectLst/>
                <a:latin typeface="Times New Roman"/>
                <a:ea typeface="Century Schoolbook" panose="02040604050505020304" pitchFamily="18" charset="0"/>
                <a:cs typeface="Times New Roman"/>
              </a:rPr>
              <a:t> soil aggregates</a:t>
            </a:r>
            <a:r>
              <a:rPr lang="en-US" sz="1800">
                <a:latin typeface="Times New Roman"/>
                <a:ea typeface="Century Schoolbook" panose="02040604050505020304" pitchFamily="18" charset="0"/>
                <a:cs typeface="Times New Roman"/>
              </a:rPr>
              <a:t> under good grass cover.</a:t>
            </a:r>
            <a:endParaRPr lang="en-US" sz="1800">
              <a:effectLst/>
              <a:latin typeface="Times New Roman"/>
              <a:ea typeface="Century Schoolbook" panose="02040604050505020304" pitchFamily="18" charset="0"/>
              <a:cs typeface="Times New Roman"/>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5</a:t>
            </a:fld>
            <a:endParaRPr lang="en-US"/>
          </a:p>
        </p:txBody>
      </p:sp>
    </p:spTree>
    <p:extLst>
      <p:ext uri="{BB962C8B-B14F-4D97-AF65-F5344CB8AC3E}">
        <p14:creationId xmlns:p14="http://schemas.microsoft.com/office/powerpoint/2010/main" val="27907869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Good Rating on Pasture Condition Score Continued.</a:t>
            </a:r>
          </a:p>
        </p:txBody>
      </p:sp>
      <p:sp>
        <p:nvSpPr>
          <p:cNvPr id="4" name="Slide Number Placeholder 3"/>
          <p:cNvSpPr>
            <a:spLocks noGrp="1"/>
          </p:cNvSpPr>
          <p:nvPr>
            <p:ph type="sldNum" sz="quarter" idx="5"/>
          </p:nvPr>
        </p:nvSpPr>
        <p:spPr/>
        <p:txBody>
          <a:bodyPr/>
          <a:lstStyle/>
          <a:p>
            <a:fld id="{826BD091-4092-4F28-8EE7-CA2A94FFB267}" type="slidenum">
              <a:rPr lang="en-US" smtClean="0"/>
              <a:t>50</a:t>
            </a:fld>
            <a:endParaRPr lang="en-US"/>
          </a:p>
        </p:txBody>
      </p:sp>
    </p:spTree>
    <p:extLst>
      <p:ext uri="{BB962C8B-B14F-4D97-AF65-F5344CB8AC3E}">
        <p14:creationId xmlns:p14="http://schemas.microsoft.com/office/powerpoint/2010/main" val="1037865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Determining Indicators of Pasture Health is based on the preponderance of evidence for three separate pastureland attributes: soil/site stability, hydrologic function and biological integrity. If your experience and observations tell you the attribute should be shifted to a higher departure class that's acceptable.</a:t>
            </a:r>
          </a:p>
        </p:txBody>
      </p:sp>
      <p:sp>
        <p:nvSpPr>
          <p:cNvPr id="4" name="Slide Number Placeholder 3"/>
          <p:cNvSpPr>
            <a:spLocks noGrp="1"/>
          </p:cNvSpPr>
          <p:nvPr>
            <p:ph type="sldNum" sz="quarter" idx="5"/>
          </p:nvPr>
        </p:nvSpPr>
        <p:spPr/>
        <p:txBody>
          <a:bodyPr/>
          <a:lstStyle/>
          <a:p>
            <a:fld id="{826BD091-4092-4F28-8EE7-CA2A94FFB267}" type="slidenum">
              <a:rPr lang="en-US" smtClean="0"/>
              <a:t>51</a:t>
            </a:fld>
            <a:endParaRPr lang="en-US"/>
          </a:p>
        </p:txBody>
      </p:sp>
    </p:spTree>
    <p:extLst>
      <p:ext uri="{BB962C8B-B14F-4D97-AF65-F5344CB8AC3E}">
        <p14:creationId xmlns:p14="http://schemas.microsoft.com/office/powerpoint/2010/main" val="34069674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kern="100">
                <a:latin typeface="Calibri"/>
                <a:ea typeface="Calibri"/>
                <a:cs typeface="Calibri"/>
              </a:rPr>
              <a:t>Determining Indicators of Pastureland Health (DIPH) assesses the following attributes: Soil Site Stability (SSS), Hydrologic Function (HF), Biotic Integrity (BI), and Livestock Quality Management Factor (LQMF).  Pictures are good grass cover, plant residue, and soil aggregate stability.</a:t>
            </a:r>
            <a:endParaRPr lang="en-US" sz="1200" kern="100">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52</a:t>
            </a:fld>
            <a:endParaRPr lang="en-US"/>
          </a:p>
        </p:txBody>
      </p:sp>
    </p:spTree>
    <p:extLst>
      <p:ext uri="{BB962C8B-B14F-4D97-AF65-F5344CB8AC3E}">
        <p14:creationId xmlns:p14="http://schemas.microsoft.com/office/powerpoint/2010/main" val="21508520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Ecological Site Description or reference state provides a base line to compare the site being evaluated to. Not all soils have the same production potential. Limitations of some soils may not meet the specific needs or agricultural objective.  A reference condition is required to make a determination of soil health.</a:t>
            </a:r>
          </a:p>
        </p:txBody>
      </p:sp>
      <p:sp>
        <p:nvSpPr>
          <p:cNvPr id="4" name="Slide Number Placeholder 3"/>
          <p:cNvSpPr>
            <a:spLocks noGrp="1"/>
          </p:cNvSpPr>
          <p:nvPr>
            <p:ph type="sldNum" sz="quarter" idx="5"/>
          </p:nvPr>
        </p:nvSpPr>
        <p:spPr/>
        <p:txBody>
          <a:bodyPr/>
          <a:lstStyle/>
          <a:p>
            <a:fld id="{826BD091-4092-4F28-8EE7-CA2A94FFB267}" type="slidenum">
              <a:rPr lang="en-US" smtClean="0"/>
              <a:t>53</a:t>
            </a:fld>
            <a:endParaRPr lang="en-US"/>
          </a:p>
        </p:txBody>
      </p:sp>
    </p:spTree>
    <p:extLst>
      <p:ext uri="{BB962C8B-B14F-4D97-AF65-F5344CB8AC3E}">
        <p14:creationId xmlns:p14="http://schemas.microsoft.com/office/powerpoint/2010/main" val="40495844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Determining Indicators of Pasture health evaluation sheet is used for the reference site.</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54</a:t>
            </a:fld>
            <a:endParaRPr lang="en-US"/>
          </a:p>
        </p:txBody>
      </p:sp>
    </p:spTree>
    <p:extLst>
      <p:ext uri="{BB962C8B-B14F-4D97-AF65-F5344CB8AC3E}">
        <p14:creationId xmlns:p14="http://schemas.microsoft.com/office/powerpoint/2010/main" val="1698509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These sheets are used to determine the preponderance of evidence and the departure from the reference site relative to functionality soil site stability, hydrologic function, biotic integrity and livestock quality management factor.</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55</a:t>
            </a:fld>
            <a:endParaRPr lang="en-US"/>
          </a:p>
        </p:txBody>
      </p:sp>
    </p:spTree>
    <p:extLst>
      <p:ext uri="{BB962C8B-B14F-4D97-AF65-F5344CB8AC3E}">
        <p14:creationId xmlns:p14="http://schemas.microsoft.com/office/powerpoint/2010/main" val="29850012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The interaction of soil biology, plants and livestock feeds the biology priming perpetual a synergistic habitat.</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56</a:t>
            </a:fld>
            <a:endParaRPr lang="en-US"/>
          </a:p>
        </p:txBody>
      </p:sp>
    </p:spTree>
    <p:extLst>
      <p:ext uri="{BB962C8B-B14F-4D97-AF65-F5344CB8AC3E}">
        <p14:creationId xmlns:p14="http://schemas.microsoft.com/office/powerpoint/2010/main" val="18802814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Key points to maintain and manage good plant cover, short duration high density rotational grazing provides long recovery time for root growth, and gets biomass intact with the soil to feed the soil biology. Other forms of rotational grazing that maintain good plant cover can also be beneficial. If disturbance like grazing is done during the recommended seeding dates the seed bank can be released. Rotating to good grass prior to a rainfall event can reduce compaction. </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57</a:t>
            </a:fld>
            <a:endParaRPr lang="en-US"/>
          </a:p>
        </p:txBody>
      </p:sp>
    </p:spTree>
    <p:extLst>
      <p:ext uri="{BB962C8B-B14F-4D97-AF65-F5344CB8AC3E}">
        <p14:creationId xmlns:p14="http://schemas.microsoft.com/office/powerpoint/2010/main" val="34874946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In summary our management influences soil habitat, plant productivity, livestock health.  Each indicator has multiple benefits for soil health resource concerns.</a:t>
            </a:r>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58</a:t>
            </a:fld>
            <a:endParaRPr lang="en-US"/>
          </a:p>
        </p:txBody>
      </p:sp>
    </p:spTree>
    <p:extLst>
      <p:ext uri="{BB962C8B-B14F-4D97-AF65-F5344CB8AC3E}">
        <p14:creationId xmlns:p14="http://schemas.microsoft.com/office/powerpoint/2010/main" val="1214032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effective functioning of the soil food web is integral for the efficient flow of energy in the form of carbohydrates as feed and carbon to feed soil life increasing organic matter which ultimately improves nutrient cycling and nutrient availability as well as increasing water holding capacity of soils and purifying water. Similar to perpetual motion, as long as the biologic habitat is maintained the system functions.</a:t>
            </a:r>
          </a:p>
          <a:p>
            <a:endParaRPr lang="en-US"/>
          </a:p>
          <a:p>
            <a:r>
              <a:rPr lang="en-US"/>
              <a:t>Picture of vegetative grass and clover with cattle and sheep grazing.</a:t>
            </a:r>
          </a:p>
        </p:txBody>
      </p:sp>
      <p:sp>
        <p:nvSpPr>
          <p:cNvPr id="4" name="Slide Number Placeholder 3"/>
          <p:cNvSpPr>
            <a:spLocks noGrp="1"/>
          </p:cNvSpPr>
          <p:nvPr>
            <p:ph type="sldNum" sz="quarter" idx="5"/>
          </p:nvPr>
        </p:nvSpPr>
        <p:spPr/>
        <p:txBody>
          <a:bodyPr/>
          <a:lstStyle/>
          <a:p>
            <a:fld id="{D8BD3564-BA70-487D-809A-030C0B32E9FE}" type="slidenum">
              <a:rPr lang="en-US" smtClean="0"/>
              <a:t>6</a:t>
            </a:fld>
            <a:endParaRPr lang="en-US"/>
          </a:p>
        </p:txBody>
      </p:sp>
    </p:spTree>
    <p:extLst>
      <p:ext uri="{BB962C8B-B14F-4D97-AF65-F5344CB8AC3E}">
        <p14:creationId xmlns:p14="http://schemas.microsoft.com/office/powerpoint/2010/main" val="199701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example 160 ppm Water Soluble Organic Carbon (WSOC) in conventional managed soil compared to a healthy soil having 347 ppm WSOC.  As WSOC increases aggregation and infiltration, water and nutrient holding capability, air and water quality along with soil biota habitat, and productivity improve through time. Pictured are slake test cylinders on the left instable poorly managed soil, on the right water stable soil aggregates managed for soil health. Dynamic equilibrium state is when soils have reached a state where soil health functions stable even though individual components within it are constantly changing. To achieve improved soil health a disruption may need to occur. Example would be a longer plant recovery and increased root growth, higher density-short duration grazing, laying more plant residue in touch with the soil, increasing plant diversity, </a:t>
            </a:r>
            <a:endParaRPr lang="en-US">
              <a:ea typeface="Calibri"/>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7</a:t>
            </a:fld>
            <a:endParaRPr lang="en-US"/>
          </a:p>
        </p:txBody>
      </p:sp>
    </p:spTree>
    <p:extLst>
      <p:ext uri="{BB962C8B-B14F-4D97-AF65-F5344CB8AC3E}">
        <p14:creationId xmlns:p14="http://schemas.microsoft.com/office/powerpoint/2010/main" val="2243193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One major ecological driver is the difference in fundamental plant traits between species that dominate (A) fertile systems that support high herbivory and (B) infertile habitats that support low herbivory. Net primary production (NPP) is the sum of gross primary production less the respiration of the plant. Plant traits serve as determinants of the quality and quantity of resources that enter the soil and the key ecological processes in the decomposer subsystem driven by the soil biota. These linkages between belowground and aboveground systems feedback (dotted line) to the plant community positively in fertile conditions (A) and negatively in infertile ecosystems (B). Litter phenolics can act as antioxidants, lignin, flavonoids and tannins. Soil Food Web enchytraeid worms are small clear earthworms sometimes called pot worms. Soil processes, bioturbation is the movement of soil by animals and plant roots.</a:t>
            </a:r>
            <a:r>
              <a:rPr lang="en-US"/>
              <a:t> </a:t>
            </a:r>
            <a:br>
              <a:rPr lang="en-US">
                <a:cs typeface="+mn-lt"/>
              </a:rPr>
            </a:br>
            <a:r>
              <a:rPr lang="en-US"/>
              <a:t> </a:t>
            </a:r>
            <a:r>
              <a:rPr lang="en-US" b="1"/>
              <a:t>Source: Wardle et al. (2004)</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957131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where one 5’ x 5’ roll of hay was fed the previous year. No additional amendments. It was overseeded the spring after feeding. The zone of influence from feeding hay is 32’. Note that the brown grass, broomsedge was stomped out and replaced with higher palatability and productive plants. Outside the zone of influence a lower quality less desirable species.</a:t>
            </a:r>
          </a:p>
        </p:txBody>
      </p:sp>
      <p:sp>
        <p:nvSpPr>
          <p:cNvPr id="4" name="Slide Number Placeholder 3"/>
          <p:cNvSpPr>
            <a:spLocks noGrp="1"/>
          </p:cNvSpPr>
          <p:nvPr>
            <p:ph type="sldNum" sz="quarter" idx="5"/>
          </p:nvPr>
        </p:nvSpPr>
        <p:spPr/>
        <p:txBody>
          <a:bodyPr/>
          <a:lstStyle/>
          <a:p>
            <a:fld id="{D8BD3564-BA70-487D-809A-030C0B32E9FE}" type="slidenum">
              <a:rPr lang="en-US" smtClean="0"/>
              <a:t>9</a:t>
            </a:fld>
            <a:endParaRPr lang="en-US"/>
          </a:p>
        </p:txBody>
      </p:sp>
    </p:spTree>
    <p:extLst>
      <p:ext uri="{BB962C8B-B14F-4D97-AF65-F5344CB8AC3E}">
        <p14:creationId xmlns:p14="http://schemas.microsoft.com/office/powerpoint/2010/main" val="2446994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E7906-AA42-0F15-FA55-A9F3477391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930FF6-3CEF-7A88-82C2-45E18F3283E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FEAB98-E6D7-76CA-A4DC-15572063DED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E1FEA1-ACF5-A56A-F519-3B4BAC6ED0A0}"/>
              </a:ext>
            </a:extLst>
          </p:cNvPr>
          <p:cNvSpPr>
            <a:spLocks noGrp="1"/>
          </p:cNvSpPr>
          <p:nvPr>
            <p:ph type="dt" sz="half" idx="10"/>
          </p:nvPr>
        </p:nvSpPr>
        <p:spPr/>
        <p:txBody>
          <a:bodyPr/>
          <a:lstStyle/>
          <a:p>
            <a:fld id="{66B7269C-F7F3-481E-89CC-D163D00B8086}" type="datetimeFigureOut">
              <a:rPr lang="en-US" smtClean="0"/>
              <a:t>3/20/2026</a:t>
            </a:fld>
            <a:endParaRPr lang="en-US"/>
          </a:p>
        </p:txBody>
      </p:sp>
      <p:sp>
        <p:nvSpPr>
          <p:cNvPr id="6" name="Footer Placeholder 5">
            <a:extLst>
              <a:ext uri="{FF2B5EF4-FFF2-40B4-BE49-F238E27FC236}">
                <a16:creationId xmlns:a16="http://schemas.microsoft.com/office/drawing/2014/main" id="{FD83CF9F-AA0E-8D16-0D01-0C0D6E58EAF5}"/>
              </a:ext>
            </a:extLst>
          </p:cNvPr>
          <p:cNvSpPr>
            <a:spLocks noGrp="1"/>
          </p:cNvSpPr>
          <p:nvPr>
            <p:ph type="ftr" sz="quarter" idx="11"/>
          </p:nvPr>
        </p:nvSpPr>
        <p:spPr/>
        <p:txBody>
          <a:bodyPr/>
          <a:lstStyle/>
          <a:p>
            <a:r>
              <a:rPr lang="en-US"/>
              <a:t>NRCS | SHD | Planning a Cover Crop System | </a:t>
            </a:r>
          </a:p>
        </p:txBody>
      </p:sp>
      <p:sp>
        <p:nvSpPr>
          <p:cNvPr id="7" name="Slide Number Placeholder 6">
            <a:extLst>
              <a:ext uri="{FF2B5EF4-FFF2-40B4-BE49-F238E27FC236}">
                <a16:creationId xmlns:a16="http://schemas.microsoft.com/office/drawing/2014/main" id="{83E7C252-9446-E620-3404-33A822A77267}"/>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1739993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80D627-665B-5D99-B9EA-EBC85FEC78B0}"/>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D794D15B-686F-29D6-C83B-D993C1EA34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1338F6-206E-F939-76B7-601E840A8A37}"/>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1826419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D53E4-814D-0E3F-8122-D1403100CD03}"/>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895F3AFA-3644-CB67-2BF5-5A5FF90B4D48}"/>
              </a:ext>
            </a:extLst>
          </p:cNvPr>
          <p:cNvSpPr>
            <a:spLocks noGrp="1"/>
          </p:cNvSpPr>
          <p:nvPr>
            <p:ph type="dt" sz="half" idx="10"/>
          </p:nvPr>
        </p:nvSpPr>
        <p:spPr/>
        <p:txBody>
          <a:bodyPr/>
          <a:lstStyle/>
          <a:p>
            <a:fld id="{66B7269C-F7F3-481E-89CC-D163D00B8086}" type="datetimeFigureOut">
              <a:rPr lang="en-US" smtClean="0"/>
              <a:t>3/20/2026</a:t>
            </a:fld>
            <a:endParaRPr lang="en-US"/>
          </a:p>
        </p:txBody>
      </p:sp>
      <p:sp>
        <p:nvSpPr>
          <p:cNvPr id="4" name="Footer Placeholder 3">
            <a:extLst>
              <a:ext uri="{FF2B5EF4-FFF2-40B4-BE49-F238E27FC236}">
                <a16:creationId xmlns:a16="http://schemas.microsoft.com/office/drawing/2014/main" id="{61BABEB8-6208-B831-68C5-F2E3CBD7AB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99B298-50ED-D2F9-6D2C-CBF47AA3E9ED}"/>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4052348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1"/>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721215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1"/>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161909701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9ECAB-0E32-67D8-5DE0-8EC43B8B0D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A217C9-54AA-C79D-A0B5-01E26F468D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049FB5-5EDF-9D7A-E757-FC57ED22EC22}"/>
              </a:ext>
            </a:extLst>
          </p:cNvPr>
          <p:cNvSpPr>
            <a:spLocks noGrp="1"/>
          </p:cNvSpPr>
          <p:nvPr>
            <p:ph type="dt" sz="half" idx="10"/>
          </p:nvPr>
        </p:nvSpPr>
        <p:spPr/>
        <p:txBody>
          <a:bodyPr/>
          <a:lstStyle/>
          <a:p>
            <a:fld id="{66B7269C-F7F3-481E-89CC-D163D00B8086}" type="datetimeFigureOut">
              <a:rPr lang="en-US" smtClean="0"/>
              <a:t>3/20/2026</a:t>
            </a:fld>
            <a:endParaRPr lang="en-US"/>
          </a:p>
        </p:txBody>
      </p:sp>
      <p:sp>
        <p:nvSpPr>
          <p:cNvPr id="5" name="Footer Placeholder 4">
            <a:extLst>
              <a:ext uri="{FF2B5EF4-FFF2-40B4-BE49-F238E27FC236}">
                <a16:creationId xmlns:a16="http://schemas.microsoft.com/office/drawing/2014/main" id="{A255C08E-CCBC-D99F-47F1-E452F2D483B6}"/>
              </a:ext>
            </a:extLst>
          </p:cNvPr>
          <p:cNvSpPr>
            <a:spLocks noGrp="1"/>
          </p:cNvSpPr>
          <p:nvPr>
            <p:ph type="ftr" sz="quarter" idx="11"/>
          </p:nvPr>
        </p:nvSpPr>
        <p:spPr/>
        <p:txBody>
          <a:bodyPr/>
          <a:lstStyle/>
          <a:p>
            <a:r>
              <a:rPr lang="en-US"/>
              <a:t>NRCS | SHD | Planning a Cover Crop System | </a:t>
            </a:r>
          </a:p>
        </p:txBody>
      </p:sp>
      <p:sp>
        <p:nvSpPr>
          <p:cNvPr id="6" name="Slide Number Placeholder 5">
            <a:extLst>
              <a:ext uri="{FF2B5EF4-FFF2-40B4-BE49-F238E27FC236}">
                <a16:creationId xmlns:a16="http://schemas.microsoft.com/office/drawing/2014/main" id="{95314229-8F50-45B0-B13B-8B0D8F863C89}"/>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3836523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4 – Determining Soil Biological Function </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50935" y="6569193"/>
            <a:ext cx="4277629" cy="253916"/>
          </a:xfrm>
          <a:prstGeom prst="rect">
            <a:avLst/>
          </a:prstGeom>
          <a:noFill/>
        </p:spPr>
        <p:txBody>
          <a:bodyPr wrap="square" rtlCol="0">
            <a:spAutoFit/>
          </a:bodyPr>
          <a:lstStyle/>
          <a:p>
            <a:pPr algn="l">
              <a:spcBef>
                <a:spcPts val="450"/>
              </a:spcBef>
            </a:pP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Managing for Soil Health in Pasture and Silvopasture</a:t>
            </a:r>
            <a:endParaRPr lang="en-US" sz="900" b="1">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3" r:id="rId9"/>
    <p:sldLayoutId id="2147483744" r:id="rId10"/>
    <p:sldLayoutId id="2147483745" r:id="rId11"/>
    <p:sldLayoutId id="2147483746" r:id="rId12"/>
    <p:sldLayoutId id="2147483748" r:id="rId13"/>
    <p:sldLayoutId id="2147483749"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4.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37.jpe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57.jpe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9.xml"/><Relationship Id="rId5" Type="http://schemas.openxmlformats.org/officeDocument/2006/relationships/image" Target="../media/image60.jpeg"/><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2.xml"/><Relationship Id="rId1" Type="http://schemas.openxmlformats.org/officeDocument/2006/relationships/slideLayout" Target="../slideLayouts/slideLayout9.xml"/><Relationship Id="rId5" Type="http://schemas.openxmlformats.org/officeDocument/2006/relationships/image" Target="../media/image65.jpeg"/><Relationship Id="rId4" Type="http://schemas.openxmlformats.org/officeDocument/2006/relationships/image" Target="../media/image64.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5.xml"/><Relationship Id="rId1" Type="http://schemas.openxmlformats.org/officeDocument/2006/relationships/slideLayout" Target="../slideLayouts/slideLayout11.xml"/><Relationship Id="rId4" Type="http://schemas.openxmlformats.org/officeDocument/2006/relationships/image" Target="../media/image68.jpeg"/></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77D0-5BAA-42DF-8AB2-383EFAD41AD9}"/>
              </a:ext>
            </a:extLst>
          </p:cNvPr>
          <p:cNvSpPr>
            <a:spLocks noGrp="1"/>
          </p:cNvSpPr>
          <p:nvPr>
            <p:ph type="title"/>
          </p:nvPr>
        </p:nvSpPr>
        <p:spPr>
          <a:xfrm>
            <a:off x="318934" y="955650"/>
            <a:ext cx="3943350" cy="1697138"/>
          </a:xfrm>
        </p:spPr>
        <p:txBody>
          <a:bodyPr vert="horz" lIns="91440" tIns="45720" rIns="91440" bIns="45720" rtlCol="0" anchor="b">
            <a:normAutofit fontScale="90000"/>
          </a:bodyPr>
          <a:lstStyle/>
          <a:p>
            <a:pPr rtl="0" fontAlgn="base"/>
            <a:r>
              <a:rPr lang="en-US" sz="2800" b="1">
                <a:solidFill>
                  <a:schemeClr val="accent6">
                    <a:lumMod val="75000"/>
                  </a:schemeClr>
                </a:solidFill>
              </a:rPr>
              <a:t>Module 4</a:t>
            </a:r>
            <a:br>
              <a:rPr lang="en-US" sz="2800" b="1">
                <a:solidFill>
                  <a:schemeClr val="accent6">
                    <a:lumMod val="75000"/>
                  </a:schemeClr>
                </a:solidFill>
              </a:rPr>
            </a:br>
            <a:r>
              <a:rPr lang="en-US" sz="2800" b="1">
                <a:solidFill>
                  <a:schemeClr val="accent6">
                    <a:lumMod val="75000"/>
                  </a:schemeClr>
                </a:solidFill>
              </a:rPr>
              <a:t>Determining Levels of Biological Function</a:t>
            </a:r>
            <a:br>
              <a:rPr lang="en-US" sz="1800" b="0" i="0">
                <a:solidFill>
                  <a:schemeClr val="accent6">
                    <a:lumMod val="75000"/>
                  </a:schemeClr>
                </a:solidFill>
                <a:effectLst/>
                <a:latin typeface="Calibri" panose="020F0502020204030204" pitchFamily="34" charset="0"/>
              </a:rPr>
            </a:br>
            <a:br>
              <a:rPr lang="en-US" sz="1800" b="0" i="0">
                <a:solidFill>
                  <a:schemeClr val="accent6">
                    <a:lumMod val="75000"/>
                  </a:schemeClr>
                </a:solidFill>
                <a:effectLst/>
                <a:latin typeface="Calibri" panose="020F0502020204030204" pitchFamily="34" charset="0"/>
              </a:rPr>
            </a:br>
            <a:endParaRPr lang="en-US">
              <a:solidFill>
                <a:schemeClr val="accent6">
                  <a:lumMod val="75000"/>
                </a:schemeClr>
              </a:solidFill>
            </a:endParaRPr>
          </a:p>
        </p:txBody>
      </p:sp>
      <p:sp>
        <p:nvSpPr>
          <p:cNvPr id="3" name="Content Placeholder 2">
            <a:extLst>
              <a:ext uri="{FF2B5EF4-FFF2-40B4-BE49-F238E27FC236}">
                <a16:creationId xmlns:a16="http://schemas.microsoft.com/office/drawing/2014/main" id="{414E65A9-AA84-17AC-7446-B25A20423B56}"/>
              </a:ext>
            </a:extLst>
          </p:cNvPr>
          <p:cNvSpPr>
            <a:spLocks noGrp="1"/>
          </p:cNvSpPr>
          <p:nvPr>
            <p:ph idx="1"/>
          </p:nvPr>
        </p:nvSpPr>
        <p:spPr>
          <a:xfrm>
            <a:off x="419473" y="2225764"/>
            <a:ext cx="3633634" cy="4351338"/>
          </a:xfrm>
        </p:spPr>
        <p:txBody>
          <a:bodyPr>
            <a:normAutofit fontScale="92500" lnSpcReduction="20000"/>
          </a:bodyPr>
          <a:lstStyle/>
          <a:p>
            <a:r>
              <a:rPr lang="en-US" sz="2400" b="0" i="0">
                <a:solidFill>
                  <a:srgbClr val="000000"/>
                </a:solidFill>
                <a:effectLst/>
              </a:rPr>
              <a:t>Soil Health Resource Concerns</a:t>
            </a:r>
          </a:p>
          <a:p>
            <a:r>
              <a:rPr lang="en-US" sz="2400" b="0" i="0">
                <a:solidFill>
                  <a:srgbClr val="000000"/>
                </a:solidFill>
                <a:effectLst/>
              </a:rPr>
              <a:t>What is the role of livestock? </a:t>
            </a:r>
          </a:p>
          <a:p>
            <a:r>
              <a:rPr lang="en-US" sz="2400">
                <a:solidFill>
                  <a:srgbClr val="000000"/>
                </a:solidFill>
              </a:rPr>
              <a:t>What are desired ratios? C:N, </a:t>
            </a:r>
            <a:r>
              <a:rPr lang="en-US" sz="2400" err="1">
                <a:solidFill>
                  <a:srgbClr val="000000"/>
                </a:solidFill>
              </a:rPr>
              <a:t>Fungal:Bacterial</a:t>
            </a:r>
            <a:r>
              <a:rPr lang="en-US" sz="2400">
                <a:solidFill>
                  <a:srgbClr val="000000"/>
                </a:solidFill>
              </a:rPr>
              <a:t> </a:t>
            </a:r>
          </a:p>
          <a:p>
            <a:r>
              <a:rPr lang="en-US" sz="2400" b="0" i="0">
                <a:solidFill>
                  <a:srgbClr val="000000"/>
                </a:solidFill>
                <a:effectLst/>
              </a:rPr>
              <a:t>Levels of soil biological function </a:t>
            </a:r>
            <a:r>
              <a:rPr lang="en-US" sz="2400">
                <a:solidFill>
                  <a:srgbClr val="000000"/>
                </a:solidFill>
              </a:rPr>
              <a:t>comparing:</a:t>
            </a:r>
            <a:r>
              <a:rPr lang="en-US" sz="2400" b="0" i="0">
                <a:solidFill>
                  <a:srgbClr val="000000"/>
                </a:solidFill>
                <a:effectLst/>
              </a:rPr>
              <a:t> </a:t>
            </a:r>
          </a:p>
          <a:p>
            <a:pPr lvl="1"/>
            <a:r>
              <a:rPr lang="en-US" sz="2100" b="0" i="0">
                <a:solidFill>
                  <a:srgbClr val="000000"/>
                </a:solidFill>
                <a:effectLst/>
              </a:rPr>
              <a:t>Continuously grazed systems </a:t>
            </a:r>
          </a:p>
          <a:p>
            <a:pPr lvl="1"/>
            <a:r>
              <a:rPr lang="en-US" sz="2100" b="0" i="0">
                <a:solidFill>
                  <a:srgbClr val="000000"/>
                </a:solidFill>
                <a:effectLst/>
              </a:rPr>
              <a:t>Adaptively managed grazed systems </a:t>
            </a:r>
            <a:endParaRPr lang="en-US" sz="2100">
              <a:solidFill>
                <a:srgbClr val="000000"/>
              </a:solidFill>
            </a:endParaRPr>
          </a:p>
          <a:p>
            <a:pPr lvl="1"/>
            <a:r>
              <a:rPr lang="en-US" sz="2100" b="0" i="0" err="1">
                <a:solidFill>
                  <a:srgbClr val="000000"/>
                </a:solidFill>
                <a:effectLst/>
              </a:rPr>
              <a:t>Silvo</a:t>
            </a:r>
            <a:r>
              <a:rPr lang="en-US" sz="2100" b="0" i="0">
                <a:solidFill>
                  <a:srgbClr val="000000"/>
                </a:solidFill>
                <a:effectLst/>
              </a:rPr>
              <a:t>-pasture</a:t>
            </a:r>
          </a:p>
          <a:p>
            <a:r>
              <a:rPr lang="en-US" sz="2400">
                <a:solidFill>
                  <a:srgbClr val="000000"/>
                </a:solidFill>
              </a:rPr>
              <a:t>Assessment Tools</a:t>
            </a:r>
            <a:endParaRPr lang="en-US" sz="2400"/>
          </a:p>
        </p:txBody>
      </p:sp>
      <p:pic>
        <p:nvPicPr>
          <p:cNvPr id="6" name="Picture 5" descr="close up picture of soil containg earth worms">
            <a:extLst>
              <a:ext uri="{FF2B5EF4-FFF2-40B4-BE49-F238E27FC236}">
                <a16:creationId xmlns:a16="http://schemas.microsoft.com/office/drawing/2014/main" id="{8540352B-5653-DC93-3F3B-32108CEF619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rcRect/>
          <a:stretch/>
        </p:blipFill>
        <p:spPr>
          <a:xfrm>
            <a:off x="4651513" y="3223196"/>
            <a:ext cx="4492487" cy="327846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Picture 6" descr="A group of cows grazing in a field&#10;&#10;">
            <a:extLst>
              <a:ext uri="{FF2B5EF4-FFF2-40B4-BE49-F238E27FC236}">
                <a16:creationId xmlns:a16="http://schemas.microsoft.com/office/drawing/2014/main" id="{797826B4-02F1-0844-D357-F0E42878E1B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60059" y="385241"/>
            <a:ext cx="3783941" cy="2837956"/>
          </a:xfrm>
          <a:prstGeom prst="rect">
            <a:avLst/>
          </a:prstGeom>
        </p:spPr>
      </p:pic>
    </p:spTree>
    <p:extLst>
      <p:ext uri="{BB962C8B-B14F-4D97-AF65-F5344CB8AC3E}">
        <p14:creationId xmlns:p14="http://schemas.microsoft.com/office/powerpoint/2010/main" val="3975193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FB82D3-BE72-F447-FE56-8FF76D79A3A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78857" y="1444625"/>
            <a:ext cx="5291665" cy="3968749"/>
          </a:xfrm>
          <a:prstGeom prst="rect">
            <a:avLst/>
          </a:prstGeom>
        </p:spPr>
      </p:pic>
      <p:pic>
        <p:nvPicPr>
          <p:cNvPr id="6" name="Picture 5">
            <a:extLst>
              <a:ext uri="{FF2B5EF4-FFF2-40B4-BE49-F238E27FC236}">
                <a16:creationId xmlns:a16="http://schemas.microsoft.com/office/drawing/2014/main" id="{481CFBF4-B3DD-E161-7B31-E681036432F6}"/>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4031189" y="1444624"/>
            <a:ext cx="5291668" cy="3968751"/>
          </a:xfrm>
          <a:prstGeom prst="rect">
            <a:avLst/>
          </a:prstGeom>
        </p:spPr>
      </p:pic>
      <p:sp>
        <p:nvSpPr>
          <p:cNvPr id="9" name="TextBox 8">
            <a:extLst>
              <a:ext uri="{FF2B5EF4-FFF2-40B4-BE49-F238E27FC236}">
                <a16:creationId xmlns:a16="http://schemas.microsoft.com/office/drawing/2014/main" id="{B382F24A-A515-FD01-6A19-6CBC7C6DFA1D}"/>
              </a:ext>
              <a:ext uri="{C183D7F6-B498-43B3-948B-1728B52AA6E4}">
                <adec:decorative xmlns:adec="http://schemas.microsoft.com/office/drawing/2017/decorative" val="1"/>
              </a:ext>
            </a:extLst>
          </p:cNvPr>
          <p:cNvSpPr txBox="1"/>
          <p:nvPr/>
        </p:nvSpPr>
        <p:spPr>
          <a:xfrm>
            <a:off x="939452" y="5599134"/>
            <a:ext cx="3006247" cy="369332"/>
          </a:xfrm>
          <a:prstGeom prst="rect">
            <a:avLst/>
          </a:prstGeom>
          <a:solidFill>
            <a:schemeClr val="bg1">
              <a:alpha val="40000"/>
            </a:schemeClr>
          </a:solidFill>
        </p:spPr>
        <p:txBody>
          <a:bodyPr wrap="square" rtlCol="0">
            <a:spAutoFit/>
          </a:bodyPr>
          <a:lstStyle/>
          <a:p>
            <a:pPr algn="ctr"/>
            <a:r>
              <a:rPr lang="en-US">
                <a:solidFill>
                  <a:schemeClr val="bg1"/>
                </a:solidFill>
              </a:rPr>
              <a:t>Between rolls of hay</a:t>
            </a:r>
          </a:p>
        </p:txBody>
      </p:sp>
      <p:sp>
        <p:nvSpPr>
          <p:cNvPr id="10" name="Title 9">
            <a:extLst>
              <a:ext uri="{FF2B5EF4-FFF2-40B4-BE49-F238E27FC236}">
                <a16:creationId xmlns:a16="http://schemas.microsoft.com/office/drawing/2014/main" id="{0611FF2C-11B8-3ABA-5F56-E8C0E3A1DD86}"/>
              </a:ext>
              <a:ext uri="{C183D7F6-B498-43B3-948B-1728B52AA6E4}">
                <adec:decorative xmlns:adec="http://schemas.microsoft.com/office/drawing/2017/decorative" val="1"/>
              </a:ext>
            </a:extLst>
          </p:cNvPr>
          <p:cNvSpPr txBox="1">
            <a:spLocks noGrp="1"/>
          </p:cNvSpPr>
          <p:nvPr>
            <p:ph type="title" idx="4294967295"/>
          </p:nvPr>
        </p:nvSpPr>
        <p:spPr>
          <a:xfrm>
            <a:off x="5173249" y="5599134"/>
            <a:ext cx="2943617" cy="369332"/>
          </a:xfrm>
          <a:prstGeom prst="rect">
            <a:avLst/>
          </a:prstGeom>
          <a:solidFill>
            <a:schemeClr val="bg1">
              <a:alpha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solidFill>
                <a:effectLst/>
                <a:uLnTx/>
                <a:uFillTx/>
                <a:latin typeface="+mn-lt"/>
                <a:ea typeface="+mn-ea"/>
                <a:cs typeface="+mn-cs"/>
              </a:rPr>
              <a:t>Where hay was fed</a:t>
            </a:r>
          </a:p>
        </p:txBody>
      </p:sp>
    </p:spTree>
    <p:extLst>
      <p:ext uri="{BB962C8B-B14F-4D97-AF65-F5344CB8AC3E}">
        <p14:creationId xmlns:p14="http://schemas.microsoft.com/office/powerpoint/2010/main" val="2513000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ay cutting is an extractive process remoting carbon, and nutrients. The carbon and nutrients are moved to the feeding site.&#10;"/>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17023" y="400529"/>
            <a:ext cx="9109953" cy="6056941"/>
          </a:xfrm>
          <a:prstGeom prst="rect">
            <a:avLst/>
          </a:prstGeom>
        </p:spPr>
      </p:pic>
      <p:sp>
        <p:nvSpPr>
          <p:cNvPr id="2" name="Title 1"/>
          <p:cNvSpPr>
            <a:spLocks noGrp="1"/>
          </p:cNvSpPr>
          <p:nvPr>
            <p:ph type="title"/>
          </p:nvPr>
        </p:nvSpPr>
        <p:spPr>
          <a:xfrm>
            <a:off x="781050" y="533400"/>
            <a:ext cx="7664076" cy="630807"/>
          </a:xfrm>
        </p:spPr>
        <p:txBody>
          <a:bodyPr lIns="91440" tIns="45720" rIns="91440" bIns="45720" anchor="t">
            <a:normAutofit fontScale="90000"/>
          </a:bodyPr>
          <a:lstStyle/>
          <a:p>
            <a:r>
              <a:rPr lang="en-US" b="1"/>
              <a:t>Hay Feeding, strategic placement of carbon and nutrients</a:t>
            </a:r>
            <a:endParaRPr lang="en-US" sz="2250" b="1"/>
          </a:p>
        </p:txBody>
      </p:sp>
      <p:sp>
        <p:nvSpPr>
          <p:cNvPr id="5" name="TextBox 4"/>
          <p:cNvSpPr txBox="1"/>
          <p:nvPr/>
        </p:nvSpPr>
        <p:spPr>
          <a:xfrm>
            <a:off x="1150620" y="1526157"/>
            <a:ext cx="7308171" cy="1754326"/>
          </a:xfrm>
          <a:prstGeom prst="rect">
            <a:avLst/>
          </a:prstGeom>
          <a:noFill/>
        </p:spPr>
        <p:txBody>
          <a:bodyPr wrap="square" lIns="91440" tIns="45720" rIns="91440" bIns="45720" rtlCol="0" anchor="t">
            <a:spAutoFit/>
          </a:bodyPr>
          <a:lstStyle/>
          <a:p>
            <a:pPr marL="514350" lvl="1" indent="-257175">
              <a:buFont typeface="Arial" panose="020B0604020202020204" pitchFamily="34" charset="0"/>
              <a:buChar char="•"/>
            </a:pPr>
            <a:r>
              <a:rPr lang="en-US" b="1"/>
              <a:t>Feed hay and place mineral on low fertility and/or weedy areas</a:t>
            </a:r>
          </a:p>
          <a:p>
            <a:pPr marL="514350" lvl="1" indent="-257175">
              <a:buFont typeface="Arial" panose="020B0604020202020204" pitchFamily="34" charset="0"/>
              <a:buChar char="•"/>
            </a:pPr>
            <a:r>
              <a:rPr lang="en-US" b="1"/>
              <a:t>One ton of hay contains 50-13-48 (Jim Gerrish)</a:t>
            </a:r>
          </a:p>
          <a:p>
            <a:pPr marL="514350" lvl="1" indent="-257175">
              <a:buFont typeface="Arial" panose="020B0604020202020204" pitchFamily="34" charset="0"/>
              <a:buChar char="•"/>
            </a:pPr>
            <a:r>
              <a:rPr lang="en-US" b="1">
                <a:cs typeface="Calibri" panose="020F0502020204030204"/>
              </a:rPr>
              <a:t>Adding residue and manure and urine, where hay is fed</a:t>
            </a:r>
          </a:p>
          <a:p>
            <a:pPr marL="514350" lvl="1" indent="-257175">
              <a:buFont typeface="Arial" panose="020B0604020202020204" pitchFamily="34" charset="0"/>
              <a:buChar char="•"/>
            </a:pPr>
            <a:endParaRPr lang="en-US" b="1">
              <a:cs typeface="Calibri" panose="020F0502020204030204"/>
            </a:endParaRPr>
          </a:p>
        </p:txBody>
      </p:sp>
    </p:spTree>
    <p:extLst>
      <p:ext uri="{BB962C8B-B14F-4D97-AF65-F5344CB8AC3E}">
        <p14:creationId xmlns:p14="http://schemas.microsoft.com/office/powerpoint/2010/main" val="120832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C0E46A9-A0C3-BD04-9CBC-51FCBB3EF498}"/>
              </a:ext>
              <a:ext uri="{C183D7F6-B498-43B3-948B-1728B52AA6E4}">
                <adec:decorative xmlns:adec="http://schemas.microsoft.com/office/drawing/2017/decorative" val="1"/>
              </a:ext>
            </a:extLst>
          </p:cNvPr>
          <p:cNvSpPr>
            <a:spLocks noGrp="1"/>
          </p:cNvSpPr>
          <p:nvPr>
            <p:ph idx="4294967295"/>
          </p:nvPr>
        </p:nvSpPr>
        <p:spPr>
          <a:xfrm>
            <a:off x="112156" y="2160350"/>
            <a:ext cx="6904038" cy="4173537"/>
          </a:xfrm>
        </p:spPr>
        <p:txBody>
          <a:bodyPr vert="horz" lIns="91440" tIns="45720" rIns="91440" bIns="45720" rtlCol="0" anchor="t">
            <a:normAutofit fontScale="92500"/>
          </a:bodyPr>
          <a:lstStyle/>
          <a:p>
            <a:r>
              <a:rPr lang="en-US" sz="2800"/>
              <a:t>Management of a sterile soil is simpler</a:t>
            </a:r>
            <a:endParaRPr lang="en-US" sz="2800">
              <a:cs typeface="Calibri"/>
            </a:endParaRPr>
          </a:p>
          <a:p>
            <a:r>
              <a:rPr lang="en-US" sz="2800"/>
              <a:t>The producer supplies everything</a:t>
            </a:r>
          </a:p>
          <a:p>
            <a:pPr lvl="1"/>
            <a:r>
              <a:rPr lang="en-US" sz="2400"/>
              <a:t>Fertilizer</a:t>
            </a:r>
          </a:p>
          <a:p>
            <a:pPr lvl="1"/>
            <a:r>
              <a:rPr lang="en-US" sz="2400"/>
              <a:t>Pesticides</a:t>
            </a:r>
          </a:p>
          <a:p>
            <a:pPr lvl="1"/>
            <a:r>
              <a:rPr lang="en-US" sz="2400"/>
              <a:t>Irrigation</a:t>
            </a:r>
            <a:endParaRPr lang="en-US" sz="2400">
              <a:cs typeface="Calibri"/>
            </a:endParaRPr>
          </a:p>
          <a:p>
            <a:r>
              <a:rPr lang="en-US" sz="2800"/>
              <a:t>More biomass is removed; however, yields will drop, and weeds will increase if fertilizer and herbicides are not used.</a:t>
            </a:r>
            <a:endParaRPr lang="en-US" sz="2400"/>
          </a:p>
          <a:p>
            <a:r>
              <a:rPr lang="en-US" sz="2800"/>
              <a:t>The producer is at odds with nature striving to control it.</a:t>
            </a:r>
            <a:endParaRPr lang="en-US" sz="2800">
              <a:cs typeface="Calibri" panose="020F0502020204030204"/>
            </a:endParaRPr>
          </a:p>
          <a:p>
            <a:endParaRPr lang="en-US" sz="2800">
              <a:cs typeface="Calibri" panose="020F0502020204030204"/>
            </a:endParaRPr>
          </a:p>
          <a:p>
            <a:endParaRPr lang="en-US" sz="2800"/>
          </a:p>
          <a:p>
            <a:endParaRPr lang="en-US" sz="2800">
              <a:cs typeface="Calibri" panose="020F0502020204030204"/>
            </a:endParaRPr>
          </a:p>
        </p:txBody>
      </p:sp>
      <p:sp>
        <p:nvSpPr>
          <p:cNvPr id="7" name="Title 6">
            <a:extLst>
              <a:ext uri="{FF2B5EF4-FFF2-40B4-BE49-F238E27FC236}">
                <a16:creationId xmlns:a16="http://schemas.microsoft.com/office/drawing/2014/main" id="{A020F90A-F601-0651-4C5F-908C9D67304A}"/>
              </a:ext>
              <a:ext uri="{C183D7F6-B498-43B3-948B-1728B52AA6E4}">
                <adec:decorative xmlns:adec="http://schemas.microsoft.com/office/drawing/2017/decorative" val="1"/>
              </a:ext>
            </a:extLst>
          </p:cNvPr>
          <p:cNvSpPr txBox="1">
            <a:spLocks noGrp="1"/>
          </p:cNvSpPr>
          <p:nvPr>
            <p:ph type="title" idx="4294967295"/>
          </p:nvPr>
        </p:nvSpPr>
        <p:spPr>
          <a:xfrm>
            <a:off x="588611" y="704964"/>
            <a:ext cx="595112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mn-lt"/>
                <a:ea typeface="+mn-ea"/>
                <a:cs typeface="+mn-cs"/>
              </a:rPr>
              <a:t>Why Not Manage Soil Organism Habitat</a:t>
            </a:r>
          </a:p>
        </p:txBody>
      </p:sp>
      <p:pic>
        <p:nvPicPr>
          <p:cNvPr id="8" name="Picture 7">
            <a:extLst>
              <a:ext uri="{FF2B5EF4-FFF2-40B4-BE49-F238E27FC236}">
                <a16:creationId xmlns:a16="http://schemas.microsoft.com/office/drawing/2014/main" id="{7BF2BC82-7E12-734C-6654-EBD86DB24D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48181" y="426800"/>
            <a:ext cx="2590800" cy="1733550"/>
          </a:xfrm>
          <a:prstGeom prst="rect">
            <a:avLst/>
          </a:prstGeom>
        </p:spPr>
      </p:pic>
    </p:spTree>
    <p:extLst>
      <p:ext uri="{BB962C8B-B14F-4D97-AF65-F5344CB8AC3E}">
        <p14:creationId xmlns:p14="http://schemas.microsoft.com/office/powerpoint/2010/main" val="3503074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DB51B-F6C2-F951-602B-37771659FE39}"/>
              </a:ext>
            </a:extLst>
          </p:cNvPr>
          <p:cNvSpPr>
            <a:spLocks noGrp="1"/>
          </p:cNvSpPr>
          <p:nvPr>
            <p:ph type="title"/>
          </p:nvPr>
        </p:nvSpPr>
        <p:spPr>
          <a:xfrm>
            <a:off x="628650" y="983455"/>
            <a:ext cx="5792341" cy="1407694"/>
          </a:xfrm>
        </p:spPr>
        <p:txBody>
          <a:bodyPr lIns="91440" tIns="45720" rIns="91440" bIns="45720" anchor="t">
            <a:noAutofit/>
          </a:bodyPr>
          <a:lstStyle/>
          <a:p>
            <a:pPr algn="ctr"/>
            <a:r>
              <a:rPr lang="en-US" sz="2800" b="1">
                <a:effectLst/>
                <a:ea typeface="Century Schoolbook" panose="02040604050505020304" pitchFamily="18" charset="0"/>
                <a:cs typeface="Century Schoolbook" panose="02040604050505020304" pitchFamily="18" charset="0"/>
              </a:rPr>
              <a:t>Energy and the food web</a:t>
            </a:r>
            <a:br>
              <a:rPr lang="en-US" sz="2800" b="1">
                <a:ea typeface="Century Schoolbook" panose="02040604050505020304" pitchFamily="18" charset="0"/>
                <a:cs typeface="Century Schoolbook" panose="02040604050505020304" pitchFamily="18" charset="0"/>
              </a:rPr>
            </a:br>
            <a:r>
              <a:rPr lang="en-US" sz="2800" b="1">
                <a:ea typeface="Century Schoolbook" panose="02040604050505020304" pitchFamily="18" charset="0"/>
                <a:cs typeface="Century Schoolbook" panose="02040604050505020304" pitchFamily="18" charset="0"/>
              </a:rPr>
              <a:t> </a:t>
            </a:r>
            <a:br>
              <a:rPr lang="en-US" sz="2800" b="1">
                <a:ea typeface="Century Schoolbook" panose="02040604050505020304" pitchFamily="18" charset="0"/>
                <a:cs typeface="Century Schoolbook" panose="02040604050505020304" pitchFamily="18" charset="0"/>
              </a:rPr>
            </a:br>
            <a:r>
              <a:rPr lang="en-US" sz="2400" b="1">
                <a:ea typeface="Century Schoolbook" panose="02040604050505020304" pitchFamily="18" charset="0"/>
                <a:cs typeface="Century Schoolbook" panose="02040604050505020304" pitchFamily="18" charset="0"/>
              </a:rPr>
              <a:t>(Manage for carbohydrate storage and leaf area)</a:t>
            </a:r>
            <a:br>
              <a:rPr lang="en-US" sz="2400">
                <a:effectLst/>
                <a:ea typeface="Century Schoolbook" panose="02040604050505020304" pitchFamily="18" charset="0"/>
                <a:cs typeface="Century Schoolbook" panose="02040604050505020304" pitchFamily="18" charset="0"/>
              </a:rPr>
            </a:br>
            <a:endParaRPr lang="en-US" sz="2800"/>
          </a:p>
        </p:txBody>
      </p:sp>
      <p:sp>
        <p:nvSpPr>
          <p:cNvPr id="3" name="Content Placeholder 2">
            <a:extLst>
              <a:ext uri="{FF2B5EF4-FFF2-40B4-BE49-F238E27FC236}">
                <a16:creationId xmlns:a16="http://schemas.microsoft.com/office/drawing/2014/main" id="{6F7E0D22-61E2-284E-8835-144C22460556}"/>
              </a:ext>
            </a:extLst>
          </p:cNvPr>
          <p:cNvSpPr>
            <a:spLocks noGrp="1"/>
          </p:cNvSpPr>
          <p:nvPr>
            <p:ph idx="1"/>
          </p:nvPr>
        </p:nvSpPr>
        <p:spPr>
          <a:xfrm>
            <a:off x="453552" y="2917319"/>
            <a:ext cx="7886700" cy="3940680"/>
          </a:xfrm>
        </p:spPr>
        <p:txBody>
          <a:bodyPr>
            <a:noAutofit/>
          </a:bodyPr>
          <a:lstStyle/>
          <a:p>
            <a:r>
              <a:rPr lang="en-US" sz="2400">
                <a:effectLst/>
                <a:ea typeface="Century Schoolbook" panose="02040604050505020304" pitchFamily="18" charset="0"/>
                <a:cs typeface="Century Schoolbook" panose="02040604050505020304" pitchFamily="18" charset="0"/>
              </a:rPr>
              <a:t>Agriculture converts the sun's energy into </a:t>
            </a:r>
            <a:r>
              <a:rPr lang="en-US" sz="2400" u="sng">
                <a:effectLst/>
                <a:ea typeface="Century Schoolbook" panose="02040604050505020304" pitchFamily="18" charset="0"/>
                <a:cs typeface="Century Schoolbook" panose="02040604050505020304" pitchFamily="18" charset="0"/>
              </a:rPr>
              <a:t>food, feed, and fiber</a:t>
            </a:r>
          </a:p>
          <a:p>
            <a:r>
              <a:rPr lang="en-US" sz="2400" u="sng">
                <a:ea typeface="Century Schoolbook" panose="02040604050505020304" pitchFamily="18" charset="0"/>
                <a:cs typeface="Century Schoolbook" panose="02040604050505020304" pitchFamily="18" charset="0"/>
              </a:rPr>
              <a:t>Carbon is participating in the flow of energy</a:t>
            </a:r>
            <a:endParaRPr lang="en-US" sz="2400" u="sng">
              <a:effectLst/>
              <a:ea typeface="Century Schoolbook" panose="02040604050505020304" pitchFamily="18" charset="0"/>
              <a:cs typeface="Century Schoolbook" panose="02040604050505020304" pitchFamily="18" charset="0"/>
            </a:endParaRPr>
          </a:p>
          <a:p>
            <a:r>
              <a:rPr lang="en-US" sz="2400"/>
              <a:t>Two thirds of the plant's energy is released underground through roots and root exudates feeding the below ground herd, the soil food web</a:t>
            </a:r>
          </a:p>
          <a:p>
            <a:r>
              <a:rPr lang="en-US" sz="2400">
                <a:cs typeface="Times New Roman" panose="02020603050405020304" pitchFamily="18" charset="0"/>
              </a:rPr>
              <a:t>Nutrient availability is governed by the detritus-based soil food web and plant interaction</a:t>
            </a:r>
          </a:p>
        </p:txBody>
      </p:sp>
      <p:pic>
        <p:nvPicPr>
          <p:cNvPr id="6" name="Picture 5" descr="Agriculture converts the sun's energy into food, feed, and fiber, Most solar energy captured by plants is not directly . If sunlight hits bare ground, energy is lost as heat. Energy is a flow, not a cycle. harvested; instead, it feeds the belowground food web. Feeding the &quot;underground livestock&quot; is essential.&#10; &#10;The energy flow begins when the sun's energy is captured by the plant-based (aboveground) food web. Nutrient availability is governed by the detritus-based (belowground) food web. The interaction of plants, soils, and soil organisms also influences the water cycle. &#10;&#10;Pictured, grassland with a long history of high density-short duration grazing and a recovery between grazing of 45 days or longer. This field has not been fertilized in 17 years.&#10;">
            <a:extLst>
              <a:ext uri="{FF2B5EF4-FFF2-40B4-BE49-F238E27FC236}">
                <a16:creationId xmlns:a16="http://schemas.microsoft.com/office/drawing/2014/main" id="{0A58F2CA-F3C3-F481-E3ED-79646D560F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3788" y="440842"/>
            <a:ext cx="2622664" cy="1966998"/>
          </a:xfrm>
          <a:prstGeom prst="rect">
            <a:avLst/>
          </a:prstGeom>
        </p:spPr>
      </p:pic>
    </p:spTree>
    <p:extLst>
      <p:ext uri="{BB962C8B-B14F-4D97-AF65-F5344CB8AC3E}">
        <p14:creationId xmlns:p14="http://schemas.microsoft.com/office/powerpoint/2010/main" val="1289859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reeform 2">
            <a:extLst>
              <a:ext uri="{C183D7F6-B498-43B3-948B-1728B52AA6E4}">
                <adec:decorative xmlns:adec="http://schemas.microsoft.com/office/drawing/2017/decorative" val="1"/>
              </a:ext>
            </a:extLst>
          </p:cNvPr>
          <p:cNvSpPr>
            <a:spLocks/>
          </p:cNvSpPr>
          <p:nvPr/>
        </p:nvSpPr>
        <p:spPr bwMode="auto">
          <a:xfrm>
            <a:off x="6035279" y="3589735"/>
            <a:ext cx="228600" cy="352425"/>
          </a:xfrm>
          <a:custGeom>
            <a:avLst/>
            <a:gdLst>
              <a:gd name="T0" fmla="*/ 0 w 192"/>
              <a:gd name="T1" fmla="*/ 2147483647 h 296"/>
              <a:gd name="T2" fmla="*/ 2147483647 w 192"/>
              <a:gd name="T3" fmla="*/ 2147483647 h 296"/>
              <a:gd name="T4" fmla="*/ 2147483647 w 192"/>
              <a:gd name="T5" fmla="*/ 2147483647 h 296"/>
              <a:gd name="T6" fmla="*/ 2147483647 w 192"/>
              <a:gd name="T7" fmla="*/ 2147483647 h 296"/>
              <a:gd name="T8" fmla="*/ 2147483647 w 192"/>
              <a:gd name="T9" fmla="*/ 2147483647 h 296"/>
              <a:gd name="T10" fmla="*/ 2147483647 w 192"/>
              <a:gd name="T11" fmla="*/ 2147483647 h 296"/>
              <a:gd name="T12" fmla="*/ 2147483647 w 192"/>
              <a:gd name="T13" fmla="*/ 2147483647 h 296"/>
              <a:gd name="T14" fmla="*/ 2147483647 w 192"/>
              <a:gd name="T15" fmla="*/ 2147483647 h 296"/>
              <a:gd name="T16" fmla="*/ 2147483647 w 192"/>
              <a:gd name="T17" fmla="*/ 2147483647 h 296"/>
              <a:gd name="T18" fmla="*/ 2147483647 w 192"/>
              <a:gd name="T19" fmla="*/ 2147483647 h 296"/>
              <a:gd name="T20" fmla="*/ 2147483647 w 192"/>
              <a:gd name="T21" fmla="*/ 2147483647 h 296"/>
              <a:gd name="T22" fmla="*/ 2147483647 w 192"/>
              <a:gd name="T23" fmla="*/ 2147483647 h 296"/>
              <a:gd name="T24" fmla="*/ 2147483647 w 192"/>
              <a:gd name="T25" fmla="*/ 2147483647 h 296"/>
              <a:gd name="T26" fmla="*/ 2147483647 w 192"/>
              <a:gd name="T27" fmla="*/ 2147483647 h 296"/>
              <a:gd name="T28" fmla="*/ 2147483647 w 192"/>
              <a:gd name="T29" fmla="*/ 2147483647 h 296"/>
              <a:gd name="T30" fmla="*/ 2147483647 w 192"/>
              <a:gd name="T31" fmla="*/ 2147483647 h 296"/>
              <a:gd name="T32" fmla="*/ 2147483647 w 192"/>
              <a:gd name="T33" fmla="*/ 2147483647 h 296"/>
              <a:gd name="T34" fmla="*/ 2147483647 w 192"/>
              <a:gd name="T35" fmla="*/ 2147483647 h 296"/>
              <a:gd name="T36" fmla="*/ 2147483647 w 192"/>
              <a:gd name="T37" fmla="*/ 2147483647 h 296"/>
              <a:gd name="T38" fmla="*/ 2147483647 w 192"/>
              <a:gd name="T39" fmla="*/ 2147483647 h 296"/>
              <a:gd name="T40" fmla="*/ 2147483647 w 192"/>
              <a:gd name="T41" fmla="*/ 2147483647 h 296"/>
              <a:gd name="T42" fmla="*/ 2147483647 w 192"/>
              <a:gd name="T43" fmla="*/ 2147483647 h 296"/>
              <a:gd name="T44" fmla="*/ 2147483647 w 192"/>
              <a:gd name="T45" fmla="*/ 2147483647 h 296"/>
              <a:gd name="T46" fmla="*/ 2147483647 w 192"/>
              <a:gd name="T47" fmla="*/ 2147483647 h 296"/>
              <a:gd name="T48" fmla="*/ 2147483647 w 192"/>
              <a:gd name="T49" fmla="*/ 2147483647 h 296"/>
              <a:gd name="T50" fmla="*/ 2147483647 w 192"/>
              <a:gd name="T51" fmla="*/ 2147483647 h 296"/>
              <a:gd name="T52" fmla="*/ 2147483647 w 192"/>
              <a:gd name="T53" fmla="*/ 2147483647 h 296"/>
              <a:gd name="T54" fmla="*/ 2147483647 w 192"/>
              <a:gd name="T55" fmla="*/ 2147483647 h 296"/>
              <a:gd name="T56" fmla="*/ 2147483647 w 192"/>
              <a:gd name="T57" fmla="*/ 2147483647 h 296"/>
              <a:gd name="T58" fmla="*/ 2147483647 w 192"/>
              <a:gd name="T59" fmla="*/ 2147483647 h 296"/>
              <a:gd name="T60" fmla="*/ 2147483647 w 192"/>
              <a:gd name="T61" fmla="*/ 2147483647 h 296"/>
              <a:gd name="T62" fmla="*/ 2147483647 w 192"/>
              <a:gd name="T63" fmla="*/ 0 h 2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2"/>
              <a:gd name="T97" fmla="*/ 0 h 296"/>
              <a:gd name="T98" fmla="*/ 192 w 192"/>
              <a:gd name="T99" fmla="*/ 296 h 2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2" h="296">
                <a:moveTo>
                  <a:pt x="0" y="295"/>
                </a:moveTo>
                <a:lnTo>
                  <a:pt x="12" y="274"/>
                </a:lnTo>
                <a:lnTo>
                  <a:pt x="17" y="263"/>
                </a:lnTo>
                <a:lnTo>
                  <a:pt x="22" y="251"/>
                </a:lnTo>
                <a:lnTo>
                  <a:pt x="28" y="240"/>
                </a:lnTo>
                <a:lnTo>
                  <a:pt x="33" y="228"/>
                </a:lnTo>
                <a:lnTo>
                  <a:pt x="38" y="216"/>
                </a:lnTo>
                <a:lnTo>
                  <a:pt x="44" y="204"/>
                </a:lnTo>
                <a:lnTo>
                  <a:pt x="48" y="192"/>
                </a:lnTo>
                <a:lnTo>
                  <a:pt x="53" y="180"/>
                </a:lnTo>
                <a:lnTo>
                  <a:pt x="58" y="168"/>
                </a:lnTo>
                <a:lnTo>
                  <a:pt x="63" y="157"/>
                </a:lnTo>
                <a:lnTo>
                  <a:pt x="68" y="145"/>
                </a:lnTo>
                <a:lnTo>
                  <a:pt x="73" y="133"/>
                </a:lnTo>
                <a:lnTo>
                  <a:pt x="77" y="122"/>
                </a:lnTo>
                <a:lnTo>
                  <a:pt x="83" y="111"/>
                </a:lnTo>
                <a:lnTo>
                  <a:pt x="88" y="100"/>
                </a:lnTo>
                <a:lnTo>
                  <a:pt x="93" y="89"/>
                </a:lnTo>
                <a:lnTo>
                  <a:pt x="99" y="79"/>
                </a:lnTo>
                <a:lnTo>
                  <a:pt x="104" y="69"/>
                </a:lnTo>
                <a:lnTo>
                  <a:pt x="110" y="60"/>
                </a:lnTo>
                <a:lnTo>
                  <a:pt x="116" y="51"/>
                </a:lnTo>
                <a:lnTo>
                  <a:pt x="123" y="43"/>
                </a:lnTo>
                <a:lnTo>
                  <a:pt x="129" y="35"/>
                </a:lnTo>
                <a:lnTo>
                  <a:pt x="135" y="28"/>
                </a:lnTo>
                <a:lnTo>
                  <a:pt x="142" y="22"/>
                </a:lnTo>
                <a:lnTo>
                  <a:pt x="150" y="16"/>
                </a:lnTo>
                <a:lnTo>
                  <a:pt x="157" y="11"/>
                </a:lnTo>
                <a:lnTo>
                  <a:pt x="165" y="7"/>
                </a:lnTo>
                <a:lnTo>
                  <a:pt x="173" y="4"/>
                </a:lnTo>
                <a:lnTo>
                  <a:pt x="182" y="1"/>
                </a:lnTo>
                <a:lnTo>
                  <a:pt x="191" y="0"/>
                </a:lnTo>
              </a:path>
            </a:pathLst>
          </a:custGeom>
          <a:noFill/>
          <a:ln w="76200" cap="rnd">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27" name="Freeform 3">
            <a:extLst>
              <a:ext uri="{C183D7F6-B498-43B3-948B-1728B52AA6E4}">
                <adec:decorative xmlns:adec="http://schemas.microsoft.com/office/drawing/2017/decorative" val="1"/>
              </a:ext>
            </a:extLst>
          </p:cNvPr>
          <p:cNvSpPr>
            <a:spLocks/>
          </p:cNvSpPr>
          <p:nvPr/>
        </p:nvSpPr>
        <p:spPr bwMode="auto">
          <a:xfrm>
            <a:off x="5885260" y="2986087"/>
            <a:ext cx="151209" cy="1082279"/>
          </a:xfrm>
          <a:custGeom>
            <a:avLst/>
            <a:gdLst>
              <a:gd name="T0" fmla="*/ 2147483647 w 127"/>
              <a:gd name="T1" fmla="*/ 2147483647 h 909"/>
              <a:gd name="T2" fmla="*/ 2147483647 w 127"/>
              <a:gd name="T3" fmla="*/ 2147483647 h 909"/>
              <a:gd name="T4" fmla="*/ 2147483647 w 127"/>
              <a:gd name="T5" fmla="*/ 2147483647 h 909"/>
              <a:gd name="T6" fmla="*/ 2147483647 w 127"/>
              <a:gd name="T7" fmla="*/ 2147483647 h 909"/>
              <a:gd name="T8" fmla="*/ 2147483647 w 127"/>
              <a:gd name="T9" fmla="*/ 2147483647 h 909"/>
              <a:gd name="T10" fmla="*/ 2147483647 w 127"/>
              <a:gd name="T11" fmla="*/ 2147483647 h 909"/>
              <a:gd name="T12" fmla="*/ 2147483647 w 127"/>
              <a:gd name="T13" fmla="*/ 2147483647 h 909"/>
              <a:gd name="T14" fmla="*/ 2147483647 w 127"/>
              <a:gd name="T15" fmla="*/ 2147483647 h 909"/>
              <a:gd name="T16" fmla="*/ 2147483647 w 127"/>
              <a:gd name="T17" fmla="*/ 2147483647 h 909"/>
              <a:gd name="T18" fmla="*/ 2147483647 w 127"/>
              <a:gd name="T19" fmla="*/ 2147483647 h 909"/>
              <a:gd name="T20" fmla="*/ 2147483647 w 127"/>
              <a:gd name="T21" fmla="*/ 2147483647 h 909"/>
              <a:gd name="T22" fmla="*/ 2147483647 w 127"/>
              <a:gd name="T23" fmla="*/ 2147483647 h 909"/>
              <a:gd name="T24" fmla="*/ 2147483647 w 127"/>
              <a:gd name="T25" fmla="*/ 2147483647 h 909"/>
              <a:gd name="T26" fmla="*/ 2147483647 w 127"/>
              <a:gd name="T27" fmla="*/ 2147483647 h 909"/>
              <a:gd name="T28" fmla="*/ 2147483647 w 127"/>
              <a:gd name="T29" fmla="*/ 2147483647 h 909"/>
              <a:gd name="T30" fmla="*/ 2147483647 w 127"/>
              <a:gd name="T31" fmla="*/ 2147483647 h 909"/>
              <a:gd name="T32" fmla="*/ 2147483647 w 127"/>
              <a:gd name="T33" fmla="*/ 2147483647 h 909"/>
              <a:gd name="T34" fmla="*/ 2147483647 w 127"/>
              <a:gd name="T35" fmla="*/ 2147483647 h 909"/>
              <a:gd name="T36" fmla="*/ 2147483647 w 127"/>
              <a:gd name="T37" fmla="*/ 2147483647 h 909"/>
              <a:gd name="T38" fmla="*/ 2147483647 w 127"/>
              <a:gd name="T39" fmla="*/ 2147483647 h 909"/>
              <a:gd name="T40" fmla="*/ 2147483647 w 127"/>
              <a:gd name="T41" fmla="*/ 2147483647 h 909"/>
              <a:gd name="T42" fmla="*/ 2147483647 w 127"/>
              <a:gd name="T43" fmla="*/ 2147483647 h 909"/>
              <a:gd name="T44" fmla="*/ 2147483647 w 127"/>
              <a:gd name="T45" fmla="*/ 2147483647 h 909"/>
              <a:gd name="T46" fmla="*/ 2147483647 w 127"/>
              <a:gd name="T47" fmla="*/ 2147483647 h 909"/>
              <a:gd name="T48" fmla="*/ 2147483647 w 127"/>
              <a:gd name="T49" fmla="*/ 2147483647 h 909"/>
              <a:gd name="T50" fmla="*/ 2147483647 w 127"/>
              <a:gd name="T51" fmla="*/ 2147483647 h 909"/>
              <a:gd name="T52" fmla="*/ 2147483647 w 127"/>
              <a:gd name="T53" fmla="*/ 2147483647 h 909"/>
              <a:gd name="T54" fmla="*/ 2147483647 w 127"/>
              <a:gd name="T55" fmla="*/ 2147483647 h 909"/>
              <a:gd name="T56" fmla="*/ 2147483647 w 127"/>
              <a:gd name="T57" fmla="*/ 2147483647 h 909"/>
              <a:gd name="T58" fmla="*/ 2147483647 w 127"/>
              <a:gd name="T59" fmla="*/ 2147483647 h 909"/>
              <a:gd name="T60" fmla="*/ 2147483647 w 127"/>
              <a:gd name="T61" fmla="*/ 2147483647 h 909"/>
              <a:gd name="T62" fmla="*/ 2147483647 w 127"/>
              <a:gd name="T63" fmla="*/ 2147483647 h 909"/>
              <a:gd name="T64" fmla="*/ 2147483647 w 127"/>
              <a:gd name="T65" fmla="*/ 2147483647 h 909"/>
              <a:gd name="T66" fmla="*/ 2147483647 w 127"/>
              <a:gd name="T67" fmla="*/ 2147483647 h 909"/>
              <a:gd name="T68" fmla="*/ 2147483647 w 127"/>
              <a:gd name="T69" fmla="*/ 2147483647 h 909"/>
              <a:gd name="T70" fmla="*/ 2147483647 w 127"/>
              <a:gd name="T71" fmla="*/ 2147483647 h 909"/>
              <a:gd name="T72" fmla="*/ 2147483647 w 127"/>
              <a:gd name="T73" fmla="*/ 2147483647 h 909"/>
              <a:gd name="T74" fmla="*/ 2147483647 w 127"/>
              <a:gd name="T75" fmla="*/ 2147483647 h 909"/>
              <a:gd name="T76" fmla="*/ 2147483647 w 127"/>
              <a:gd name="T77" fmla="*/ 2147483647 h 909"/>
              <a:gd name="T78" fmla="*/ 0 w 127"/>
              <a:gd name="T79" fmla="*/ 2147483647 h 909"/>
              <a:gd name="T80" fmla="*/ 0 w 127"/>
              <a:gd name="T81" fmla="*/ 2147483647 h 909"/>
              <a:gd name="T82" fmla="*/ 0 w 127"/>
              <a:gd name="T83" fmla="*/ 2147483647 h 909"/>
              <a:gd name="T84" fmla="*/ 0 w 127"/>
              <a:gd name="T85" fmla="*/ 2147483647 h 909"/>
              <a:gd name="T86" fmla="*/ 0 w 127"/>
              <a:gd name="T87" fmla="*/ 2147483647 h 909"/>
              <a:gd name="T88" fmla="*/ 0 w 127"/>
              <a:gd name="T89" fmla="*/ 2147483647 h 909"/>
              <a:gd name="T90" fmla="*/ 0 w 127"/>
              <a:gd name="T91" fmla="*/ 2147483647 h 909"/>
              <a:gd name="T92" fmla="*/ 2147483647 w 127"/>
              <a:gd name="T93" fmla="*/ 0 h 9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
              <a:gd name="T142" fmla="*/ 0 h 909"/>
              <a:gd name="T143" fmla="*/ 127 w 127"/>
              <a:gd name="T144" fmla="*/ 909 h 90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 h="909">
                <a:moveTo>
                  <a:pt x="111" y="908"/>
                </a:moveTo>
                <a:lnTo>
                  <a:pt x="112" y="876"/>
                </a:lnTo>
                <a:lnTo>
                  <a:pt x="113" y="859"/>
                </a:lnTo>
                <a:lnTo>
                  <a:pt x="114" y="840"/>
                </a:lnTo>
                <a:lnTo>
                  <a:pt x="114" y="822"/>
                </a:lnTo>
                <a:lnTo>
                  <a:pt x="116" y="802"/>
                </a:lnTo>
                <a:lnTo>
                  <a:pt x="117" y="782"/>
                </a:lnTo>
                <a:lnTo>
                  <a:pt x="118" y="761"/>
                </a:lnTo>
                <a:lnTo>
                  <a:pt x="120" y="740"/>
                </a:lnTo>
                <a:lnTo>
                  <a:pt x="121" y="718"/>
                </a:lnTo>
                <a:lnTo>
                  <a:pt x="122" y="696"/>
                </a:lnTo>
                <a:lnTo>
                  <a:pt x="122" y="673"/>
                </a:lnTo>
                <a:lnTo>
                  <a:pt x="123" y="651"/>
                </a:lnTo>
                <a:lnTo>
                  <a:pt x="124" y="628"/>
                </a:lnTo>
                <a:lnTo>
                  <a:pt x="125" y="605"/>
                </a:lnTo>
                <a:lnTo>
                  <a:pt x="125" y="582"/>
                </a:lnTo>
                <a:lnTo>
                  <a:pt x="126" y="560"/>
                </a:lnTo>
                <a:lnTo>
                  <a:pt x="126" y="537"/>
                </a:lnTo>
                <a:lnTo>
                  <a:pt x="126" y="514"/>
                </a:lnTo>
                <a:lnTo>
                  <a:pt x="126" y="492"/>
                </a:lnTo>
                <a:lnTo>
                  <a:pt x="125" y="470"/>
                </a:lnTo>
                <a:lnTo>
                  <a:pt x="124" y="449"/>
                </a:lnTo>
                <a:lnTo>
                  <a:pt x="123" y="428"/>
                </a:lnTo>
                <a:lnTo>
                  <a:pt x="122" y="408"/>
                </a:lnTo>
                <a:lnTo>
                  <a:pt x="120" y="388"/>
                </a:lnTo>
                <a:lnTo>
                  <a:pt x="118" y="370"/>
                </a:lnTo>
                <a:lnTo>
                  <a:pt x="115" y="351"/>
                </a:lnTo>
                <a:lnTo>
                  <a:pt x="113" y="334"/>
                </a:lnTo>
                <a:lnTo>
                  <a:pt x="109" y="317"/>
                </a:lnTo>
                <a:lnTo>
                  <a:pt x="106" y="302"/>
                </a:lnTo>
                <a:lnTo>
                  <a:pt x="101" y="288"/>
                </a:lnTo>
                <a:lnTo>
                  <a:pt x="97" y="274"/>
                </a:lnTo>
                <a:lnTo>
                  <a:pt x="93" y="267"/>
                </a:lnTo>
                <a:lnTo>
                  <a:pt x="91" y="263"/>
                </a:lnTo>
                <a:lnTo>
                  <a:pt x="89" y="260"/>
                </a:lnTo>
                <a:lnTo>
                  <a:pt x="86" y="256"/>
                </a:lnTo>
                <a:lnTo>
                  <a:pt x="84" y="253"/>
                </a:lnTo>
                <a:lnTo>
                  <a:pt x="81" y="250"/>
                </a:lnTo>
                <a:lnTo>
                  <a:pt x="79" y="247"/>
                </a:lnTo>
                <a:lnTo>
                  <a:pt x="75" y="244"/>
                </a:lnTo>
                <a:lnTo>
                  <a:pt x="73" y="241"/>
                </a:lnTo>
                <a:lnTo>
                  <a:pt x="70" y="238"/>
                </a:lnTo>
                <a:lnTo>
                  <a:pt x="67" y="235"/>
                </a:lnTo>
                <a:lnTo>
                  <a:pt x="63" y="232"/>
                </a:lnTo>
                <a:lnTo>
                  <a:pt x="60" y="229"/>
                </a:lnTo>
                <a:lnTo>
                  <a:pt x="57" y="226"/>
                </a:lnTo>
                <a:lnTo>
                  <a:pt x="54" y="223"/>
                </a:lnTo>
                <a:lnTo>
                  <a:pt x="51" y="220"/>
                </a:lnTo>
                <a:lnTo>
                  <a:pt x="47" y="217"/>
                </a:lnTo>
                <a:lnTo>
                  <a:pt x="43" y="214"/>
                </a:lnTo>
                <a:lnTo>
                  <a:pt x="41" y="211"/>
                </a:lnTo>
                <a:lnTo>
                  <a:pt x="37" y="208"/>
                </a:lnTo>
                <a:lnTo>
                  <a:pt x="35" y="205"/>
                </a:lnTo>
                <a:lnTo>
                  <a:pt x="31" y="202"/>
                </a:lnTo>
                <a:lnTo>
                  <a:pt x="28" y="198"/>
                </a:lnTo>
                <a:lnTo>
                  <a:pt x="25" y="195"/>
                </a:lnTo>
                <a:lnTo>
                  <a:pt x="22" y="192"/>
                </a:lnTo>
                <a:lnTo>
                  <a:pt x="20" y="188"/>
                </a:lnTo>
                <a:lnTo>
                  <a:pt x="17" y="184"/>
                </a:lnTo>
                <a:lnTo>
                  <a:pt x="14" y="181"/>
                </a:lnTo>
                <a:lnTo>
                  <a:pt x="12" y="177"/>
                </a:lnTo>
                <a:lnTo>
                  <a:pt x="10" y="173"/>
                </a:lnTo>
                <a:lnTo>
                  <a:pt x="8" y="169"/>
                </a:lnTo>
                <a:lnTo>
                  <a:pt x="6" y="164"/>
                </a:lnTo>
                <a:lnTo>
                  <a:pt x="5" y="160"/>
                </a:lnTo>
                <a:lnTo>
                  <a:pt x="4" y="157"/>
                </a:lnTo>
                <a:lnTo>
                  <a:pt x="4" y="152"/>
                </a:lnTo>
                <a:lnTo>
                  <a:pt x="4" y="148"/>
                </a:lnTo>
                <a:lnTo>
                  <a:pt x="4" y="143"/>
                </a:lnTo>
                <a:lnTo>
                  <a:pt x="3" y="137"/>
                </a:lnTo>
                <a:lnTo>
                  <a:pt x="3" y="132"/>
                </a:lnTo>
                <a:lnTo>
                  <a:pt x="2" y="125"/>
                </a:lnTo>
                <a:lnTo>
                  <a:pt x="2" y="119"/>
                </a:lnTo>
                <a:lnTo>
                  <a:pt x="1" y="112"/>
                </a:lnTo>
                <a:lnTo>
                  <a:pt x="1" y="106"/>
                </a:lnTo>
                <a:lnTo>
                  <a:pt x="1" y="99"/>
                </a:lnTo>
                <a:lnTo>
                  <a:pt x="1" y="92"/>
                </a:lnTo>
                <a:lnTo>
                  <a:pt x="1" y="85"/>
                </a:lnTo>
                <a:lnTo>
                  <a:pt x="0" y="78"/>
                </a:lnTo>
                <a:lnTo>
                  <a:pt x="0" y="71"/>
                </a:lnTo>
                <a:lnTo>
                  <a:pt x="0" y="64"/>
                </a:lnTo>
                <a:lnTo>
                  <a:pt x="0" y="58"/>
                </a:lnTo>
                <a:lnTo>
                  <a:pt x="0" y="51"/>
                </a:lnTo>
                <a:lnTo>
                  <a:pt x="0" y="45"/>
                </a:lnTo>
                <a:lnTo>
                  <a:pt x="0" y="39"/>
                </a:lnTo>
                <a:lnTo>
                  <a:pt x="0" y="33"/>
                </a:lnTo>
                <a:lnTo>
                  <a:pt x="0" y="27"/>
                </a:lnTo>
                <a:lnTo>
                  <a:pt x="0" y="22"/>
                </a:lnTo>
                <a:lnTo>
                  <a:pt x="0" y="17"/>
                </a:lnTo>
                <a:lnTo>
                  <a:pt x="0" y="12"/>
                </a:lnTo>
                <a:lnTo>
                  <a:pt x="0" y="8"/>
                </a:lnTo>
                <a:lnTo>
                  <a:pt x="0" y="5"/>
                </a:lnTo>
                <a:lnTo>
                  <a:pt x="0" y="2"/>
                </a:lnTo>
                <a:lnTo>
                  <a:pt x="1" y="0"/>
                </a:lnTo>
              </a:path>
            </a:pathLst>
          </a:custGeom>
          <a:noFill/>
          <a:ln w="1016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28" name="Freeform 4">
            <a:extLst>
              <a:ext uri="{C183D7F6-B498-43B3-948B-1728B52AA6E4}">
                <adec:decorative xmlns:adec="http://schemas.microsoft.com/office/drawing/2017/decorative" val="1"/>
              </a:ext>
            </a:extLst>
          </p:cNvPr>
          <p:cNvSpPr>
            <a:spLocks/>
          </p:cNvSpPr>
          <p:nvPr/>
        </p:nvSpPr>
        <p:spPr bwMode="auto">
          <a:xfrm>
            <a:off x="6017420" y="3011092"/>
            <a:ext cx="203597" cy="1007269"/>
          </a:xfrm>
          <a:custGeom>
            <a:avLst/>
            <a:gdLst>
              <a:gd name="T0" fmla="*/ 2147483647 w 171"/>
              <a:gd name="T1" fmla="*/ 2147483647 h 846"/>
              <a:gd name="T2" fmla="*/ 2147483647 w 171"/>
              <a:gd name="T3" fmla="*/ 2147483647 h 846"/>
              <a:gd name="T4" fmla="*/ 2147483647 w 171"/>
              <a:gd name="T5" fmla="*/ 2147483647 h 846"/>
              <a:gd name="T6" fmla="*/ 2147483647 w 171"/>
              <a:gd name="T7" fmla="*/ 2147483647 h 846"/>
              <a:gd name="T8" fmla="*/ 2147483647 w 171"/>
              <a:gd name="T9" fmla="*/ 2147483647 h 846"/>
              <a:gd name="T10" fmla="*/ 2147483647 w 171"/>
              <a:gd name="T11" fmla="*/ 2147483647 h 846"/>
              <a:gd name="T12" fmla="*/ 2147483647 w 171"/>
              <a:gd name="T13" fmla="*/ 2147483647 h 846"/>
              <a:gd name="T14" fmla="*/ 2147483647 w 171"/>
              <a:gd name="T15" fmla="*/ 2147483647 h 846"/>
              <a:gd name="T16" fmla="*/ 2147483647 w 171"/>
              <a:gd name="T17" fmla="*/ 2147483647 h 846"/>
              <a:gd name="T18" fmla="*/ 2147483647 w 171"/>
              <a:gd name="T19" fmla="*/ 2147483647 h 846"/>
              <a:gd name="T20" fmla="*/ 2147483647 w 171"/>
              <a:gd name="T21" fmla="*/ 2147483647 h 846"/>
              <a:gd name="T22" fmla="*/ 2147483647 w 171"/>
              <a:gd name="T23" fmla="*/ 2147483647 h 846"/>
              <a:gd name="T24" fmla="*/ 2147483647 w 171"/>
              <a:gd name="T25" fmla="*/ 2147483647 h 846"/>
              <a:gd name="T26" fmla="*/ 2147483647 w 171"/>
              <a:gd name="T27" fmla="*/ 2147483647 h 846"/>
              <a:gd name="T28" fmla="*/ 2147483647 w 171"/>
              <a:gd name="T29" fmla="*/ 2147483647 h 846"/>
              <a:gd name="T30" fmla="*/ 2147483647 w 171"/>
              <a:gd name="T31" fmla="*/ 2147483647 h 846"/>
              <a:gd name="T32" fmla="*/ 2147483647 w 171"/>
              <a:gd name="T33" fmla="*/ 2147483647 h 846"/>
              <a:gd name="T34" fmla="*/ 2147483647 w 171"/>
              <a:gd name="T35" fmla="*/ 2147483647 h 846"/>
              <a:gd name="T36" fmla="*/ 2147483647 w 171"/>
              <a:gd name="T37" fmla="*/ 2147483647 h 846"/>
              <a:gd name="T38" fmla="*/ 2147483647 w 171"/>
              <a:gd name="T39" fmla="*/ 2147483647 h 846"/>
              <a:gd name="T40" fmla="*/ 2147483647 w 171"/>
              <a:gd name="T41" fmla="*/ 2147483647 h 846"/>
              <a:gd name="T42" fmla="*/ 2147483647 w 171"/>
              <a:gd name="T43" fmla="*/ 2147483647 h 846"/>
              <a:gd name="T44" fmla="*/ 2147483647 w 171"/>
              <a:gd name="T45" fmla="*/ 2147483647 h 846"/>
              <a:gd name="T46" fmla="*/ 2147483647 w 171"/>
              <a:gd name="T47" fmla="*/ 2147483647 h 846"/>
              <a:gd name="T48" fmla="*/ 2147483647 w 171"/>
              <a:gd name="T49" fmla="*/ 2147483647 h 846"/>
              <a:gd name="T50" fmla="*/ 2147483647 w 171"/>
              <a:gd name="T51" fmla="*/ 2147483647 h 846"/>
              <a:gd name="T52" fmla="*/ 2147483647 w 171"/>
              <a:gd name="T53" fmla="*/ 2147483647 h 846"/>
              <a:gd name="T54" fmla="*/ 2147483647 w 171"/>
              <a:gd name="T55" fmla="*/ 2147483647 h 846"/>
              <a:gd name="T56" fmla="*/ 2147483647 w 171"/>
              <a:gd name="T57" fmla="*/ 2147483647 h 846"/>
              <a:gd name="T58" fmla="*/ 2147483647 w 171"/>
              <a:gd name="T59" fmla="*/ 2147483647 h 846"/>
              <a:gd name="T60" fmla="*/ 2147483647 w 171"/>
              <a:gd name="T61" fmla="*/ 2147483647 h 846"/>
              <a:gd name="T62" fmla="*/ 2147483647 w 171"/>
              <a:gd name="T63" fmla="*/ 2147483647 h 846"/>
              <a:gd name="T64" fmla="*/ 2147483647 w 171"/>
              <a:gd name="T65" fmla="*/ 2147483647 h 846"/>
              <a:gd name="T66" fmla="*/ 2147483647 w 171"/>
              <a:gd name="T67" fmla="*/ 2147483647 h 846"/>
              <a:gd name="T68" fmla="*/ 2147483647 w 171"/>
              <a:gd name="T69" fmla="*/ 2147483647 h 846"/>
              <a:gd name="T70" fmla="*/ 2147483647 w 171"/>
              <a:gd name="T71" fmla="*/ 2147483647 h 846"/>
              <a:gd name="T72" fmla="*/ 2147483647 w 171"/>
              <a:gd name="T73" fmla="*/ 2147483647 h 846"/>
              <a:gd name="T74" fmla="*/ 2147483647 w 171"/>
              <a:gd name="T75" fmla="*/ 2147483647 h 846"/>
              <a:gd name="T76" fmla="*/ 2147483647 w 171"/>
              <a:gd name="T77" fmla="*/ 2147483647 h 846"/>
              <a:gd name="T78" fmla="*/ 2147483647 w 171"/>
              <a:gd name="T79" fmla="*/ 2147483647 h 846"/>
              <a:gd name="T80" fmla="*/ 2147483647 w 171"/>
              <a:gd name="T81" fmla="*/ 2147483647 h 846"/>
              <a:gd name="T82" fmla="*/ 2147483647 w 171"/>
              <a:gd name="T83" fmla="*/ 2147483647 h 846"/>
              <a:gd name="T84" fmla="*/ 2147483647 w 171"/>
              <a:gd name="T85" fmla="*/ 2147483647 h 846"/>
              <a:gd name="T86" fmla="*/ 2147483647 w 171"/>
              <a:gd name="T87" fmla="*/ 2147483647 h 846"/>
              <a:gd name="T88" fmla="*/ 2147483647 w 171"/>
              <a:gd name="T89" fmla="*/ 2147483647 h 846"/>
              <a:gd name="T90" fmla="*/ 2147483647 w 171"/>
              <a:gd name="T91" fmla="*/ 2147483647 h 846"/>
              <a:gd name="T92" fmla="*/ 2147483647 w 171"/>
              <a:gd name="T93" fmla="*/ 0 h 8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71"/>
              <a:gd name="T142" fmla="*/ 0 h 846"/>
              <a:gd name="T143" fmla="*/ 171 w 171"/>
              <a:gd name="T144" fmla="*/ 846 h 8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71" h="846">
                <a:moveTo>
                  <a:pt x="0" y="845"/>
                </a:moveTo>
                <a:lnTo>
                  <a:pt x="5" y="823"/>
                </a:lnTo>
                <a:lnTo>
                  <a:pt x="8" y="811"/>
                </a:lnTo>
                <a:lnTo>
                  <a:pt x="10" y="800"/>
                </a:lnTo>
                <a:lnTo>
                  <a:pt x="12" y="789"/>
                </a:lnTo>
                <a:lnTo>
                  <a:pt x="13" y="777"/>
                </a:lnTo>
                <a:lnTo>
                  <a:pt x="15" y="766"/>
                </a:lnTo>
                <a:lnTo>
                  <a:pt x="16" y="754"/>
                </a:lnTo>
                <a:lnTo>
                  <a:pt x="17" y="743"/>
                </a:lnTo>
                <a:lnTo>
                  <a:pt x="18" y="731"/>
                </a:lnTo>
                <a:lnTo>
                  <a:pt x="18" y="719"/>
                </a:lnTo>
                <a:lnTo>
                  <a:pt x="19" y="707"/>
                </a:lnTo>
                <a:lnTo>
                  <a:pt x="20" y="696"/>
                </a:lnTo>
                <a:lnTo>
                  <a:pt x="20" y="684"/>
                </a:lnTo>
                <a:lnTo>
                  <a:pt x="20" y="672"/>
                </a:lnTo>
                <a:lnTo>
                  <a:pt x="20" y="661"/>
                </a:lnTo>
                <a:lnTo>
                  <a:pt x="20" y="649"/>
                </a:lnTo>
                <a:lnTo>
                  <a:pt x="20" y="637"/>
                </a:lnTo>
                <a:lnTo>
                  <a:pt x="20" y="625"/>
                </a:lnTo>
                <a:lnTo>
                  <a:pt x="21" y="614"/>
                </a:lnTo>
                <a:lnTo>
                  <a:pt x="21" y="603"/>
                </a:lnTo>
                <a:lnTo>
                  <a:pt x="22" y="591"/>
                </a:lnTo>
                <a:lnTo>
                  <a:pt x="22" y="580"/>
                </a:lnTo>
                <a:lnTo>
                  <a:pt x="23" y="569"/>
                </a:lnTo>
                <a:lnTo>
                  <a:pt x="24" y="558"/>
                </a:lnTo>
                <a:lnTo>
                  <a:pt x="25" y="547"/>
                </a:lnTo>
                <a:lnTo>
                  <a:pt x="27" y="537"/>
                </a:lnTo>
                <a:lnTo>
                  <a:pt x="28" y="526"/>
                </a:lnTo>
                <a:lnTo>
                  <a:pt x="30" y="515"/>
                </a:lnTo>
                <a:lnTo>
                  <a:pt x="32" y="505"/>
                </a:lnTo>
                <a:lnTo>
                  <a:pt x="34" y="495"/>
                </a:lnTo>
                <a:lnTo>
                  <a:pt x="37" y="486"/>
                </a:lnTo>
                <a:lnTo>
                  <a:pt x="43" y="468"/>
                </a:lnTo>
                <a:lnTo>
                  <a:pt x="45" y="459"/>
                </a:lnTo>
                <a:lnTo>
                  <a:pt x="49" y="451"/>
                </a:lnTo>
                <a:lnTo>
                  <a:pt x="52" y="444"/>
                </a:lnTo>
                <a:lnTo>
                  <a:pt x="55" y="437"/>
                </a:lnTo>
                <a:lnTo>
                  <a:pt x="59" y="430"/>
                </a:lnTo>
                <a:lnTo>
                  <a:pt x="62" y="423"/>
                </a:lnTo>
                <a:lnTo>
                  <a:pt x="66" y="417"/>
                </a:lnTo>
                <a:lnTo>
                  <a:pt x="69" y="411"/>
                </a:lnTo>
                <a:lnTo>
                  <a:pt x="73" y="405"/>
                </a:lnTo>
                <a:lnTo>
                  <a:pt x="77" y="399"/>
                </a:lnTo>
                <a:lnTo>
                  <a:pt x="80" y="393"/>
                </a:lnTo>
                <a:lnTo>
                  <a:pt x="85" y="387"/>
                </a:lnTo>
                <a:lnTo>
                  <a:pt x="88" y="382"/>
                </a:lnTo>
                <a:lnTo>
                  <a:pt x="92" y="376"/>
                </a:lnTo>
                <a:lnTo>
                  <a:pt x="95" y="370"/>
                </a:lnTo>
                <a:lnTo>
                  <a:pt x="99" y="364"/>
                </a:lnTo>
                <a:lnTo>
                  <a:pt x="102" y="358"/>
                </a:lnTo>
                <a:lnTo>
                  <a:pt x="106" y="352"/>
                </a:lnTo>
                <a:lnTo>
                  <a:pt x="109" y="346"/>
                </a:lnTo>
                <a:lnTo>
                  <a:pt x="113" y="339"/>
                </a:lnTo>
                <a:lnTo>
                  <a:pt x="116" y="333"/>
                </a:lnTo>
                <a:lnTo>
                  <a:pt x="119" y="325"/>
                </a:lnTo>
                <a:lnTo>
                  <a:pt x="123" y="318"/>
                </a:lnTo>
                <a:lnTo>
                  <a:pt x="125" y="310"/>
                </a:lnTo>
                <a:lnTo>
                  <a:pt x="128" y="302"/>
                </a:lnTo>
                <a:lnTo>
                  <a:pt x="131" y="293"/>
                </a:lnTo>
                <a:lnTo>
                  <a:pt x="134" y="284"/>
                </a:lnTo>
                <a:lnTo>
                  <a:pt x="135" y="274"/>
                </a:lnTo>
                <a:lnTo>
                  <a:pt x="138" y="264"/>
                </a:lnTo>
                <a:lnTo>
                  <a:pt x="141" y="253"/>
                </a:lnTo>
                <a:lnTo>
                  <a:pt x="142" y="239"/>
                </a:lnTo>
                <a:lnTo>
                  <a:pt x="143" y="232"/>
                </a:lnTo>
                <a:lnTo>
                  <a:pt x="144" y="225"/>
                </a:lnTo>
                <a:lnTo>
                  <a:pt x="146" y="217"/>
                </a:lnTo>
                <a:lnTo>
                  <a:pt x="147" y="210"/>
                </a:lnTo>
                <a:lnTo>
                  <a:pt x="148" y="202"/>
                </a:lnTo>
                <a:lnTo>
                  <a:pt x="149" y="195"/>
                </a:lnTo>
                <a:lnTo>
                  <a:pt x="150" y="187"/>
                </a:lnTo>
                <a:lnTo>
                  <a:pt x="150" y="179"/>
                </a:lnTo>
                <a:lnTo>
                  <a:pt x="151" y="171"/>
                </a:lnTo>
                <a:lnTo>
                  <a:pt x="151" y="163"/>
                </a:lnTo>
                <a:lnTo>
                  <a:pt x="152" y="154"/>
                </a:lnTo>
                <a:lnTo>
                  <a:pt x="153" y="146"/>
                </a:lnTo>
                <a:lnTo>
                  <a:pt x="154" y="138"/>
                </a:lnTo>
                <a:lnTo>
                  <a:pt x="155" y="129"/>
                </a:lnTo>
                <a:lnTo>
                  <a:pt x="156" y="121"/>
                </a:lnTo>
                <a:lnTo>
                  <a:pt x="157" y="113"/>
                </a:lnTo>
                <a:lnTo>
                  <a:pt x="157" y="104"/>
                </a:lnTo>
                <a:lnTo>
                  <a:pt x="158" y="96"/>
                </a:lnTo>
                <a:lnTo>
                  <a:pt x="158" y="88"/>
                </a:lnTo>
                <a:lnTo>
                  <a:pt x="159" y="79"/>
                </a:lnTo>
                <a:lnTo>
                  <a:pt x="160" y="71"/>
                </a:lnTo>
                <a:lnTo>
                  <a:pt x="161" y="63"/>
                </a:lnTo>
                <a:lnTo>
                  <a:pt x="162" y="55"/>
                </a:lnTo>
                <a:lnTo>
                  <a:pt x="163" y="47"/>
                </a:lnTo>
                <a:lnTo>
                  <a:pt x="164" y="39"/>
                </a:lnTo>
                <a:lnTo>
                  <a:pt x="166" y="31"/>
                </a:lnTo>
                <a:lnTo>
                  <a:pt x="166" y="23"/>
                </a:lnTo>
                <a:lnTo>
                  <a:pt x="167" y="15"/>
                </a:lnTo>
                <a:lnTo>
                  <a:pt x="169" y="7"/>
                </a:lnTo>
                <a:lnTo>
                  <a:pt x="170" y="0"/>
                </a:lnTo>
              </a:path>
            </a:pathLst>
          </a:custGeom>
          <a:noFill/>
          <a:ln w="1270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29" name="Freeform 5">
            <a:extLst>
              <a:ext uri="{C183D7F6-B498-43B3-948B-1728B52AA6E4}">
                <adec:decorative xmlns:adec="http://schemas.microsoft.com/office/drawing/2017/decorative" val="1"/>
              </a:ext>
            </a:extLst>
          </p:cNvPr>
          <p:cNvSpPr>
            <a:spLocks/>
          </p:cNvSpPr>
          <p:nvPr/>
        </p:nvSpPr>
        <p:spPr bwMode="auto">
          <a:xfrm>
            <a:off x="6035280" y="2784872"/>
            <a:ext cx="16669" cy="1233488"/>
          </a:xfrm>
          <a:custGeom>
            <a:avLst/>
            <a:gdLst>
              <a:gd name="T0" fmla="*/ 0 w 14"/>
              <a:gd name="T1" fmla="*/ 2147483647 h 1036"/>
              <a:gd name="T2" fmla="*/ 2147483647 w 14"/>
              <a:gd name="T3" fmla="*/ 2147483647 h 1036"/>
              <a:gd name="T4" fmla="*/ 2147483647 w 14"/>
              <a:gd name="T5" fmla="*/ 2147483647 h 1036"/>
              <a:gd name="T6" fmla="*/ 2147483647 w 14"/>
              <a:gd name="T7" fmla="*/ 2147483647 h 1036"/>
              <a:gd name="T8" fmla="*/ 2147483647 w 14"/>
              <a:gd name="T9" fmla="*/ 2147483647 h 1036"/>
              <a:gd name="T10" fmla="*/ 2147483647 w 14"/>
              <a:gd name="T11" fmla="*/ 2147483647 h 1036"/>
              <a:gd name="T12" fmla="*/ 2147483647 w 14"/>
              <a:gd name="T13" fmla="*/ 2147483647 h 1036"/>
              <a:gd name="T14" fmla="*/ 2147483647 w 14"/>
              <a:gd name="T15" fmla="*/ 2147483647 h 1036"/>
              <a:gd name="T16" fmla="*/ 2147483647 w 14"/>
              <a:gd name="T17" fmla="*/ 2147483647 h 1036"/>
              <a:gd name="T18" fmla="*/ 2147483647 w 14"/>
              <a:gd name="T19" fmla="*/ 2147483647 h 1036"/>
              <a:gd name="T20" fmla="*/ 2147483647 w 14"/>
              <a:gd name="T21" fmla="*/ 2147483647 h 1036"/>
              <a:gd name="T22" fmla="*/ 2147483647 w 14"/>
              <a:gd name="T23" fmla="*/ 2147483647 h 1036"/>
              <a:gd name="T24" fmla="*/ 2147483647 w 14"/>
              <a:gd name="T25" fmla="*/ 2147483647 h 1036"/>
              <a:gd name="T26" fmla="*/ 2147483647 w 14"/>
              <a:gd name="T27" fmla="*/ 2147483647 h 1036"/>
              <a:gd name="T28" fmla="*/ 2147483647 w 14"/>
              <a:gd name="T29" fmla="*/ 2147483647 h 1036"/>
              <a:gd name="T30" fmla="*/ 2147483647 w 14"/>
              <a:gd name="T31" fmla="*/ 2147483647 h 1036"/>
              <a:gd name="T32" fmla="*/ 2147483647 w 14"/>
              <a:gd name="T33" fmla="*/ 2147483647 h 1036"/>
              <a:gd name="T34" fmla="*/ 2147483647 w 14"/>
              <a:gd name="T35" fmla="*/ 2147483647 h 1036"/>
              <a:gd name="T36" fmla="*/ 2147483647 w 14"/>
              <a:gd name="T37" fmla="*/ 2147483647 h 1036"/>
              <a:gd name="T38" fmla="*/ 2147483647 w 14"/>
              <a:gd name="T39" fmla="*/ 2147483647 h 1036"/>
              <a:gd name="T40" fmla="*/ 2147483647 w 14"/>
              <a:gd name="T41" fmla="*/ 2147483647 h 1036"/>
              <a:gd name="T42" fmla="*/ 2147483647 w 14"/>
              <a:gd name="T43" fmla="*/ 2147483647 h 1036"/>
              <a:gd name="T44" fmla="*/ 2147483647 w 14"/>
              <a:gd name="T45" fmla="*/ 2147483647 h 1036"/>
              <a:gd name="T46" fmla="*/ 2147483647 w 14"/>
              <a:gd name="T47" fmla="*/ 2147483647 h 1036"/>
              <a:gd name="T48" fmla="*/ 2147483647 w 14"/>
              <a:gd name="T49" fmla="*/ 2147483647 h 1036"/>
              <a:gd name="T50" fmla="*/ 2147483647 w 14"/>
              <a:gd name="T51" fmla="*/ 2147483647 h 1036"/>
              <a:gd name="T52" fmla="*/ 2147483647 w 14"/>
              <a:gd name="T53" fmla="*/ 2147483647 h 1036"/>
              <a:gd name="T54" fmla="*/ 2147483647 w 14"/>
              <a:gd name="T55" fmla="*/ 2147483647 h 1036"/>
              <a:gd name="T56" fmla="*/ 2147483647 w 14"/>
              <a:gd name="T57" fmla="*/ 2147483647 h 1036"/>
              <a:gd name="T58" fmla="*/ 2147483647 w 14"/>
              <a:gd name="T59" fmla="*/ 2147483647 h 1036"/>
              <a:gd name="T60" fmla="*/ 2147483647 w 14"/>
              <a:gd name="T61" fmla="*/ 2147483647 h 1036"/>
              <a:gd name="T62" fmla="*/ 2147483647 w 14"/>
              <a:gd name="T63" fmla="*/ 0 h 10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
              <a:gd name="T97" fmla="*/ 0 h 1036"/>
              <a:gd name="T98" fmla="*/ 14 w 14"/>
              <a:gd name="T99" fmla="*/ 1036 h 10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 h="1036">
                <a:moveTo>
                  <a:pt x="0" y="1035"/>
                </a:moveTo>
                <a:lnTo>
                  <a:pt x="3" y="971"/>
                </a:lnTo>
                <a:lnTo>
                  <a:pt x="4" y="939"/>
                </a:lnTo>
                <a:lnTo>
                  <a:pt x="5" y="907"/>
                </a:lnTo>
                <a:lnTo>
                  <a:pt x="6" y="874"/>
                </a:lnTo>
                <a:lnTo>
                  <a:pt x="7" y="842"/>
                </a:lnTo>
                <a:lnTo>
                  <a:pt x="7" y="810"/>
                </a:lnTo>
                <a:lnTo>
                  <a:pt x="8" y="777"/>
                </a:lnTo>
                <a:lnTo>
                  <a:pt x="9" y="745"/>
                </a:lnTo>
                <a:lnTo>
                  <a:pt x="10" y="713"/>
                </a:lnTo>
                <a:lnTo>
                  <a:pt x="10" y="680"/>
                </a:lnTo>
                <a:lnTo>
                  <a:pt x="11" y="648"/>
                </a:lnTo>
                <a:lnTo>
                  <a:pt x="12" y="615"/>
                </a:lnTo>
                <a:lnTo>
                  <a:pt x="12" y="583"/>
                </a:lnTo>
                <a:lnTo>
                  <a:pt x="12" y="551"/>
                </a:lnTo>
                <a:lnTo>
                  <a:pt x="13" y="518"/>
                </a:lnTo>
                <a:lnTo>
                  <a:pt x="13" y="485"/>
                </a:lnTo>
                <a:lnTo>
                  <a:pt x="13" y="453"/>
                </a:lnTo>
                <a:lnTo>
                  <a:pt x="13" y="421"/>
                </a:lnTo>
                <a:lnTo>
                  <a:pt x="13" y="388"/>
                </a:lnTo>
                <a:lnTo>
                  <a:pt x="13" y="355"/>
                </a:lnTo>
                <a:lnTo>
                  <a:pt x="13" y="323"/>
                </a:lnTo>
                <a:lnTo>
                  <a:pt x="12" y="291"/>
                </a:lnTo>
                <a:lnTo>
                  <a:pt x="12" y="258"/>
                </a:lnTo>
                <a:lnTo>
                  <a:pt x="12" y="226"/>
                </a:lnTo>
                <a:lnTo>
                  <a:pt x="11" y="193"/>
                </a:lnTo>
                <a:lnTo>
                  <a:pt x="11" y="161"/>
                </a:lnTo>
                <a:lnTo>
                  <a:pt x="10" y="129"/>
                </a:lnTo>
                <a:lnTo>
                  <a:pt x="10" y="97"/>
                </a:lnTo>
                <a:lnTo>
                  <a:pt x="9" y="64"/>
                </a:lnTo>
                <a:lnTo>
                  <a:pt x="8" y="32"/>
                </a:lnTo>
                <a:lnTo>
                  <a:pt x="7" y="0"/>
                </a:lnTo>
              </a:path>
            </a:pathLst>
          </a:custGeom>
          <a:noFill/>
          <a:ln w="762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0" name="Freeform 6">
            <a:extLst>
              <a:ext uri="{C183D7F6-B498-43B3-948B-1728B52AA6E4}">
                <adec:decorative xmlns:adec="http://schemas.microsoft.com/office/drawing/2017/decorative" val="1"/>
              </a:ext>
            </a:extLst>
          </p:cNvPr>
          <p:cNvSpPr>
            <a:spLocks/>
          </p:cNvSpPr>
          <p:nvPr/>
        </p:nvSpPr>
        <p:spPr bwMode="auto">
          <a:xfrm>
            <a:off x="5763816" y="3162301"/>
            <a:ext cx="228600" cy="831056"/>
          </a:xfrm>
          <a:custGeom>
            <a:avLst/>
            <a:gdLst>
              <a:gd name="T0" fmla="*/ 2147483647 w 192"/>
              <a:gd name="T1" fmla="*/ 2147483647 h 698"/>
              <a:gd name="T2" fmla="*/ 2147483647 w 192"/>
              <a:gd name="T3" fmla="*/ 2147483647 h 698"/>
              <a:gd name="T4" fmla="*/ 2147483647 w 192"/>
              <a:gd name="T5" fmla="*/ 2147483647 h 698"/>
              <a:gd name="T6" fmla="*/ 2147483647 w 192"/>
              <a:gd name="T7" fmla="*/ 2147483647 h 698"/>
              <a:gd name="T8" fmla="*/ 2147483647 w 192"/>
              <a:gd name="T9" fmla="*/ 2147483647 h 698"/>
              <a:gd name="T10" fmla="*/ 2147483647 w 192"/>
              <a:gd name="T11" fmla="*/ 2147483647 h 698"/>
              <a:gd name="T12" fmla="*/ 2147483647 w 192"/>
              <a:gd name="T13" fmla="*/ 2147483647 h 698"/>
              <a:gd name="T14" fmla="*/ 2147483647 w 192"/>
              <a:gd name="T15" fmla="*/ 2147483647 h 698"/>
              <a:gd name="T16" fmla="*/ 2147483647 w 192"/>
              <a:gd name="T17" fmla="*/ 2147483647 h 698"/>
              <a:gd name="T18" fmla="*/ 2147483647 w 192"/>
              <a:gd name="T19" fmla="*/ 2147483647 h 698"/>
              <a:gd name="T20" fmla="*/ 2147483647 w 192"/>
              <a:gd name="T21" fmla="*/ 2147483647 h 698"/>
              <a:gd name="T22" fmla="*/ 2147483647 w 192"/>
              <a:gd name="T23" fmla="*/ 2147483647 h 698"/>
              <a:gd name="T24" fmla="*/ 2147483647 w 192"/>
              <a:gd name="T25" fmla="*/ 2147483647 h 698"/>
              <a:gd name="T26" fmla="*/ 2147483647 w 192"/>
              <a:gd name="T27" fmla="*/ 2147483647 h 698"/>
              <a:gd name="T28" fmla="*/ 2147483647 w 192"/>
              <a:gd name="T29" fmla="*/ 2147483647 h 698"/>
              <a:gd name="T30" fmla="*/ 2147483647 w 192"/>
              <a:gd name="T31" fmla="*/ 2147483647 h 698"/>
              <a:gd name="T32" fmla="*/ 2147483647 w 192"/>
              <a:gd name="T33" fmla="*/ 2147483647 h 698"/>
              <a:gd name="T34" fmla="*/ 2147483647 w 192"/>
              <a:gd name="T35" fmla="*/ 2147483647 h 698"/>
              <a:gd name="T36" fmla="*/ 2147483647 w 192"/>
              <a:gd name="T37" fmla="*/ 2147483647 h 698"/>
              <a:gd name="T38" fmla="*/ 2147483647 w 192"/>
              <a:gd name="T39" fmla="*/ 2147483647 h 698"/>
              <a:gd name="T40" fmla="*/ 2147483647 w 192"/>
              <a:gd name="T41" fmla="*/ 2147483647 h 698"/>
              <a:gd name="T42" fmla="*/ 2147483647 w 192"/>
              <a:gd name="T43" fmla="*/ 2147483647 h 698"/>
              <a:gd name="T44" fmla="*/ 2147483647 w 192"/>
              <a:gd name="T45" fmla="*/ 2147483647 h 698"/>
              <a:gd name="T46" fmla="*/ 2147483647 w 192"/>
              <a:gd name="T47" fmla="*/ 2147483647 h 698"/>
              <a:gd name="T48" fmla="*/ 2147483647 w 192"/>
              <a:gd name="T49" fmla="*/ 2147483647 h 698"/>
              <a:gd name="T50" fmla="*/ 2147483647 w 192"/>
              <a:gd name="T51" fmla="*/ 2147483647 h 698"/>
              <a:gd name="T52" fmla="*/ 2147483647 w 192"/>
              <a:gd name="T53" fmla="*/ 2147483647 h 698"/>
              <a:gd name="T54" fmla="*/ 2147483647 w 192"/>
              <a:gd name="T55" fmla="*/ 2147483647 h 698"/>
              <a:gd name="T56" fmla="*/ 2147483647 w 192"/>
              <a:gd name="T57" fmla="*/ 2147483647 h 698"/>
              <a:gd name="T58" fmla="*/ 2147483647 w 192"/>
              <a:gd name="T59" fmla="*/ 2147483647 h 698"/>
              <a:gd name="T60" fmla="*/ 2147483647 w 192"/>
              <a:gd name="T61" fmla="*/ 2147483647 h 698"/>
              <a:gd name="T62" fmla="*/ 2147483647 w 192"/>
              <a:gd name="T63" fmla="*/ 2147483647 h 698"/>
              <a:gd name="T64" fmla="*/ 2147483647 w 192"/>
              <a:gd name="T65" fmla="*/ 2147483647 h 698"/>
              <a:gd name="T66" fmla="*/ 2147483647 w 192"/>
              <a:gd name="T67" fmla="*/ 2147483647 h 698"/>
              <a:gd name="T68" fmla="*/ 2147483647 w 192"/>
              <a:gd name="T69" fmla="*/ 2147483647 h 698"/>
              <a:gd name="T70" fmla="*/ 2147483647 w 192"/>
              <a:gd name="T71" fmla="*/ 2147483647 h 698"/>
              <a:gd name="T72" fmla="*/ 2147483647 w 192"/>
              <a:gd name="T73" fmla="*/ 2147483647 h 698"/>
              <a:gd name="T74" fmla="*/ 2147483647 w 192"/>
              <a:gd name="T75" fmla="*/ 2147483647 h 698"/>
              <a:gd name="T76" fmla="*/ 2147483647 w 192"/>
              <a:gd name="T77" fmla="*/ 2147483647 h 698"/>
              <a:gd name="T78" fmla="*/ 2147483647 w 192"/>
              <a:gd name="T79" fmla="*/ 2147483647 h 698"/>
              <a:gd name="T80" fmla="*/ 2147483647 w 192"/>
              <a:gd name="T81" fmla="*/ 2147483647 h 698"/>
              <a:gd name="T82" fmla="*/ 2147483647 w 192"/>
              <a:gd name="T83" fmla="*/ 2147483647 h 698"/>
              <a:gd name="T84" fmla="*/ 2147483647 w 192"/>
              <a:gd name="T85" fmla="*/ 2147483647 h 698"/>
              <a:gd name="T86" fmla="*/ 2147483647 w 192"/>
              <a:gd name="T87" fmla="*/ 2147483647 h 698"/>
              <a:gd name="T88" fmla="*/ 2147483647 w 192"/>
              <a:gd name="T89" fmla="*/ 2147483647 h 698"/>
              <a:gd name="T90" fmla="*/ 0 w 192"/>
              <a:gd name="T91" fmla="*/ 2147483647 h 6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92"/>
              <a:gd name="T139" fmla="*/ 0 h 698"/>
              <a:gd name="T140" fmla="*/ 192 w 192"/>
              <a:gd name="T141" fmla="*/ 698 h 6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92" h="698">
                <a:moveTo>
                  <a:pt x="191" y="697"/>
                </a:moveTo>
                <a:lnTo>
                  <a:pt x="190" y="677"/>
                </a:lnTo>
                <a:lnTo>
                  <a:pt x="190" y="666"/>
                </a:lnTo>
                <a:lnTo>
                  <a:pt x="189" y="654"/>
                </a:lnTo>
                <a:lnTo>
                  <a:pt x="188" y="641"/>
                </a:lnTo>
                <a:lnTo>
                  <a:pt x="188" y="627"/>
                </a:lnTo>
                <a:lnTo>
                  <a:pt x="187" y="613"/>
                </a:lnTo>
                <a:lnTo>
                  <a:pt x="187" y="598"/>
                </a:lnTo>
                <a:lnTo>
                  <a:pt x="187" y="582"/>
                </a:lnTo>
                <a:lnTo>
                  <a:pt x="186" y="566"/>
                </a:lnTo>
                <a:lnTo>
                  <a:pt x="185" y="550"/>
                </a:lnTo>
                <a:lnTo>
                  <a:pt x="184" y="534"/>
                </a:lnTo>
                <a:lnTo>
                  <a:pt x="183" y="517"/>
                </a:lnTo>
                <a:lnTo>
                  <a:pt x="183" y="500"/>
                </a:lnTo>
                <a:lnTo>
                  <a:pt x="181" y="483"/>
                </a:lnTo>
                <a:lnTo>
                  <a:pt x="180" y="466"/>
                </a:lnTo>
                <a:lnTo>
                  <a:pt x="179" y="449"/>
                </a:lnTo>
                <a:lnTo>
                  <a:pt x="179" y="432"/>
                </a:lnTo>
                <a:lnTo>
                  <a:pt x="178" y="415"/>
                </a:lnTo>
                <a:lnTo>
                  <a:pt x="176" y="399"/>
                </a:lnTo>
                <a:lnTo>
                  <a:pt x="175" y="383"/>
                </a:lnTo>
                <a:lnTo>
                  <a:pt x="173" y="368"/>
                </a:lnTo>
                <a:lnTo>
                  <a:pt x="172" y="353"/>
                </a:lnTo>
                <a:lnTo>
                  <a:pt x="171" y="338"/>
                </a:lnTo>
                <a:lnTo>
                  <a:pt x="169" y="324"/>
                </a:lnTo>
                <a:lnTo>
                  <a:pt x="167" y="312"/>
                </a:lnTo>
                <a:lnTo>
                  <a:pt x="165" y="299"/>
                </a:lnTo>
                <a:lnTo>
                  <a:pt x="163" y="288"/>
                </a:lnTo>
                <a:lnTo>
                  <a:pt x="161" y="278"/>
                </a:lnTo>
                <a:lnTo>
                  <a:pt x="159" y="268"/>
                </a:lnTo>
                <a:lnTo>
                  <a:pt x="156" y="260"/>
                </a:lnTo>
                <a:lnTo>
                  <a:pt x="155" y="253"/>
                </a:lnTo>
                <a:lnTo>
                  <a:pt x="149" y="242"/>
                </a:lnTo>
                <a:lnTo>
                  <a:pt x="147" y="237"/>
                </a:lnTo>
                <a:lnTo>
                  <a:pt x="144" y="232"/>
                </a:lnTo>
                <a:lnTo>
                  <a:pt x="142" y="227"/>
                </a:lnTo>
                <a:lnTo>
                  <a:pt x="139" y="223"/>
                </a:lnTo>
                <a:lnTo>
                  <a:pt x="136" y="218"/>
                </a:lnTo>
                <a:lnTo>
                  <a:pt x="133" y="214"/>
                </a:lnTo>
                <a:lnTo>
                  <a:pt x="131" y="210"/>
                </a:lnTo>
                <a:lnTo>
                  <a:pt x="127" y="206"/>
                </a:lnTo>
                <a:lnTo>
                  <a:pt x="124" y="202"/>
                </a:lnTo>
                <a:lnTo>
                  <a:pt x="121" y="199"/>
                </a:lnTo>
                <a:lnTo>
                  <a:pt x="118" y="196"/>
                </a:lnTo>
                <a:lnTo>
                  <a:pt x="115" y="192"/>
                </a:lnTo>
                <a:lnTo>
                  <a:pt x="112" y="188"/>
                </a:lnTo>
                <a:lnTo>
                  <a:pt x="108" y="185"/>
                </a:lnTo>
                <a:lnTo>
                  <a:pt x="105" y="182"/>
                </a:lnTo>
                <a:lnTo>
                  <a:pt x="102" y="179"/>
                </a:lnTo>
                <a:lnTo>
                  <a:pt x="99" y="175"/>
                </a:lnTo>
                <a:lnTo>
                  <a:pt x="95" y="172"/>
                </a:lnTo>
                <a:lnTo>
                  <a:pt x="92" y="169"/>
                </a:lnTo>
                <a:lnTo>
                  <a:pt x="89" y="165"/>
                </a:lnTo>
                <a:lnTo>
                  <a:pt x="85" y="162"/>
                </a:lnTo>
                <a:lnTo>
                  <a:pt x="83" y="158"/>
                </a:lnTo>
                <a:lnTo>
                  <a:pt x="79" y="155"/>
                </a:lnTo>
                <a:lnTo>
                  <a:pt x="76" y="151"/>
                </a:lnTo>
                <a:lnTo>
                  <a:pt x="73" y="147"/>
                </a:lnTo>
                <a:lnTo>
                  <a:pt x="70" y="144"/>
                </a:lnTo>
                <a:lnTo>
                  <a:pt x="67" y="139"/>
                </a:lnTo>
                <a:lnTo>
                  <a:pt x="64" y="135"/>
                </a:lnTo>
                <a:lnTo>
                  <a:pt x="61" y="131"/>
                </a:lnTo>
                <a:lnTo>
                  <a:pt x="59" y="126"/>
                </a:lnTo>
                <a:lnTo>
                  <a:pt x="58" y="124"/>
                </a:lnTo>
                <a:lnTo>
                  <a:pt x="57" y="123"/>
                </a:lnTo>
                <a:lnTo>
                  <a:pt x="56" y="120"/>
                </a:lnTo>
                <a:lnTo>
                  <a:pt x="54" y="118"/>
                </a:lnTo>
                <a:lnTo>
                  <a:pt x="52" y="114"/>
                </a:lnTo>
                <a:lnTo>
                  <a:pt x="51" y="110"/>
                </a:lnTo>
                <a:lnTo>
                  <a:pt x="49" y="106"/>
                </a:lnTo>
                <a:lnTo>
                  <a:pt x="47" y="102"/>
                </a:lnTo>
                <a:lnTo>
                  <a:pt x="44" y="96"/>
                </a:lnTo>
                <a:lnTo>
                  <a:pt x="42" y="91"/>
                </a:lnTo>
                <a:lnTo>
                  <a:pt x="39" y="86"/>
                </a:lnTo>
                <a:lnTo>
                  <a:pt x="37" y="80"/>
                </a:lnTo>
                <a:lnTo>
                  <a:pt x="34" y="75"/>
                </a:lnTo>
                <a:lnTo>
                  <a:pt x="32" y="69"/>
                </a:lnTo>
                <a:lnTo>
                  <a:pt x="28" y="63"/>
                </a:lnTo>
                <a:lnTo>
                  <a:pt x="26" y="57"/>
                </a:lnTo>
                <a:lnTo>
                  <a:pt x="23" y="51"/>
                </a:lnTo>
                <a:lnTo>
                  <a:pt x="20" y="46"/>
                </a:lnTo>
                <a:lnTo>
                  <a:pt x="18" y="40"/>
                </a:lnTo>
                <a:lnTo>
                  <a:pt x="16" y="34"/>
                </a:lnTo>
                <a:lnTo>
                  <a:pt x="13" y="29"/>
                </a:lnTo>
                <a:lnTo>
                  <a:pt x="11" y="24"/>
                </a:lnTo>
                <a:lnTo>
                  <a:pt x="9" y="20"/>
                </a:lnTo>
                <a:lnTo>
                  <a:pt x="7" y="16"/>
                </a:lnTo>
                <a:lnTo>
                  <a:pt x="5" y="12"/>
                </a:lnTo>
                <a:lnTo>
                  <a:pt x="4" y="8"/>
                </a:lnTo>
                <a:lnTo>
                  <a:pt x="2" y="5"/>
                </a:lnTo>
                <a:lnTo>
                  <a:pt x="1" y="3"/>
                </a:lnTo>
                <a:lnTo>
                  <a:pt x="0" y="1"/>
                </a:lnTo>
                <a:lnTo>
                  <a:pt x="0" y="0"/>
                </a:lnTo>
              </a:path>
            </a:pathLst>
          </a:custGeom>
          <a:noFill/>
          <a:ln w="76200" cap="rnd">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1" name="Freeform 7">
            <a:extLst>
              <a:ext uri="{C183D7F6-B498-43B3-948B-1728B52AA6E4}">
                <adec:decorative xmlns:adec="http://schemas.microsoft.com/office/drawing/2017/decorative" val="1"/>
              </a:ext>
            </a:extLst>
          </p:cNvPr>
          <p:cNvSpPr>
            <a:spLocks/>
          </p:cNvSpPr>
          <p:nvPr/>
        </p:nvSpPr>
        <p:spPr bwMode="auto">
          <a:xfrm>
            <a:off x="6017420" y="2709864"/>
            <a:ext cx="141685" cy="1308497"/>
          </a:xfrm>
          <a:custGeom>
            <a:avLst/>
            <a:gdLst>
              <a:gd name="T0" fmla="*/ 0 w 119"/>
              <a:gd name="T1" fmla="*/ 2147483647 h 1099"/>
              <a:gd name="T2" fmla="*/ 2147483647 w 119"/>
              <a:gd name="T3" fmla="*/ 2147483647 h 1099"/>
              <a:gd name="T4" fmla="*/ 2147483647 w 119"/>
              <a:gd name="T5" fmla="*/ 2147483647 h 1099"/>
              <a:gd name="T6" fmla="*/ 2147483647 w 119"/>
              <a:gd name="T7" fmla="*/ 2147483647 h 1099"/>
              <a:gd name="T8" fmla="*/ 2147483647 w 119"/>
              <a:gd name="T9" fmla="*/ 2147483647 h 1099"/>
              <a:gd name="T10" fmla="*/ 2147483647 w 119"/>
              <a:gd name="T11" fmla="*/ 2147483647 h 1099"/>
              <a:gd name="T12" fmla="*/ 2147483647 w 119"/>
              <a:gd name="T13" fmla="*/ 2147483647 h 1099"/>
              <a:gd name="T14" fmla="*/ 2147483647 w 119"/>
              <a:gd name="T15" fmla="*/ 2147483647 h 1099"/>
              <a:gd name="T16" fmla="*/ 2147483647 w 119"/>
              <a:gd name="T17" fmla="*/ 2147483647 h 1099"/>
              <a:gd name="T18" fmla="*/ 2147483647 w 119"/>
              <a:gd name="T19" fmla="*/ 2147483647 h 1099"/>
              <a:gd name="T20" fmla="*/ 2147483647 w 119"/>
              <a:gd name="T21" fmla="*/ 2147483647 h 1099"/>
              <a:gd name="T22" fmla="*/ 2147483647 w 119"/>
              <a:gd name="T23" fmla="*/ 2147483647 h 1099"/>
              <a:gd name="T24" fmla="*/ 2147483647 w 119"/>
              <a:gd name="T25" fmla="*/ 2147483647 h 1099"/>
              <a:gd name="T26" fmla="*/ 2147483647 w 119"/>
              <a:gd name="T27" fmla="*/ 2147483647 h 1099"/>
              <a:gd name="T28" fmla="*/ 2147483647 w 119"/>
              <a:gd name="T29" fmla="*/ 2147483647 h 1099"/>
              <a:gd name="T30" fmla="*/ 2147483647 w 119"/>
              <a:gd name="T31" fmla="*/ 2147483647 h 1099"/>
              <a:gd name="T32" fmla="*/ 2147483647 w 119"/>
              <a:gd name="T33" fmla="*/ 2147483647 h 1099"/>
              <a:gd name="T34" fmla="*/ 2147483647 w 119"/>
              <a:gd name="T35" fmla="*/ 2147483647 h 1099"/>
              <a:gd name="T36" fmla="*/ 2147483647 w 119"/>
              <a:gd name="T37" fmla="*/ 2147483647 h 1099"/>
              <a:gd name="T38" fmla="*/ 2147483647 w 119"/>
              <a:gd name="T39" fmla="*/ 2147483647 h 1099"/>
              <a:gd name="T40" fmla="*/ 2147483647 w 119"/>
              <a:gd name="T41" fmla="*/ 2147483647 h 1099"/>
              <a:gd name="T42" fmla="*/ 2147483647 w 119"/>
              <a:gd name="T43" fmla="*/ 2147483647 h 1099"/>
              <a:gd name="T44" fmla="*/ 2147483647 w 119"/>
              <a:gd name="T45" fmla="*/ 2147483647 h 1099"/>
              <a:gd name="T46" fmla="*/ 2147483647 w 119"/>
              <a:gd name="T47" fmla="*/ 2147483647 h 1099"/>
              <a:gd name="T48" fmla="*/ 2147483647 w 119"/>
              <a:gd name="T49" fmla="*/ 2147483647 h 1099"/>
              <a:gd name="T50" fmla="*/ 2147483647 w 119"/>
              <a:gd name="T51" fmla="*/ 2147483647 h 1099"/>
              <a:gd name="T52" fmla="*/ 2147483647 w 119"/>
              <a:gd name="T53" fmla="*/ 2147483647 h 1099"/>
              <a:gd name="T54" fmla="*/ 2147483647 w 119"/>
              <a:gd name="T55" fmla="*/ 2147483647 h 1099"/>
              <a:gd name="T56" fmla="*/ 2147483647 w 119"/>
              <a:gd name="T57" fmla="*/ 2147483647 h 1099"/>
              <a:gd name="T58" fmla="*/ 2147483647 w 119"/>
              <a:gd name="T59" fmla="*/ 2147483647 h 1099"/>
              <a:gd name="T60" fmla="*/ 2147483647 w 119"/>
              <a:gd name="T61" fmla="*/ 2147483647 h 1099"/>
              <a:gd name="T62" fmla="*/ 2147483647 w 119"/>
              <a:gd name="T63" fmla="*/ 2147483647 h 1099"/>
              <a:gd name="T64" fmla="*/ 2147483647 w 119"/>
              <a:gd name="T65" fmla="*/ 2147483647 h 1099"/>
              <a:gd name="T66" fmla="*/ 2147483647 w 119"/>
              <a:gd name="T67" fmla="*/ 2147483647 h 1099"/>
              <a:gd name="T68" fmla="*/ 2147483647 w 119"/>
              <a:gd name="T69" fmla="*/ 2147483647 h 1099"/>
              <a:gd name="T70" fmla="*/ 2147483647 w 119"/>
              <a:gd name="T71" fmla="*/ 2147483647 h 1099"/>
              <a:gd name="T72" fmla="*/ 2147483647 w 119"/>
              <a:gd name="T73" fmla="*/ 2147483647 h 1099"/>
              <a:gd name="T74" fmla="*/ 2147483647 w 119"/>
              <a:gd name="T75" fmla="*/ 2147483647 h 1099"/>
              <a:gd name="T76" fmla="*/ 2147483647 w 119"/>
              <a:gd name="T77" fmla="*/ 2147483647 h 1099"/>
              <a:gd name="T78" fmla="*/ 2147483647 w 119"/>
              <a:gd name="T79" fmla="*/ 2147483647 h 1099"/>
              <a:gd name="T80" fmla="*/ 2147483647 w 119"/>
              <a:gd name="T81" fmla="*/ 2147483647 h 1099"/>
              <a:gd name="T82" fmla="*/ 2147483647 w 119"/>
              <a:gd name="T83" fmla="*/ 2147483647 h 1099"/>
              <a:gd name="T84" fmla="*/ 2147483647 w 119"/>
              <a:gd name="T85" fmla="*/ 2147483647 h 1099"/>
              <a:gd name="T86" fmla="*/ 2147483647 w 119"/>
              <a:gd name="T87" fmla="*/ 2147483647 h 1099"/>
              <a:gd name="T88" fmla="*/ 2147483647 w 119"/>
              <a:gd name="T89" fmla="*/ 2147483647 h 1099"/>
              <a:gd name="T90" fmla="*/ 2147483647 w 119"/>
              <a:gd name="T91" fmla="*/ 2147483647 h 1099"/>
              <a:gd name="T92" fmla="*/ 2147483647 w 119"/>
              <a:gd name="T93" fmla="*/ 0 h 10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9"/>
              <a:gd name="T142" fmla="*/ 0 h 1099"/>
              <a:gd name="T143" fmla="*/ 119 w 119"/>
              <a:gd name="T144" fmla="*/ 1099 h 10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9" h="1099">
                <a:moveTo>
                  <a:pt x="0" y="1098"/>
                </a:moveTo>
                <a:lnTo>
                  <a:pt x="0" y="1060"/>
                </a:lnTo>
                <a:lnTo>
                  <a:pt x="1" y="1042"/>
                </a:lnTo>
                <a:lnTo>
                  <a:pt x="2" y="1024"/>
                </a:lnTo>
                <a:lnTo>
                  <a:pt x="4" y="1006"/>
                </a:lnTo>
                <a:lnTo>
                  <a:pt x="6" y="989"/>
                </a:lnTo>
                <a:lnTo>
                  <a:pt x="8" y="973"/>
                </a:lnTo>
                <a:lnTo>
                  <a:pt x="11" y="956"/>
                </a:lnTo>
                <a:lnTo>
                  <a:pt x="14" y="940"/>
                </a:lnTo>
                <a:lnTo>
                  <a:pt x="17" y="924"/>
                </a:lnTo>
                <a:lnTo>
                  <a:pt x="20" y="908"/>
                </a:lnTo>
                <a:lnTo>
                  <a:pt x="24" y="893"/>
                </a:lnTo>
                <a:lnTo>
                  <a:pt x="28" y="878"/>
                </a:lnTo>
                <a:lnTo>
                  <a:pt x="31" y="862"/>
                </a:lnTo>
                <a:lnTo>
                  <a:pt x="35" y="847"/>
                </a:lnTo>
                <a:lnTo>
                  <a:pt x="39" y="832"/>
                </a:lnTo>
                <a:lnTo>
                  <a:pt x="43" y="817"/>
                </a:lnTo>
                <a:lnTo>
                  <a:pt x="46" y="802"/>
                </a:lnTo>
                <a:lnTo>
                  <a:pt x="50" y="786"/>
                </a:lnTo>
                <a:lnTo>
                  <a:pt x="53" y="771"/>
                </a:lnTo>
                <a:lnTo>
                  <a:pt x="57" y="756"/>
                </a:lnTo>
                <a:lnTo>
                  <a:pt x="60" y="740"/>
                </a:lnTo>
                <a:lnTo>
                  <a:pt x="63" y="724"/>
                </a:lnTo>
                <a:lnTo>
                  <a:pt x="66" y="709"/>
                </a:lnTo>
                <a:lnTo>
                  <a:pt x="68" y="692"/>
                </a:lnTo>
                <a:lnTo>
                  <a:pt x="70" y="676"/>
                </a:lnTo>
                <a:lnTo>
                  <a:pt x="72" y="659"/>
                </a:lnTo>
                <a:lnTo>
                  <a:pt x="73" y="642"/>
                </a:lnTo>
                <a:lnTo>
                  <a:pt x="75" y="625"/>
                </a:lnTo>
                <a:lnTo>
                  <a:pt x="75" y="607"/>
                </a:lnTo>
                <a:lnTo>
                  <a:pt x="75" y="588"/>
                </a:lnTo>
                <a:lnTo>
                  <a:pt x="74" y="570"/>
                </a:lnTo>
                <a:lnTo>
                  <a:pt x="73" y="544"/>
                </a:lnTo>
                <a:lnTo>
                  <a:pt x="72" y="530"/>
                </a:lnTo>
                <a:lnTo>
                  <a:pt x="71" y="516"/>
                </a:lnTo>
                <a:lnTo>
                  <a:pt x="70" y="500"/>
                </a:lnTo>
                <a:lnTo>
                  <a:pt x="70" y="484"/>
                </a:lnTo>
                <a:lnTo>
                  <a:pt x="69" y="467"/>
                </a:lnTo>
                <a:lnTo>
                  <a:pt x="68" y="450"/>
                </a:lnTo>
                <a:lnTo>
                  <a:pt x="68" y="432"/>
                </a:lnTo>
                <a:lnTo>
                  <a:pt x="67" y="413"/>
                </a:lnTo>
                <a:lnTo>
                  <a:pt x="67" y="395"/>
                </a:lnTo>
                <a:lnTo>
                  <a:pt x="67" y="376"/>
                </a:lnTo>
                <a:lnTo>
                  <a:pt x="67" y="357"/>
                </a:lnTo>
                <a:lnTo>
                  <a:pt x="67" y="338"/>
                </a:lnTo>
                <a:lnTo>
                  <a:pt x="66" y="318"/>
                </a:lnTo>
                <a:lnTo>
                  <a:pt x="67" y="299"/>
                </a:lnTo>
                <a:lnTo>
                  <a:pt x="67" y="280"/>
                </a:lnTo>
                <a:lnTo>
                  <a:pt x="67" y="260"/>
                </a:lnTo>
                <a:lnTo>
                  <a:pt x="67" y="242"/>
                </a:lnTo>
                <a:lnTo>
                  <a:pt x="67" y="223"/>
                </a:lnTo>
                <a:lnTo>
                  <a:pt x="68" y="204"/>
                </a:lnTo>
                <a:lnTo>
                  <a:pt x="69" y="186"/>
                </a:lnTo>
                <a:lnTo>
                  <a:pt x="70" y="169"/>
                </a:lnTo>
                <a:lnTo>
                  <a:pt x="71" y="152"/>
                </a:lnTo>
                <a:lnTo>
                  <a:pt x="73" y="135"/>
                </a:lnTo>
                <a:lnTo>
                  <a:pt x="75" y="120"/>
                </a:lnTo>
                <a:lnTo>
                  <a:pt x="76" y="104"/>
                </a:lnTo>
                <a:lnTo>
                  <a:pt x="78" y="90"/>
                </a:lnTo>
                <a:lnTo>
                  <a:pt x="80" y="76"/>
                </a:lnTo>
                <a:lnTo>
                  <a:pt x="83" y="64"/>
                </a:lnTo>
                <a:lnTo>
                  <a:pt x="85" y="52"/>
                </a:lnTo>
                <a:lnTo>
                  <a:pt x="89" y="42"/>
                </a:lnTo>
                <a:lnTo>
                  <a:pt x="90" y="38"/>
                </a:lnTo>
                <a:lnTo>
                  <a:pt x="90" y="36"/>
                </a:lnTo>
                <a:lnTo>
                  <a:pt x="91" y="34"/>
                </a:lnTo>
                <a:lnTo>
                  <a:pt x="92" y="32"/>
                </a:lnTo>
                <a:lnTo>
                  <a:pt x="92" y="30"/>
                </a:lnTo>
                <a:lnTo>
                  <a:pt x="93" y="29"/>
                </a:lnTo>
                <a:lnTo>
                  <a:pt x="94" y="27"/>
                </a:lnTo>
                <a:lnTo>
                  <a:pt x="95" y="26"/>
                </a:lnTo>
                <a:lnTo>
                  <a:pt x="96" y="24"/>
                </a:lnTo>
                <a:lnTo>
                  <a:pt x="97" y="22"/>
                </a:lnTo>
                <a:lnTo>
                  <a:pt x="98" y="21"/>
                </a:lnTo>
                <a:lnTo>
                  <a:pt x="98" y="20"/>
                </a:lnTo>
                <a:lnTo>
                  <a:pt x="99" y="18"/>
                </a:lnTo>
                <a:lnTo>
                  <a:pt x="100" y="17"/>
                </a:lnTo>
                <a:lnTo>
                  <a:pt x="101" y="16"/>
                </a:lnTo>
                <a:lnTo>
                  <a:pt x="102" y="14"/>
                </a:lnTo>
                <a:lnTo>
                  <a:pt x="103" y="13"/>
                </a:lnTo>
                <a:lnTo>
                  <a:pt x="105" y="12"/>
                </a:lnTo>
                <a:lnTo>
                  <a:pt x="106" y="10"/>
                </a:lnTo>
                <a:lnTo>
                  <a:pt x="106" y="9"/>
                </a:lnTo>
                <a:lnTo>
                  <a:pt x="107" y="8"/>
                </a:lnTo>
                <a:lnTo>
                  <a:pt x="108" y="7"/>
                </a:lnTo>
                <a:lnTo>
                  <a:pt x="109" y="6"/>
                </a:lnTo>
                <a:lnTo>
                  <a:pt x="110" y="5"/>
                </a:lnTo>
                <a:lnTo>
                  <a:pt x="112" y="4"/>
                </a:lnTo>
                <a:lnTo>
                  <a:pt x="113" y="3"/>
                </a:lnTo>
                <a:lnTo>
                  <a:pt x="114" y="2"/>
                </a:lnTo>
                <a:lnTo>
                  <a:pt x="115" y="1"/>
                </a:lnTo>
                <a:lnTo>
                  <a:pt x="117" y="0"/>
                </a:lnTo>
                <a:lnTo>
                  <a:pt x="118" y="0"/>
                </a:lnTo>
              </a:path>
            </a:pathLst>
          </a:custGeom>
          <a:noFill/>
          <a:ln w="1016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nvGrpSpPr>
          <p:cNvPr id="26632" name="Group 8">
            <a:extLst>
              <a:ext uri="{C183D7F6-B498-43B3-948B-1728B52AA6E4}">
                <adec:decorative xmlns:adec="http://schemas.microsoft.com/office/drawing/2017/decorative" val="1"/>
              </a:ext>
            </a:extLst>
          </p:cNvPr>
          <p:cNvGrpSpPr>
            <a:grpSpLocks/>
          </p:cNvGrpSpPr>
          <p:nvPr/>
        </p:nvGrpSpPr>
        <p:grpSpPr bwMode="auto">
          <a:xfrm>
            <a:off x="6000751" y="2834880"/>
            <a:ext cx="507206" cy="1158478"/>
            <a:chOff x="4080" y="1661"/>
            <a:chExt cx="426" cy="973"/>
          </a:xfrm>
        </p:grpSpPr>
        <p:sp>
          <p:nvSpPr>
            <p:cNvPr id="26719" name="Freeform 9"/>
            <p:cNvSpPr>
              <a:spLocks/>
            </p:cNvSpPr>
            <p:nvPr/>
          </p:nvSpPr>
          <p:spPr bwMode="auto">
            <a:xfrm>
              <a:off x="4087" y="2101"/>
              <a:ext cx="419" cy="533"/>
            </a:xfrm>
            <a:custGeom>
              <a:avLst/>
              <a:gdLst>
                <a:gd name="T0" fmla="*/ 0 w 419"/>
                <a:gd name="T1" fmla="*/ 531 h 533"/>
                <a:gd name="T2" fmla="*/ 1 w 419"/>
                <a:gd name="T3" fmla="*/ 528 h 533"/>
                <a:gd name="T4" fmla="*/ 3 w 419"/>
                <a:gd name="T5" fmla="*/ 524 h 533"/>
                <a:gd name="T6" fmla="*/ 4 w 419"/>
                <a:gd name="T7" fmla="*/ 519 h 533"/>
                <a:gd name="T8" fmla="*/ 7 w 419"/>
                <a:gd name="T9" fmla="*/ 512 h 533"/>
                <a:gd name="T10" fmla="*/ 10 w 419"/>
                <a:gd name="T11" fmla="*/ 505 h 533"/>
                <a:gd name="T12" fmla="*/ 12 w 419"/>
                <a:gd name="T13" fmla="*/ 496 h 533"/>
                <a:gd name="T14" fmla="*/ 17 w 419"/>
                <a:gd name="T15" fmla="*/ 487 h 533"/>
                <a:gd name="T16" fmla="*/ 20 w 419"/>
                <a:gd name="T17" fmla="*/ 477 h 533"/>
                <a:gd name="T18" fmla="*/ 25 w 419"/>
                <a:gd name="T19" fmla="*/ 467 h 533"/>
                <a:gd name="T20" fmla="*/ 30 w 419"/>
                <a:gd name="T21" fmla="*/ 456 h 533"/>
                <a:gd name="T22" fmla="*/ 36 w 419"/>
                <a:gd name="T23" fmla="*/ 445 h 533"/>
                <a:gd name="T24" fmla="*/ 41 w 419"/>
                <a:gd name="T25" fmla="*/ 435 h 533"/>
                <a:gd name="T26" fmla="*/ 46 w 419"/>
                <a:gd name="T27" fmla="*/ 425 h 533"/>
                <a:gd name="T28" fmla="*/ 52 w 419"/>
                <a:gd name="T29" fmla="*/ 414 h 533"/>
                <a:gd name="T30" fmla="*/ 59 w 419"/>
                <a:gd name="T31" fmla="*/ 405 h 533"/>
                <a:gd name="T32" fmla="*/ 88 w 419"/>
                <a:gd name="T33" fmla="*/ 365 h 533"/>
                <a:gd name="T34" fmla="*/ 105 w 419"/>
                <a:gd name="T35" fmla="*/ 345 h 533"/>
                <a:gd name="T36" fmla="*/ 121 w 419"/>
                <a:gd name="T37" fmla="*/ 328 h 533"/>
                <a:gd name="T38" fmla="*/ 135 w 419"/>
                <a:gd name="T39" fmla="*/ 315 h 533"/>
                <a:gd name="T40" fmla="*/ 149 w 419"/>
                <a:gd name="T41" fmla="*/ 304 h 533"/>
                <a:gd name="T42" fmla="*/ 163 w 419"/>
                <a:gd name="T43" fmla="*/ 295 h 533"/>
                <a:gd name="T44" fmla="*/ 175 w 419"/>
                <a:gd name="T45" fmla="*/ 287 h 533"/>
                <a:gd name="T46" fmla="*/ 189 w 419"/>
                <a:gd name="T47" fmla="*/ 279 h 533"/>
                <a:gd name="T48" fmla="*/ 201 w 419"/>
                <a:gd name="T49" fmla="*/ 272 h 533"/>
                <a:gd name="T50" fmla="*/ 215 w 419"/>
                <a:gd name="T51" fmla="*/ 263 h 533"/>
                <a:gd name="T52" fmla="*/ 229 w 419"/>
                <a:gd name="T53" fmla="*/ 254 h 533"/>
                <a:gd name="T54" fmla="*/ 245 w 419"/>
                <a:gd name="T55" fmla="*/ 241 h 533"/>
                <a:gd name="T56" fmla="*/ 261 w 419"/>
                <a:gd name="T57" fmla="*/ 227 h 533"/>
                <a:gd name="T58" fmla="*/ 279 w 419"/>
                <a:gd name="T59" fmla="*/ 208 h 533"/>
                <a:gd name="T60" fmla="*/ 299 w 419"/>
                <a:gd name="T61" fmla="*/ 185 h 533"/>
                <a:gd name="T62" fmla="*/ 320 w 419"/>
                <a:gd name="T63" fmla="*/ 159 h 533"/>
                <a:gd name="T64" fmla="*/ 329 w 419"/>
                <a:gd name="T65" fmla="*/ 144 h 533"/>
                <a:gd name="T66" fmla="*/ 338 w 419"/>
                <a:gd name="T67" fmla="*/ 129 h 533"/>
                <a:gd name="T68" fmla="*/ 346 w 419"/>
                <a:gd name="T69" fmla="*/ 113 h 533"/>
                <a:gd name="T70" fmla="*/ 353 w 419"/>
                <a:gd name="T71" fmla="*/ 97 h 533"/>
                <a:gd name="T72" fmla="*/ 360 w 419"/>
                <a:gd name="T73" fmla="*/ 81 h 533"/>
                <a:gd name="T74" fmla="*/ 366 w 419"/>
                <a:gd name="T75" fmla="*/ 66 h 533"/>
                <a:gd name="T76" fmla="*/ 373 w 419"/>
                <a:gd name="T77" fmla="*/ 52 h 533"/>
                <a:gd name="T78" fmla="*/ 379 w 419"/>
                <a:gd name="T79" fmla="*/ 39 h 533"/>
                <a:gd name="T80" fmla="*/ 384 w 419"/>
                <a:gd name="T81" fmla="*/ 27 h 533"/>
                <a:gd name="T82" fmla="*/ 389 w 419"/>
                <a:gd name="T83" fmla="*/ 17 h 533"/>
                <a:gd name="T84" fmla="*/ 394 w 419"/>
                <a:gd name="T85" fmla="*/ 9 h 533"/>
                <a:gd name="T86" fmla="*/ 398 w 419"/>
                <a:gd name="T87" fmla="*/ 3 h 533"/>
                <a:gd name="T88" fmla="*/ 404 w 419"/>
                <a:gd name="T89" fmla="*/ 1 h 533"/>
                <a:gd name="T90" fmla="*/ 408 w 419"/>
                <a:gd name="T91" fmla="*/ 1 h 533"/>
                <a:gd name="T92" fmla="*/ 414 w 419"/>
                <a:gd name="T93" fmla="*/ 4 h 533"/>
                <a:gd name="T94" fmla="*/ 416 w 419"/>
                <a:gd name="T95" fmla="*/ 10 h 533"/>
                <a:gd name="T96" fmla="*/ 417 w 419"/>
                <a:gd name="T97" fmla="*/ 16 h 533"/>
                <a:gd name="T98" fmla="*/ 418 w 419"/>
                <a:gd name="T99" fmla="*/ 24 h 533"/>
                <a:gd name="T100" fmla="*/ 418 w 419"/>
                <a:gd name="T101" fmla="*/ 33 h 533"/>
                <a:gd name="T102" fmla="*/ 418 w 419"/>
                <a:gd name="T103" fmla="*/ 44 h 533"/>
                <a:gd name="T104" fmla="*/ 418 w 419"/>
                <a:gd name="T105" fmla="*/ 55 h 533"/>
                <a:gd name="T106" fmla="*/ 418 w 419"/>
                <a:gd name="T107" fmla="*/ 66 h 533"/>
                <a:gd name="T108" fmla="*/ 417 w 419"/>
                <a:gd name="T109" fmla="*/ 77 h 533"/>
                <a:gd name="T110" fmla="*/ 416 w 419"/>
                <a:gd name="T111" fmla="*/ 88 h 533"/>
                <a:gd name="T112" fmla="*/ 416 w 419"/>
                <a:gd name="T113" fmla="*/ 98 h 533"/>
                <a:gd name="T114" fmla="*/ 415 w 419"/>
                <a:gd name="T115" fmla="*/ 108 h 533"/>
                <a:gd name="T116" fmla="*/ 414 w 419"/>
                <a:gd name="T117" fmla="*/ 116 h 533"/>
                <a:gd name="T118" fmla="*/ 414 w 419"/>
                <a:gd name="T119" fmla="*/ 123 h 533"/>
                <a:gd name="T120" fmla="*/ 414 w 419"/>
                <a:gd name="T121" fmla="*/ 127 h 533"/>
                <a:gd name="T122" fmla="*/ 414 w 419"/>
                <a:gd name="T123" fmla="*/ 130 h 5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19"/>
                <a:gd name="T187" fmla="*/ 0 h 533"/>
                <a:gd name="T188" fmla="*/ 419 w 419"/>
                <a:gd name="T189" fmla="*/ 533 h 5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19" h="533">
                  <a:moveTo>
                    <a:pt x="0" y="532"/>
                  </a:moveTo>
                  <a:lnTo>
                    <a:pt x="0" y="531"/>
                  </a:lnTo>
                  <a:lnTo>
                    <a:pt x="0" y="530"/>
                  </a:lnTo>
                  <a:lnTo>
                    <a:pt x="1" y="528"/>
                  </a:lnTo>
                  <a:lnTo>
                    <a:pt x="2" y="526"/>
                  </a:lnTo>
                  <a:lnTo>
                    <a:pt x="3" y="524"/>
                  </a:lnTo>
                  <a:lnTo>
                    <a:pt x="4" y="521"/>
                  </a:lnTo>
                  <a:lnTo>
                    <a:pt x="4" y="519"/>
                  </a:lnTo>
                  <a:lnTo>
                    <a:pt x="5" y="516"/>
                  </a:lnTo>
                  <a:lnTo>
                    <a:pt x="7" y="512"/>
                  </a:lnTo>
                  <a:lnTo>
                    <a:pt x="8" y="509"/>
                  </a:lnTo>
                  <a:lnTo>
                    <a:pt x="10" y="505"/>
                  </a:lnTo>
                  <a:lnTo>
                    <a:pt x="11" y="500"/>
                  </a:lnTo>
                  <a:lnTo>
                    <a:pt x="12" y="496"/>
                  </a:lnTo>
                  <a:lnTo>
                    <a:pt x="14" y="491"/>
                  </a:lnTo>
                  <a:lnTo>
                    <a:pt x="17" y="487"/>
                  </a:lnTo>
                  <a:lnTo>
                    <a:pt x="19" y="482"/>
                  </a:lnTo>
                  <a:lnTo>
                    <a:pt x="20" y="477"/>
                  </a:lnTo>
                  <a:lnTo>
                    <a:pt x="23" y="472"/>
                  </a:lnTo>
                  <a:lnTo>
                    <a:pt x="25" y="467"/>
                  </a:lnTo>
                  <a:lnTo>
                    <a:pt x="28" y="461"/>
                  </a:lnTo>
                  <a:lnTo>
                    <a:pt x="30" y="456"/>
                  </a:lnTo>
                  <a:lnTo>
                    <a:pt x="33" y="451"/>
                  </a:lnTo>
                  <a:lnTo>
                    <a:pt x="36" y="445"/>
                  </a:lnTo>
                  <a:lnTo>
                    <a:pt x="38" y="440"/>
                  </a:lnTo>
                  <a:lnTo>
                    <a:pt x="41" y="435"/>
                  </a:lnTo>
                  <a:lnTo>
                    <a:pt x="44" y="430"/>
                  </a:lnTo>
                  <a:lnTo>
                    <a:pt x="46" y="425"/>
                  </a:lnTo>
                  <a:lnTo>
                    <a:pt x="50" y="419"/>
                  </a:lnTo>
                  <a:lnTo>
                    <a:pt x="52" y="414"/>
                  </a:lnTo>
                  <a:lnTo>
                    <a:pt x="56" y="409"/>
                  </a:lnTo>
                  <a:lnTo>
                    <a:pt x="59" y="405"/>
                  </a:lnTo>
                  <a:lnTo>
                    <a:pt x="78" y="377"/>
                  </a:lnTo>
                  <a:lnTo>
                    <a:pt x="88" y="365"/>
                  </a:lnTo>
                  <a:lnTo>
                    <a:pt x="97" y="355"/>
                  </a:lnTo>
                  <a:lnTo>
                    <a:pt x="105" y="345"/>
                  </a:lnTo>
                  <a:lnTo>
                    <a:pt x="113" y="336"/>
                  </a:lnTo>
                  <a:lnTo>
                    <a:pt x="121" y="328"/>
                  </a:lnTo>
                  <a:lnTo>
                    <a:pt x="128" y="321"/>
                  </a:lnTo>
                  <a:lnTo>
                    <a:pt x="135" y="315"/>
                  </a:lnTo>
                  <a:lnTo>
                    <a:pt x="142" y="309"/>
                  </a:lnTo>
                  <a:lnTo>
                    <a:pt x="149" y="304"/>
                  </a:lnTo>
                  <a:lnTo>
                    <a:pt x="157" y="299"/>
                  </a:lnTo>
                  <a:lnTo>
                    <a:pt x="163" y="295"/>
                  </a:lnTo>
                  <a:lnTo>
                    <a:pt x="169" y="291"/>
                  </a:lnTo>
                  <a:lnTo>
                    <a:pt x="175" y="287"/>
                  </a:lnTo>
                  <a:lnTo>
                    <a:pt x="182" y="283"/>
                  </a:lnTo>
                  <a:lnTo>
                    <a:pt x="189" y="279"/>
                  </a:lnTo>
                  <a:lnTo>
                    <a:pt x="195" y="276"/>
                  </a:lnTo>
                  <a:lnTo>
                    <a:pt x="201" y="272"/>
                  </a:lnTo>
                  <a:lnTo>
                    <a:pt x="208" y="268"/>
                  </a:lnTo>
                  <a:lnTo>
                    <a:pt x="215" y="263"/>
                  </a:lnTo>
                  <a:lnTo>
                    <a:pt x="222" y="259"/>
                  </a:lnTo>
                  <a:lnTo>
                    <a:pt x="229" y="254"/>
                  </a:lnTo>
                  <a:lnTo>
                    <a:pt x="237" y="248"/>
                  </a:lnTo>
                  <a:lnTo>
                    <a:pt x="245" y="241"/>
                  </a:lnTo>
                  <a:lnTo>
                    <a:pt x="253" y="235"/>
                  </a:lnTo>
                  <a:lnTo>
                    <a:pt x="261" y="227"/>
                  </a:lnTo>
                  <a:lnTo>
                    <a:pt x="270" y="218"/>
                  </a:lnTo>
                  <a:lnTo>
                    <a:pt x="279" y="208"/>
                  </a:lnTo>
                  <a:lnTo>
                    <a:pt x="289" y="197"/>
                  </a:lnTo>
                  <a:lnTo>
                    <a:pt x="299" y="185"/>
                  </a:lnTo>
                  <a:lnTo>
                    <a:pt x="309" y="173"/>
                  </a:lnTo>
                  <a:lnTo>
                    <a:pt x="320" y="159"/>
                  </a:lnTo>
                  <a:lnTo>
                    <a:pt x="325" y="151"/>
                  </a:lnTo>
                  <a:lnTo>
                    <a:pt x="329" y="144"/>
                  </a:lnTo>
                  <a:lnTo>
                    <a:pt x="334" y="136"/>
                  </a:lnTo>
                  <a:lnTo>
                    <a:pt x="338" y="129"/>
                  </a:lnTo>
                  <a:lnTo>
                    <a:pt x="342" y="121"/>
                  </a:lnTo>
                  <a:lnTo>
                    <a:pt x="346" y="113"/>
                  </a:lnTo>
                  <a:lnTo>
                    <a:pt x="350" y="105"/>
                  </a:lnTo>
                  <a:lnTo>
                    <a:pt x="353" y="97"/>
                  </a:lnTo>
                  <a:lnTo>
                    <a:pt x="357" y="89"/>
                  </a:lnTo>
                  <a:lnTo>
                    <a:pt x="360" y="81"/>
                  </a:lnTo>
                  <a:lnTo>
                    <a:pt x="363" y="73"/>
                  </a:lnTo>
                  <a:lnTo>
                    <a:pt x="366" y="66"/>
                  </a:lnTo>
                  <a:lnTo>
                    <a:pt x="370" y="59"/>
                  </a:lnTo>
                  <a:lnTo>
                    <a:pt x="373" y="52"/>
                  </a:lnTo>
                  <a:lnTo>
                    <a:pt x="375" y="45"/>
                  </a:lnTo>
                  <a:lnTo>
                    <a:pt x="379" y="39"/>
                  </a:lnTo>
                  <a:lnTo>
                    <a:pt x="381" y="33"/>
                  </a:lnTo>
                  <a:lnTo>
                    <a:pt x="384" y="27"/>
                  </a:lnTo>
                  <a:lnTo>
                    <a:pt x="386" y="22"/>
                  </a:lnTo>
                  <a:lnTo>
                    <a:pt x="389" y="17"/>
                  </a:lnTo>
                  <a:lnTo>
                    <a:pt x="391" y="13"/>
                  </a:lnTo>
                  <a:lnTo>
                    <a:pt x="394" y="9"/>
                  </a:lnTo>
                  <a:lnTo>
                    <a:pt x="397" y="6"/>
                  </a:lnTo>
                  <a:lnTo>
                    <a:pt x="398" y="3"/>
                  </a:lnTo>
                  <a:lnTo>
                    <a:pt x="401" y="1"/>
                  </a:lnTo>
                  <a:lnTo>
                    <a:pt x="404" y="1"/>
                  </a:lnTo>
                  <a:lnTo>
                    <a:pt x="406" y="0"/>
                  </a:lnTo>
                  <a:lnTo>
                    <a:pt x="408" y="1"/>
                  </a:lnTo>
                  <a:lnTo>
                    <a:pt x="411" y="2"/>
                  </a:lnTo>
                  <a:lnTo>
                    <a:pt x="414" y="4"/>
                  </a:lnTo>
                  <a:lnTo>
                    <a:pt x="415" y="7"/>
                  </a:lnTo>
                  <a:lnTo>
                    <a:pt x="416" y="10"/>
                  </a:lnTo>
                  <a:lnTo>
                    <a:pt x="416" y="13"/>
                  </a:lnTo>
                  <a:lnTo>
                    <a:pt x="417" y="16"/>
                  </a:lnTo>
                  <a:lnTo>
                    <a:pt x="418" y="20"/>
                  </a:lnTo>
                  <a:lnTo>
                    <a:pt x="418" y="24"/>
                  </a:lnTo>
                  <a:lnTo>
                    <a:pt x="418" y="29"/>
                  </a:lnTo>
                  <a:lnTo>
                    <a:pt x="418" y="33"/>
                  </a:lnTo>
                  <a:lnTo>
                    <a:pt x="418" y="39"/>
                  </a:lnTo>
                  <a:lnTo>
                    <a:pt x="418" y="44"/>
                  </a:lnTo>
                  <a:lnTo>
                    <a:pt x="418" y="49"/>
                  </a:lnTo>
                  <a:lnTo>
                    <a:pt x="418" y="55"/>
                  </a:lnTo>
                  <a:lnTo>
                    <a:pt x="418" y="60"/>
                  </a:lnTo>
                  <a:lnTo>
                    <a:pt x="418" y="66"/>
                  </a:lnTo>
                  <a:lnTo>
                    <a:pt x="418" y="71"/>
                  </a:lnTo>
                  <a:lnTo>
                    <a:pt x="417" y="77"/>
                  </a:lnTo>
                  <a:lnTo>
                    <a:pt x="417" y="83"/>
                  </a:lnTo>
                  <a:lnTo>
                    <a:pt x="416" y="88"/>
                  </a:lnTo>
                  <a:lnTo>
                    <a:pt x="416" y="93"/>
                  </a:lnTo>
                  <a:lnTo>
                    <a:pt x="416" y="98"/>
                  </a:lnTo>
                  <a:lnTo>
                    <a:pt x="415" y="103"/>
                  </a:lnTo>
                  <a:lnTo>
                    <a:pt x="415" y="108"/>
                  </a:lnTo>
                  <a:lnTo>
                    <a:pt x="414" y="112"/>
                  </a:lnTo>
                  <a:lnTo>
                    <a:pt x="414" y="116"/>
                  </a:lnTo>
                  <a:lnTo>
                    <a:pt x="414" y="119"/>
                  </a:lnTo>
                  <a:lnTo>
                    <a:pt x="414" y="123"/>
                  </a:lnTo>
                  <a:lnTo>
                    <a:pt x="414" y="125"/>
                  </a:lnTo>
                  <a:lnTo>
                    <a:pt x="414" y="127"/>
                  </a:lnTo>
                  <a:lnTo>
                    <a:pt x="414" y="129"/>
                  </a:lnTo>
                  <a:lnTo>
                    <a:pt x="414" y="130"/>
                  </a:lnTo>
                </a:path>
              </a:pathLst>
            </a:custGeom>
            <a:noFill/>
            <a:ln w="101600" cap="rnd">
              <a:solidFill>
                <a:srgbClr val="FAFD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720" name="Freeform 10"/>
            <p:cNvSpPr>
              <a:spLocks/>
            </p:cNvSpPr>
            <p:nvPr/>
          </p:nvSpPr>
          <p:spPr bwMode="auto">
            <a:xfrm>
              <a:off x="4080" y="1661"/>
              <a:ext cx="282" cy="952"/>
            </a:xfrm>
            <a:custGeom>
              <a:avLst/>
              <a:gdLst>
                <a:gd name="T0" fmla="*/ 0 w 282"/>
                <a:gd name="T1" fmla="*/ 946 h 952"/>
                <a:gd name="T2" fmla="*/ 2 w 282"/>
                <a:gd name="T3" fmla="*/ 933 h 952"/>
                <a:gd name="T4" fmla="*/ 5 w 282"/>
                <a:gd name="T5" fmla="*/ 914 h 952"/>
                <a:gd name="T6" fmla="*/ 11 w 282"/>
                <a:gd name="T7" fmla="*/ 888 h 952"/>
                <a:gd name="T8" fmla="*/ 17 w 282"/>
                <a:gd name="T9" fmla="*/ 858 h 952"/>
                <a:gd name="T10" fmla="*/ 25 w 282"/>
                <a:gd name="T11" fmla="*/ 825 h 952"/>
                <a:gd name="T12" fmla="*/ 34 w 282"/>
                <a:gd name="T13" fmla="*/ 789 h 952"/>
                <a:gd name="T14" fmla="*/ 44 w 282"/>
                <a:gd name="T15" fmla="*/ 751 h 952"/>
                <a:gd name="T16" fmla="*/ 57 w 282"/>
                <a:gd name="T17" fmla="*/ 714 h 952"/>
                <a:gd name="T18" fmla="*/ 71 w 282"/>
                <a:gd name="T19" fmla="*/ 678 h 952"/>
                <a:gd name="T20" fmla="*/ 89 w 282"/>
                <a:gd name="T21" fmla="*/ 638 h 952"/>
                <a:gd name="T22" fmla="*/ 100 w 282"/>
                <a:gd name="T23" fmla="*/ 619 h 952"/>
                <a:gd name="T24" fmla="*/ 112 w 282"/>
                <a:gd name="T25" fmla="*/ 605 h 952"/>
                <a:gd name="T26" fmla="*/ 123 w 282"/>
                <a:gd name="T27" fmla="*/ 596 h 952"/>
                <a:gd name="T28" fmla="*/ 133 w 282"/>
                <a:gd name="T29" fmla="*/ 588 h 952"/>
                <a:gd name="T30" fmla="*/ 144 w 282"/>
                <a:gd name="T31" fmla="*/ 582 h 952"/>
                <a:gd name="T32" fmla="*/ 155 w 282"/>
                <a:gd name="T33" fmla="*/ 574 h 952"/>
                <a:gd name="T34" fmla="*/ 164 w 282"/>
                <a:gd name="T35" fmla="*/ 565 h 952"/>
                <a:gd name="T36" fmla="*/ 173 w 282"/>
                <a:gd name="T37" fmla="*/ 551 h 952"/>
                <a:gd name="T38" fmla="*/ 182 w 282"/>
                <a:gd name="T39" fmla="*/ 533 h 952"/>
                <a:gd name="T40" fmla="*/ 191 w 282"/>
                <a:gd name="T41" fmla="*/ 507 h 952"/>
                <a:gd name="T42" fmla="*/ 196 w 282"/>
                <a:gd name="T43" fmla="*/ 487 h 952"/>
                <a:gd name="T44" fmla="*/ 197 w 282"/>
                <a:gd name="T45" fmla="*/ 473 h 952"/>
                <a:gd name="T46" fmla="*/ 197 w 282"/>
                <a:gd name="T47" fmla="*/ 460 h 952"/>
                <a:gd name="T48" fmla="*/ 197 w 282"/>
                <a:gd name="T49" fmla="*/ 447 h 952"/>
                <a:gd name="T50" fmla="*/ 196 w 282"/>
                <a:gd name="T51" fmla="*/ 435 h 952"/>
                <a:gd name="T52" fmla="*/ 195 w 282"/>
                <a:gd name="T53" fmla="*/ 423 h 952"/>
                <a:gd name="T54" fmla="*/ 194 w 282"/>
                <a:gd name="T55" fmla="*/ 410 h 952"/>
                <a:gd name="T56" fmla="*/ 194 w 282"/>
                <a:gd name="T57" fmla="*/ 396 h 952"/>
                <a:gd name="T58" fmla="*/ 195 w 282"/>
                <a:gd name="T59" fmla="*/ 381 h 952"/>
                <a:gd name="T60" fmla="*/ 197 w 282"/>
                <a:gd name="T61" fmla="*/ 365 h 952"/>
                <a:gd name="T62" fmla="*/ 205 w 282"/>
                <a:gd name="T63" fmla="*/ 337 h 952"/>
                <a:gd name="T64" fmla="*/ 212 w 282"/>
                <a:gd name="T65" fmla="*/ 320 h 952"/>
                <a:gd name="T66" fmla="*/ 219 w 282"/>
                <a:gd name="T67" fmla="*/ 307 h 952"/>
                <a:gd name="T68" fmla="*/ 227 w 282"/>
                <a:gd name="T69" fmla="*/ 297 h 952"/>
                <a:gd name="T70" fmla="*/ 234 w 282"/>
                <a:gd name="T71" fmla="*/ 288 h 952"/>
                <a:gd name="T72" fmla="*/ 242 w 282"/>
                <a:gd name="T73" fmla="*/ 280 h 952"/>
                <a:gd name="T74" fmla="*/ 249 w 282"/>
                <a:gd name="T75" fmla="*/ 271 h 952"/>
                <a:gd name="T76" fmla="*/ 256 w 282"/>
                <a:gd name="T77" fmla="*/ 260 h 952"/>
                <a:gd name="T78" fmla="*/ 263 w 282"/>
                <a:gd name="T79" fmla="*/ 246 h 952"/>
                <a:gd name="T80" fmla="*/ 269 w 282"/>
                <a:gd name="T81" fmla="*/ 227 h 952"/>
                <a:gd name="T82" fmla="*/ 276 w 282"/>
                <a:gd name="T83" fmla="*/ 195 h 952"/>
                <a:gd name="T84" fmla="*/ 278 w 282"/>
                <a:gd name="T85" fmla="*/ 171 h 952"/>
                <a:gd name="T86" fmla="*/ 280 w 282"/>
                <a:gd name="T87" fmla="*/ 148 h 952"/>
                <a:gd name="T88" fmla="*/ 281 w 282"/>
                <a:gd name="T89" fmla="*/ 126 h 952"/>
                <a:gd name="T90" fmla="*/ 280 w 282"/>
                <a:gd name="T91" fmla="*/ 105 h 952"/>
                <a:gd name="T92" fmla="*/ 279 w 282"/>
                <a:gd name="T93" fmla="*/ 85 h 952"/>
                <a:gd name="T94" fmla="*/ 277 w 282"/>
                <a:gd name="T95" fmla="*/ 67 h 952"/>
                <a:gd name="T96" fmla="*/ 276 w 282"/>
                <a:gd name="T97" fmla="*/ 49 h 952"/>
                <a:gd name="T98" fmla="*/ 274 w 282"/>
                <a:gd name="T99" fmla="*/ 31 h 952"/>
                <a:gd name="T100" fmla="*/ 273 w 282"/>
                <a:gd name="T101" fmla="*/ 15 h 952"/>
                <a:gd name="T102" fmla="*/ 273 w 282"/>
                <a:gd name="T103" fmla="*/ 0 h 952"/>
                <a:gd name="T104" fmla="*/ 271 w 282"/>
                <a:gd name="T105" fmla="*/ 3 h 952"/>
                <a:gd name="T106" fmla="*/ 270 w 282"/>
                <a:gd name="T107" fmla="*/ 5 h 952"/>
                <a:gd name="T108" fmla="*/ 269 w 282"/>
                <a:gd name="T109" fmla="*/ 8 h 952"/>
                <a:gd name="T110" fmla="*/ 269 w 282"/>
                <a:gd name="T111" fmla="*/ 11 h 952"/>
                <a:gd name="T112" fmla="*/ 268 w 282"/>
                <a:gd name="T113" fmla="*/ 13 h 952"/>
                <a:gd name="T114" fmla="*/ 267 w 282"/>
                <a:gd name="T115" fmla="*/ 16 h 952"/>
                <a:gd name="T116" fmla="*/ 266 w 282"/>
                <a:gd name="T117" fmla="*/ 19 h 9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2"/>
                <a:gd name="T178" fmla="*/ 0 h 952"/>
                <a:gd name="T179" fmla="*/ 282 w 282"/>
                <a:gd name="T180" fmla="*/ 952 h 95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2" h="952">
                  <a:moveTo>
                    <a:pt x="0" y="951"/>
                  </a:moveTo>
                  <a:lnTo>
                    <a:pt x="0" y="948"/>
                  </a:lnTo>
                  <a:lnTo>
                    <a:pt x="0" y="946"/>
                  </a:lnTo>
                  <a:lnTo>
                    <a:pt x="1" y="943"/>
                  </a:lnTo>
                  <a:lnTo>
                    <a:pt x="2" y="938"/>
                  </a:lnTo>
                  <a:lnTo>
                    <a:pt x="2" y="933"/>
                  </a:lnTo>
                  <a:lnTo>
                    <a:pt x="4" y="927"/>
                  </a:lnTo>
                  <a:lnTo>
                    <a:pt x="4" y="921"/>
                  </a:lnTo>
                  <a:lnTo>
                    <a:pt x="5" y="914"/>
                  </a:lnTo>
                  <a:lnTo>
                    <a:pt x="7" y="906"/>
                  </a:lnTo>
                  <a:lnTo>
                    <a:pt x="9" y="897"/>
                  </a:lnTo>
                  <a:lnTo>
                    <a:pt x="11" y="888"/>
                  </a:lnTo>
                  <a:lnTo>
                    <a:pt x="12" y="879"/>
                  </a:lnTo>
                  <a:lnTo>
                    <a:pt x="15" y="869"/>
                  </a:lnTo>
                  <a:lnTo>
                    <a:pt x="17" y="858"/>
                  </a:lnTo>
                  <a:lnTo>
                    <a:pt x="20" y="847"/>
                  </a:lnTo>
                  <a:lnTo>
                    <a:pt x="22" y="836"/>
                  </a:lnTo>
                  <a:lnTo>
                    <a:pt x="25" y="825"/>
                  </a:lnTo>
                  <a:lnTo>
                    <a:pt x="28" y="813"/>
                  </a:lnTo>
                  <a:lnTo>
                    <a:pt x="31" y="801"/>
                  </a:lnTo>
                  <a:lnTo>
                    <a:pt x="34" y="789"/>
                  </a:lnTo>
                  <a:lnTo>
                    <a:pt x="37" y="776"/>
                  </a:lnTo>
                  <a:lnTo>
                    <a:pt x="41" y="764"/>
                  </a:lnTo>
                  <a:lnTo>
                    <a:pt x="44" y="751"/>
                  </a:lnTo>
                  <a:lnTo>
                    <a:pt x="49" y="739"/>
                  </a:lnTo>
                  <a:lnTo>
                    <a:pt x="53" y="727"/>
                  </a:lnTo>
                  <a:lnTo>
                    <a:pt x="57" y="714"/>
                  </a:lnTo>
                  <a:lnTo>
                    <a:pt x="61" y="702"/>
                  </a:lnTo>
                  <a:lnTo>
                    <a:pt x="66" y="690"/>
                  </a:lnTo>
                  <a:lnTo>
                    <a:pt x="71" y="678"/>
                  </a:lnTo>
                  <a:lnTo>
                    <a:pt x="76" y="666"/>
                  </a:lnTo>
                  <a:lnTo>
                    <a:pt x="81" y="655"/>
                  </a:lnTo>
                  <a:lnTo>
                    <a:pt x="89" y="638"/>
                  </a:lnTo>
                  <a:lnTo>
                    <a:pt x="92" y="631"/>
                  </a:lnTo>
                  <a:lnTo>
                    <a:pt x="97" y="625"/>
                  </a:lnTo>
                  <a:lnTo>
                    <a:pt x="100" y="619"/>
                  </a:lnTo>
                  <a:lnTo>
                    <a:pt x="105" y="614"/>
                  </a:lnTo>
                  <a:lnTo>
                    <a:pt x="108" y="609"/>
                  </a:lnTo>
                  <a:lnTo>
                    <a:pt x="112" y="605"/>
                  </a:lnTo>
                  <a:lnTo>
                    <a:pt x="116" y="602"/>
                  </a:lnTo>
                  <a:lnTo>
                    <a:pt x="119" y="599"/>
                  </a:lnTo>
                  <a:lnTo>
                    <a:pt x="123" y="596"/>
                  </a:lnTo>
                  <a:lnTo>
                    <a:pt x="126" y="593"/>
                  </a:lnTo>
                  <a:lnTo>
                    <a:pt x="130" y="591"/>
                  </a:lnTo>
                  <a:lnTo>
                    <a:pt x="133" y="588"/>
                  </a:lnTo>
                  <a:lnTo>
                    <a:pt x="137" y="586"/>
                  </a:lnTo>
                  <a:lnTo>
                    <a:pt x="141" y="584"/>
                  </a:lnTo>
                  <a:lnTo>
                    <a:pt x="144" y="582"/>
                  </a:lnTo>
                  <a:lnTo>
                    <a:pt x="148" y="579"/>
                  </a:lnTo>
                  <a:lnTo>
                    <a:pt x="151" y="577"/>
                  </a:lnTo>
                  <a:lnTo>
                    <a:pt x="155" y="574"/>
                  </a:lnTo>
                  <a:lnTo>
                    <a:pt x="157" y="571"/>
                  </a:lnTo>
                  <a:lnTo>
                    <a:pt x="161" y="568"/>
                  </a:lnTo>
                  <a:lnTo>
                    <a:pt x="164" y="565"/>
                  </a:lnTo>
                  <a:lnTo>
                    <a:pt x="167" y="561"/>
                  </a:lnTo>
                  <a:lnTo>
                    <a:pt x="170" y="556"/>
                  </a:lnTo>
                  <a:lnTo>
                    <a:pt x="173" y="551"/>
                  </a:lnTo>
                  <a:lnTo>
                    <a:pt x="176" y="546"/>
                  </a:lnTo>
                  <a:lnTo>
                    <a:pt x="180" y="539"/>
                  </a:lnTo>
                  <a:lnTo>
                    <a:pt x="182" y="533"/>
                  </a:lnTo>
                  <a:lnTo>
                    <a:pt x="185" y="525"/>
                  </a:lnTo>
                  <a:lnTo>
                    <a:pt x="189" y="516"/>
                  </a:lnTo>
                  <a:lnTo>
                    <a:pt x="191" y="507"/>
                  </a:lnTo>
                  <a:lnTo>
                    <a:pt x="194" y="497"/>
                  </a:lnTo>
                  <a:lnTo>
                    <a:pt x="195" y="491"/>
                  </a:lnTo>
                  <a:lnTo>
                    <a:pt x="196" y="487"/>
                  </a:lnTo>
                  <a:lnTo>
                    <a:pt x="197" y="482"/>
                  </a:lnTo>
                  <a:lnTo>
                    <a:pt x="197" y="477"/>
                  </a:lnTo>
                  <a:lnTo>
                    <a:pt x="197" y="473"/>
                  </a:lnTo>
                  <a:lnTo>
                    <a:pt x="197" y="469"/>
                  </a:lnTo>
                  <a:lnTo>
                    <a:pt x="197" y="464"/>
                  </a:lnTo>
                  <a:lnTo>
                    <a:pt x="197" y="460"/>
                  </a:lnTo>
                  <a:lnTo>
                    <a:pt x="197" y="456"/>
                  </a:lnTo>
                  <a:lnTo>
                    <a:pt x="197" y="451"/>
                  </a:lnTo>
                  <a:lnTo>
                    <a:pt x="197" y="447"/>
                  </a:lnTo>
                  <a:lnTo>
                    <a:pt x="197" y="443"/>
                  </a:lnTo>
                  <a:lnTo>
                    <a:pt x="196" y="439"/>
                  </a:lnTo>
                  <a:lnTo>
                    <a:pt x="196" y="435"/>
                  </a:lnTo>
                  <a:lnTo>
                    <a:pt x="196" y="431"/>
                  </a:lnTo>
                  <a:lnTo>
                    <a:pt x="195" y="427"/>
                  </a:lnTo>
                  <a:lnTo>
                    <a:pt x="195" y="423"/>
                  </a:lnTo>
                  <a:lnTo>
                    <a:pt x="194" y="418"/>
                  </a:lnTo>
                  <a:lnTo>
                    <a:pt x="194" y="414"/>
                  </a:lnTo>
                  <a:lnTo>
                    <a:pt x="194" y="410"/>
                  </a:lnTo>
                  <a:lnTo>
                    <a:pt x="194" y="405"/>
                  </a:lnTo>
                  <a:lnTo>
                    <a:pt x="194" y="401"/>
                  </a:lnTo>
                  <a:lnTo>
                    <a:pt x="194" y="396"/>
                  </a:lnTo>
                  <a:lnTo>
                    <a:pt x="194" y="391"/>
                  </a:lnTo>
                  <a:lnTo>
                    <a:pt x="194" y="386"/>
                  </a:lnTo>
                  <a:lnTo>
                    <a:pt x="195" y="381"/>
                  </a:lnTo>
                  <a:lnTo>
                    <a:pt x="196" y="376"/>
                  </a:lnTo>
                  <a:lnTo>
                    <a:pt x="197" y="371"/>
                  </a:lnTo>
                  <a:lnTo>
                    <a:pt x="197" y="365"/>
                  </a:lnTo>
                  <a:lnTo>
                    <a:pt x="199" y="359"/>
                  </a:lnTo>
                  <a:lnTo>
                    <a:pt x="203" y="344"/>
                  </a:lnTo>
                  <a:lnTo>
                    <a:pt x="205" y="337"/>
                  </a:lnTo>
                  <a:lnTo>
                    <a:pt x="207" y="331"/>
                  </a:lnTo>
                  <a:lnTo>
                    <a:pt x="210" y="325"/>
                  </a:lnTo>
                  <a:lnTo>
                    <a:pt x="212" y="320"/>
                  </a:lnTo>
                  <a:lnTo>
                    <a:pt x="214" y="315"/>
                  </a:lnTo>
                  <a:lnTo>
                    <a:pt x="217" y="311"/>
                  </a:lnTo>
                  <a:lnTo>
                    <a:pt x="219" y="307"/>
                  </a:lnTo>
                  <a:lnTo>
                    <a:pt x="221" y="303"/>
                  </a:lnTo>
                  <a:lnTo>
                    <a:pt x="224" y="300"/>
                  </a:lnTo>
                  <a:lnTo>
                    <a:pt x="227" y="297"/>
                  </a:lnTo>
                  <a:lnTo>
                    <a:pt x="229" y="294"/>
                  </a:lnTo>
                  <a:lnTo>
                    <a:pt x="231" y="291"/>
                  </a:lnTo>
                  <a:lnTo>
                    <a:pt x="234" y="288"/>
                  </a:lnTo>
                  <a:lnTo>
                    <a:pt x="237" y="285"/>
                  </a:lnTo>
                  <a:lnTo>
                    <a:pt x="239" y="283"/>
                  </a:lnTo>
                  <a:lnTo>
                    <a:pt x="242" y="280"/>
                  </a:lnTo>
                  <a:lnTo>
                    <a:pt x="245" y="277"/>
                  </a:lnTo>
                  <a:lnTo>
                    <a:pt x="247" y="274"/>
                  </a:lnTo>
                  <a:lnTo>
                    <a:pt x="249" y="271"/>
                  </a:lnTo>
                  <a:lnTo>
                    <a:pt x="252" y="268"/>
                  </a:lnTo>
                  <a:lnTo>
                    <a:pt x="254" y="264"/>
                  </a:lnTo>
                  <a:lnTo>
                    <a:pt x="256" y="260"/>
                  </a:lnTo>
                  <a:lnTo>
                    <a:pt x="259" y="256"/>
                  </a:lnTo>
                  <a:lnTo>
                    <a:pt x="261" y="251"/>
                  </a:lnTo>
                  <a:lnTo>
                    <a:pt x="263" y="246"/>
                  </a:lnTo>
                  <a:lnTo>
                    <a:pt x="265" y="240"/>
                  </a:lnTo>
                  <a:lnTo>
                    <a:pt x="267" y="234"/>
                  </a:lnTo>
                  <a:lnTo>
                    <a:pt x="269" y="227"/>
                  </a:lnTo>
                  <a:lnTo>
                    <a:pt x="270" y="220"/>
                  </a:lnTo>
                  <a:lnTo>
                    <a:pt x="273" y="212"/>
                  </a:lnTo>
                  <a:lnTo>
                    <a:pt x="276" y="195"/>
                  </a:lnTo>
                  <a:lnTo>
                    <a:pt x="277" y="187"/>
                  </a:lnTo>
                  <a:lnTo>
                    <a:pt x="277" y="179"/>
                  </a:lnTo>
                  <a:lnTo>
                    <a:pt x="278" y="171"/>
                  </a:lnTo>
                  <a:lnTo>
                    <a:pt x="279" y="163"/>
                  </a:lnTo>
                  <a:lnTo>
                    <a:pt x="280" y="156"/>
                  </a:lnTo>
                  <a:lnTo>
                    <a:pt x="280" y="148"/>
                  </a:lnTo>
                  <a:lnTo>
                    <a:pt x="281" y="141"/>
                  </a:lnTo>
                  <a:lnTo>
                    <a:pt x="281" y="133"/>
                  </a:lnTo>
                  <a:lnTo>
                    <a:pt x="281" y="126"/>
                  </a:lnTo>
                  <a:lnTo>
                    <a:pt x="281" y="119"/>
                  </a:lnTo>
                  <a:lnTo>
                    <a:pt x="280" y="112"/>
                  </a:lnTo>
                  <a:lnTo>
                    <a:pt x="280" y="105"/>
                  </a:lnTo>
                  <a:lnTo>
                    <a:pt x="280" y="99"/>
                  </a:lnTo>
                  <a:lnTo>
                    <a:pt x="279" y="92"/>
                  </a:lnTo>
                  <a:lnTo>
                    <a:pt x="279" y="85"/>
                  </a:lnTo>
                  <a:lnTo>
                    <a:pt x="278" y="79"/>
                  </a:lnTo>
                  <a:lnTo>
                    <a:pt x="277" y="73"/>
                  </a:lnTo>
                  <a:lnTo>
                    <a:pt x="277" y="67"/>
                  </a:lnTo>
                  <a:lnTo>
                    <a:pt x="277" y="60"/>
                  </a:lnTo>
                  <a:lnTo>
                    <a:pt x="277" y="54"/>
                  </a:lnTo>
                  <a:lnTo>
                    <a:pt x="276" y="49"/>
                  </a:lnTo>
                  <a:lnTo>
                    <a:pt x="276" y="43"/>
                  </a:lnTo>
                  <a:lnTo>
                    <a:pt x="275" y="37"/>
                  </a:lnTo>
                  <a:lnTo>
                    <a:pt x="274" y="31"/>
                  </a:lnTo>
                  <a:lnTo>
                    <a:pt x="274" y="26"/>
                  </a:lnTo>
                  <a:lnTo>
                    <a:pt x="274" y="21"/>
                  </a:lnTo>
                  <a:lnTo>
                    <a:pt x="273" y="15"/>
                  </a:lnTo>
                  <a:lnTo>
                    <a:pt x="273" y="10"/>
                  </a:lnTo>
                  <a:lnTo>
                    <a:pt x="273" y="5"/>
                  </a:lnTo>
                  <a:lnTo>
                    <a:pt x="273" y="0"/>
                  </a:lnTo>
                  <a:lnTo>
                    <a:pt x="272" y="1"/>
                  </a:lnTo>
                  <a:lnTo>
                    <a:pt x="272" y="2"/>
                  </a:lnTo>
                  <a:lnTo>
                    <a:pt x="271" y="3"/>
                  </a:lnTo>
                  <a:lnTo>
                    <a:pt x="271" y="4"/>
                  </a:lnTo>
                  <a:lnTo>
                    <a:pt x="271" y="5"/>
                  </a:lnTo>
                  <a:lnTo>
                    <a:pt x="270" y="5"/>
                  </a:lnTo>
                  <a:lnTo>
                    <a:pt x="270" y="6"/>
                  </a:lnTo>
                  <a:lnTo>
                    <a:pt x="270" y="7"/>
                  </a:lnTo>
                  <a:lnTo>
                    <a:pt x="269" y="8"/>
                  </a:lnTo>
                  <a:lnTo>
                    <a:pt x="269" y="9"/>
                  </a:lnTo>
                  <a:lnTo>
                    <a:pt x="269" y="10"/>
                  </a:lnTo>
                  <a:lnTo>
                    <a:pt x="269" y="11"/>
                  </a:lnTo>
                  <a:lnTo>
                    <a:pt x="269" y="12"/>
                  </a:lnTo>
                  <a:lnTo>
                    <a:pt x="269" y="13"/>
                  </a:lnTo>
                  <a:lnTo>
                    <a:pt x="268" y="13"/>
                  </a:lnTo>
                  <a:lnTo>
                    <a:pt x="268" y="14"/>
                  </a:lnTo>
                  <a:lnTo>
                    <a:pt x="268" y="15"/>
                  </a:lnTo>
                  <a:lnTo>
                    <a:pt x="267" y="16"/>
                  </a:lnTo>
                  <a:lnTo>
                    <a:pt x="267" y="17"/>
                  </a:lnTo>
                  <a:lnTo>
                    <a:pt x="267" y="18"/>
                  </a:lnTo>
                  <a:lnTo>
                    <a:pt x="266" y="19"/>
                  </a:lnTo>
                  <a:lnTo>
                    <a:pt x="266" y="20"/>
                  </a:lnTo>
                  <a:lnTo>
                    <a:pt x="265" y="21"/>
                  </a:lnTo>
                </a:path>
              </a:pathLst>
            </a:custGeom>
            <a:noFill/>
            <a:ln w="101600" cap="rnd">
              <a:solidFill>
                <a:srgbClr val="FAFD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sp>
        <p:nvSpPr>
          <p:cNvPr id="26633" name="Freeform 11">
            <a:extLst>
              <a:ext uri="{C183D7F6-B498-43B3-948B-1728B52AA6E4}">
                <adec:decorative xmlns:adec="http://schemas.microsoft.com/office/drawing/2017/decorative" val="1"/>
              </a:ext>
            </a:extLst>
          </p:cNvPr>
          <p:cNvSpPr>
            <a:spLocks/>
          </p:cNvSpPr>
          <p:nvPr/>
        </p:nvSpPr>
        <p:spPr bwMode="auto">
          <a:xfrm>
            <a:off x="5868592" y="4117181"/>
            <a:ext cx="159544" cy="604838"/>
          </a:xfrm>
          <a:custGeom>
            <a:avLst/>
            <a:gdLst>
              <a:gd name="T0" fmla="*/ 2147483647 w 134"/>
              <a:gd name="T1" fmla="*/ 2147483647 h 508"/>
              <a:gd name="T2" fmla="*/ 2147483647 w 134"/>
              <a:gd name="T3" fmla="*/ 2147483647 h 508"/>
              <a:gd name="T4" fmla="*/ 2147483647 w 134"/>
              <a:gd name="T5" fmla="*/ 2147483647 h 508"/>
              <a:gd name="T6" fmla="*/ 2147483647 w 134"/>
              <a:gd name="T7" fmla="*/ 2147483647 h 508"/>
              <a:gd name="T8" fmla="*/ 2147483647 w 134"/>
              <a:gd name="T9" fmla="*/ 2147483647 h 508"/>
              <a:gd name="T10" fmla="*/ 2147483647 w 134"/>
              <a:gd name="T11" fmla="*/ 2147483647 h 508"/>
              <a:gd name="T12" fmla="*/ 2147483647 w 134"/>
              <a:gd name="T13" fmla="*/ 2147483647 h 508"/>
              <a:gd name="T14" fmla="*/ 2147483647 w 134"/>
              <a:gd name="T15" fmla="*/ 2147483647 h 508"/>
              <a:gd name="T16" fmla="*/ 2147483647 w 134"/>
              <a:gd name="T17" fmla="*/ 2147483647 h 508"/>
              <a:gd name="T18" fmla="*/ 2147483647 w 134"/>
              <a:gd name="T19" fmla="*/ 2147483647 h 508"/>
              <a:gd name="T20" fmla="*/ 2147483647 w 134"/>
              <a:gd name="T21" fmla="*/ 2147483647 h 508"/>
              <a:gd name="T22" fmla="*/ 2147483647 w 134"/>
              <a:gd name="T23" fmla="*/ 2147483647 h 508"/>
              <a:gd name="T24" fmla="*/ 2147483647 w 134"/>
              <a:gd name="T25" fmla="*/ 2147483647 h 508"/>
              <a:gd name="T26" fmla="*/ 2147483647 w 134"/>
              <a:gd name="T27" fmla="*/ 2147483647 h 508"/>
              <a:gd name="T28" fmla="*/ 2147483647 w 134"/>
              <a:gd name="T29" fmla="*/ 2147483647 h 508"/>
              <a:gd name="T30" fmla="*/ 2147483647 w 134"/>
              <a:gd name="T31" fmla="*/ 2147483647 h 508"/>
              <a:gd name="T32" fmla="*/ 2147483647 w 134"/>
              <a:gd name="T33" fmla="*/ 2147483647 h 508"/>
              <a:gd name="T34" fmla="*/ 2147483647 w 134"/>
              <a:gd name="T35" fmla="*/ 2147483647 h 508"/>
              <a:gd name="T36" fmla="*/ 2147483647 w 134"/>
              <a:gd name="T37" fmla="*/ 2147483647 h 508"/>
              <a:gd name="T38" fmla="*/ 2147483647 w 134"/>
              <a:gd name="T39" fmla="*/ 2147483647 h 508"/>
              <a:gd name="T40" fmla="*/ 2147483647 w 134"/>
              <a:gd name="T41" fmla="*/ 2147483647 h 508"/>
              <a:gd name="T42" fmla="*/ 2147483647 w 134"/>
              <a:gd name="T43" fmla="*/ 2147483647 h 508"/>
              <a:gd name="T44" fmla="*/ 2147483647 w 134"/>
              <a:gd name="T45" fmla="*/ 2147483647 h 508"/>
              <a:gd name="T46" fmla="*/ 2147483647 w 134"/>
              <a:gd name="T47" fmla="*/ 2147483647 h 508"/>
              <a:gd name="T48" fmla="*/ 2147483647 w 134"/>
              <a:gd name="T49" fmla="*/ 2147483647 h 508"/>
              <a:gd name="T50" fmla="*/ 2147483647 w 134"/>
              <a:gd name="T51" fmla="*/ 2147483647 h 508"/>
              <a:gd name="T52" fmla="*/ 2147483647 w 134"/>
              <a:gd name="T53" fmla="*/ 2147483647 h 508"/>
              <a:gd name="T54" fmla="*/ 2147483647 w 134"/>
              <a:gd name="T55" fmla="*/ 2147483647 h 508"/>
              <a:gd name="T56" fmla="*/ 2147483647 w 134"/>
              <a:gd name="T57" fmla="*/ 2147483647 h 508"/>
              <a:gd name="T58" fmla="*/ 2147483647 w 134"/>
              <a:gd name="T59" fmla="*/ 2147483647 h 508"/>
              <a:gd name="T60" fmla="*/ 2147483647 w 134"/>
              <a:gd name="T61" fmla="*/ 2147483647 h 508"/>
              <a:gd name="T62" fmla="*/ 2147483647 w 134"/>
              <a:gd name="T63" fmla="*/ 2147483647 h 508"/>
              <a:gd name="T64" fmla="*/ 2147483647 w 134"/>
              <a:gd name="T65" fmla="*/ 2147483647 h 508"/>
              <a:gd name="T66" fmla="*/ 2147483647 w 134"/>
              <a:gd name="T67" fmla="*/ 2147483647 h 508"/>
              <a:gd name="T68" fmla="*/ 2147483647 w 134"/>
              <a:gd name="T69" fmla="*/ 2147483647 h 508"/>
              <a:gd name="T70" fmla="*/ 2147483647 w 134"/>
              <a:gd name="T71" fmla="*/ 2147483647 h 508"/>
              <a:gd name="T72" fmla="*/ 2147483647 w 134"/>
              <a:gd name="T73" fmla="*/ 2147483647 h 508"/>
              <a:gd name="T74" fmla="*/ 2147483647 w 134"/>
              <a:gd name="T75" fmla="*/ 2147483647 h 508"/>
              <a:gd name="T76" fmla="*/ 2147483647 w 134"/>
              <a:gd name="T77" fmla="*/ 2147483647 h 508"/>
              <a:gd name="T78" fmla="*/ 2147483647 w 134"/>
              <a:gd name="T79" fmla="*/ 2147483647 h 508"/>
              <a:gd name="T80" fmla="*/ 2147483647 w 134"/>
              <a:gd name="T81" fmla="*/ 2147483647 h 508"/>
              <a:gd name="T82" fmla="*/ 2147483647 w 134"/>
              <a:gd name="T83" fmla="*/ 2147483647 h 508"/>
              <a:gd name="T84" fmla="*/ 2147483647 w 134"/>
              <a:gd name="T85" fmla="*/ 2147483647 h 508"/>
              <a:gd name="T86" fmla="*/ 2147483647 w 134"/>
              <a:gd name="T87" fmla="*/ 2147483647 h 508"/>
              <a:gd name="T88" fmla="*/ 2147483647 w 134"/>
              <a:gd name="T89" fmla="*/ 2147483647 h 508"/>
              <a:gd name="T90" fmla="*/ 2147483647 w 134"/>
              <a:gd name="T91" fmla="*/ 2147483647 h 508"/>
              <a:gd name="T92" fmla="*/ 0 w 134"/>
              <a:gd name="T93" fmla="*/ 2147483647 h 5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4"/>
              <a:gd name="T142" fmla="*/ 0 h 508"/>
              <a:gd name="T143" fmla="*/ 134 w 134"/>
              <a:gd name="T144" fmla="*/ 508 h 5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4" h="508">
                <a:moveTo>
                  <a:pt x="132" y="0"/>
                </a:moveTo>
                <a:lnTo>
                  <a:pt x="133" y="33"/>
                </a:lnTo>
                <a:lnTo>
                  <a:pt x="132" y="48"/>
                </a:lnTo>
                <a:lnTo>
                  <a:pt x="130" y="63"/>
                </a:lnTo>
                <a:lnTo>
                  <a:pt x="129" y="76"/>
                </a:lnTo>
                <a:lnTo>
                  <a:pt x="126" y="90"/>
                </a:lnTo>
                <a:lnTo>
                  <a:pt x="123" y="103"/>
                </a:lnTo>
                <a:lnTo>
                  <a:pt x="120" y="116"/>
                </a:lnTo>
                <a:lnTo>
                  <a:pt x="116" y="128"/>
                </a:lnTo>
                <a:lnTo>
                  <a:pt x="112" y="139"/>
                </a:lnTo>
                <a:lnTo>
                  <a:pt x="107" y="150"/>
                </a:lnTo>
                <a:lnTo>
                  <a:pt x="102" y="161"/>
                </a:lnTo>
                <a:lnTo>
                  <a:pt x="97" y="172"/>
                </a:lnTo>
                <a:lnTo>
                  <a:pt x="91" y="182"/>
                </a:lnTo>
                <a:lnTo>
                  <a:pt x="86" y="193"/>
                </a:lnTo>
                <a:lnTo>
                  <a:pt x="81" y="203"/>
                </a:lnTo>
                <a:lnTo>
                  <a:pt x="75" y="213"/>
                </a:lnTo>
                <a:lnTo>
                  <a:pt x="69" y="223"/>
                </a:lnTo>
                <a:lnTo>
                  <a:pt x="64" y="233"/>
                </a:lnTo>
                <a:lnTo>
                  <a:pt x="59" y="243"/>
                </a:lnTo>
                <a:lnTo>
                  <a:pt x="53" y="253"/>
                </a:lnTo>
                <a:lnTo>
                  <a:pt x="48" y="263"/>
                </a:lnTo>
                <a:lnTo>
                  <a:pt x="43" y="274"/>
                </a:lnTo>
                <a:lnTo>
                  <a:pt x="38" y="284"/>
                </a:lnTo>
                <a:lnTo>
                  <a:pt x="34" y="295"/>
                </a:lnTo>
                <a:lnTo>
                  <a:pt x="29" y="306"/>
                </a:lnTo>
                <a:lnTo>
                  <a:pt x="26" y="317"/>
                </a:lnTo>
                <a:lnTo>
                  <a:pt x="22" y="329"/>
                </a:lnTo>
                <a:lnTo>
                  <a:pt x="20" y="341"/>
                </a:lnTo>
                <a:lnTo>
                  <a:pt x="17" y="354"/>
                </a:lnTo>
                <a:lnTo>
                  <a:pt x="16" y="367"/>
                </a:lnTo>
                <a:lnTo>
                  <a:pt x="15" y="380"/>
                </a:lnTo>
                <a:lnTo>
                  <a:pt x="14" y="386"/>
                </a:lnTo>
                <a:lnTo>
                  <a:pt x="15" y="388"/>
                </a:lnTo>
                <a:lnTo>
                  <a:pt x="15" y="391"/>
                </a:lnTo>
                <a:lnTo>
                  <a:pt x="15" y="394"/>
                </a:lnTo>
                <a:lnTo>
                  <a:pt x="15" y="396"/>
                </a:lnTo>
                <a:lnTo>
                  <a:pt x="16" y="399"/>
                </a:lnTo>
                <a:lnTo>
                  <a:pt x="17" y="402"/>
                </a:lnTo>
                <a:lnTo>
                  <a:pt x="17" y="404"/>
                </a:lnTo>
                <a:lnTo>
                  <a:pt x="18" y="407"/>
                </a:lnTo>
                <a:lnTo>
                  <a:pt x="19" y="410"/>
                </a:lnTo>
                <a:lnTo>
                  <a:pt x="20" y="412"/>
                </a:lnTo>
                <a:lnTo>
                  <a:pt x="20" y="415"/>
                </a:lnTo>
                <a:lnTo>
                  <a:pt x="20" y="417"/>
                </a:lnTo>
                <a:lnTo>
                  <a:pt x="21" y="420"/>
                </a:lnTo>
                <a:lnTo>
                  <a:pt x="22" y="422"/>
                </a:lnTo>
                <a:lnTo>
                  <a:pt x="23" y="425"/>
                </a:lnTo>
                <a:lnTo>
                  <a:pt x="24" y="428"/>
                </a:lnTo>
                <a:lnTo>
                  <a:pt x="25" y="430"/>
                </a:lnTo>
                <a:lnTo>
                  <a:pt x="26" y="433"/>
                </a:lnTo>
                <a:lnTo>
                  <a:pt x="26" y="436"/>
                </a:lnTo>
                <a:lnTo>
                  <a:pt x="27" y="438"/>
                </a:lnTo>
                <a:lnTo>
                  <a:pt x="27" y="441"/>
                </a:lnTo>
                <a:lnTo>
                  <a:pt x="27" y="443"/>
                </a:lnTo>
                <a:lnTo>
                  <a:pt x="28" y="446"/>
                </a:lnTo>
                <a:lnTo>
                  <a:pt x="29" y="448"/>
                </a:lnTo>
                <a:lnTo>
                  <a:pt x="29" y="451"/>
                </a:lnTo>
                <a:lnTo>
                  <a:pt x="29" y="454"/>
                </a:lnTo>
                <a:lnTo>
                  <a:pt x="29" y="456"/>
                </a:lnTo>
                <a:lnTo>
                  <a:pt x="29" y="459"/>
                </a:lnTo>
                <a:lnTo>
                  <a:pt x="29" y="462"/>
                </a:lnTo>
                <a:lnTo>
                  <a:pt x="29" y="465"/>
                </a:lnTo>
                <a:lnTo>
                  <a:pt x="28" y="469"/>
                </a:lnTo>
                <a:lnTo>
                  <a:pt x="28" y="471"/>
                </a:lnTo>
                <a:lnTo>
                  <a:pt x="27" y="473"/>
                </a:lnTo>
                <a:lnTo>
                  <a:pt x="27" y="475"/>
                </a:lnTo>
                <a:lnTo>
                  <a:pt x="27" y="477"/>
                </a:lnTo>
                <a:lnTo>
                  <a:pt x="26" y="479"/>
                </a:lnTo>
                <a:lnTo>
                  <a:pt x="25" y="481"/>
                </a:lnTo>
                <a:lnTo>
                  <a:pt x="24" y="482"/>
                </a:lnTo>
                <a:lnTo>
                  <a:pt x="24" y="484"/>
                </a:lnTo>
                <a:lnTo>
                  <a:pt x="22" y="486"/>
                </a:lnTo>
                <a:lnTo>
                  <a:pt x="22" y="487"/>
                </a:lnTo>
                <a:lnTo>
                  <a:pt x="20" y="488"/>
                </a:lnTo>
                <a:lnTo>
                  <a:pt x="20" y="490"/>
                </a:lnTo>
                <a:lnTo>
                  <a:pt x="19" y="491"/>
                </a:lnTo>
                <a:lnTo>
                  <a:pt x="18" y="492"/>
                </a:lnTo>
                <a:lnTo>
                  <a:pt x="17" y="494"/>
                </a:lnTo>
                <a:lnTo>
                  <a:pt x="16" y="495"/>
                </a:lnTo>
                <a:lnTo>
                  <a:pt x="14" y="496"/>
                </a:lnTo>
                <a:lnTo>
                  <a:pt x="13" y="497"/>
                </a:lnTo>
                <a:lnTo>
                  <a:pt x="12" y="498"/>
                </a:lnTo>
                <a:lnTo>
                  <a:pt x="12" y="499"/>
                </a:lnTo>
                <a:lnTo>
                  <a:pt x="10" y="500"/>
                </a:lnTo>
                <a:lnTo>
                  <a:pt x="9" y="501"/>
                </a:lnTo>
                <a:lnTo>
                  <a:pt x="8" y="502"/>
                </a:lnTo>
                <a:lnTo>
                  <a:pt x="6" y="503"/>
                </a:lnTo>
                <a:lnTo>
                  <a:pt x="5" y="504"/>
                </a:lnTo>
                <a:lnTo>
                  <a:pt x="4" y="504"/>
                </a:lnTo>
                <a:lnTo>
                  <a:pt x="3" y="505"/>
                </a:lnTo>
                <a:lnTo>
                  <a:pt x="2" y="506"/>
                </a:lnTo>
                <a:lnTo>
                  <a:pt x="1" y="506"/>
                </a:lnTo>
                <a:lnTo>
                  <a:pt x="0" y="507"/>
                </a:lnTo>
              </a:path>
            </a:pathLst>
          </a:custGeom>
          <a:noFill/>
          <a:ln w="1016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4" name="Freeform 12">
            <a:extLst>
              <a:ext uri="{C183D7F6-B498-43B3-948B-1728B52AA6E4}">
                <adec:decorative xmlns:adec="http://schemas.microsoft.com/office/drawing/2017/decorative" val="1"/>
              </a:ext>
            </a:extLst>
          </p:cNvPr>
          <p:cNvSpPr>
            <a:spLocks/>
          </p:cNvSpPr>
          <p:nvPr/>
        </p:nvSpPr>
        <p:spPr bwMode="auto">
          <a:xfrm>
            <a:off x="6025754" y="4092180"/>
            <a:ext cx="142875" cy="554831"/>
          </a:xfrm>
          <a:custGeom>
            <a:avLst/>
            <a:gdLst>
              <a:gd name="T0" fmla="*/ 0 w 120"/>
              <a:gd name="T1" fmla="*/ 0 h 466"/>
              <a:gd name="T2" fmla="*/ 2147483647 w 120"/>
              <a:gd name="T3" fmla="*/ 2147483647 h 466"/>
              <a:gd name="T4" fmla="*/ 2147483647 w 120"/>
              <a:gd name="T5" fmla="*/ 2147483647 h 466"/>
              <a:gd name="T6" fmla="*/ 2147483647 w 120"/>
              <a:gd name="T7" fmla="*/ 2147483647 h 466"/>
              <a:gd name="T8" fmla="*/ 2147483647 w 120"/>
              <a:gd name="T9" fmla="*/ 2147483647 h 466"/>
              <a:gd name="T10" fmla="*/ 2147483647 w 120"/>
              <a:gd name="T11" fmla="*/ 2147483647 h 466"/>
              <a:gd name="T12" fmla="*/ 2147483647 w 120"/>
              <a:gd name="T13" fmla="*/ 2147483647 h 466"/>
              <a:gd name="T14" fmla="*/ 2147483647 w 120"/>
              <a:gd name="T15" fmla="*/ 2147483647 h 466"/>
              <a:gd name="T16" fmla="*/ 2147483647 w 120"/>
              <a:gd name="T17" fmla="*/ 2147483647 h 466"/>
              <a:gd name="T18" fmla="*/ 2147483647 w 120"/>
              <a:gd name="T19" fmla="*/ 2147483647 h 466"/>
              <a:gd name="T20" fmla="*/ 2147483647 w 120"/>
              <a:gd name="T21" fmla="*/ 2147483647 h 466"/>
              <a:gd name="T22" fmla="*/ 2147483647 w 120"/>
              <a:gd name="T23" fmla="*/ 2147483647 h 466"/>
              <a:gd name="T24" fmla="*/ 2147483647 w 120"/>
              <a:gd name="T25" fmla="*/ 2147483647 h 466"/>
              <a:gd name="T26" fmla="*/ 2147483647 w 120"/>
              <a:gd name="T27" fmla="*/ 2147483647 h 466"/>
              <a:gd name="T28" fmla="*/ 2147483647 w 120"/>
              <a:gd name="T29" fmla="*/ 2147483647 h 466"/>
              <a:gd name="T30" fmla="*/ 2147483647 w 120"/>
              <a:gd name="T31" fmla="*/ 2147483647 h 466"/>
              <a:gd name="T32" fmla="*/ 2147483647 w 120"/>
              <a:gd name="T33" fmla="*/ 2147483647 h 466"/>
              <a:gd name="T34" fmla="*/ 2147483647 w 120"/>
              <a:gd name="T35" fmla="*/ 2147483647 h 466"/>
              <a:gd name="T36" fmla="*/ 2147483647 w 120"/>
              <a:gd name="T37" fmla="*/ 2147483647 h 466"/>
              <a:gd name="T38" fmla="*/ 2147483647 w 120"/>
              <a:gd name="T39" fmla="*/ 2147483647 h 466"/>
              <a:gd name="T40" fmla="*/ 2147483647 w 120"/>
              <a:gd name="T41" fmla="*/ 2147483647 h 466"/>
              <a:gd name="T42" fmla="*/ 2147483647 w 120"/>
              <a:gd name="T43" fmla="*/ 2147483647 h 466"/>
              <a:gd name="T44" fmla="*/ 2147483647 w 120"/>
              <a:gd name="T45" fmla="*/ 2147483647 h 466"/>
              <a:gd name="T46" fmla="*/ 2147483647 w 120"/>
              <a:gd name="T47" fmla="*/ 2147483647 h 466"/>
              <a:gd name="T48" fmla="*/ 2147483647 w 120"/>
              <a:gd name="T49" fmla="*/ 2147483647 h 466"/>
              <a:gd name="T50" fmla="*/ 2147483647 w 120"/>
              <a:gd name="T51" fmla="*/ 2147483647 h 466"/>
              <a:gd name="T52" fmla="*/ 2147483647 w 120"/>
              <a:gd name="T53" fmla="*/ 2147483647 h 466"/>
              <a:gd name="T54" fmla="*/ 2147483647 w 120"/>
              <a:gd name="T55" fmla="*/ 2147483647 h 466"/>
              <a:gd name="T56" fmla="*/ 2147483647 w 120"/>
              <a:gd name="T57" fmla="*/ 2147483647 h 466"/>
              <a:gd name="T58" fmla="*/ 2147483647 w 120"/>
              <a:gd name="T59" fmla="*/ 2147483647 h 466"/>
              <a:gd name="T60" fmla="*/ 2147483647 w 120"/>
              <a:gd name="T61" fmla="*/ 2147483647 h 466"/>
              <a:gd name="T62" fmla="*/ 2147483647 w 120"/>
              <a:gd name="T63" fmla="*/ 2147483647 h 4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0"/>
              <a:gd name="T97" fmla="*/ 0 h 466"/>
              <a:gd name="T98" fmla="*/ 120 w 120"/>
              <a:gd name="T99" fmla="*/ 466 h 46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0" h="466">
                <a:moveTo>
                  <a:pt x="0" y="0"/>
                </a:moveTo>
                <a:lnTo>
                  <a:pt x="14" y="20"/>
                </a:lnTo>
                <a:lnTo>
                  <a:pt x="21" y="30"/>
                </a:lnTo>
                <a:lnTo>
                  <a:pt x="27" y="41"/>
                </a:lnTo>
                <a:lnTo>
                  <a:pt x="33" y="52"/>
                </a:lnTo>
                <a:lnTo>
                  <a:pt x="39" y="64"/>
                </a:lnTo>
                <a:lnTo>
                  <a:pt x="45" y="76"/>
                </a:lnTo>
                <a:lnTo>
                  <a:pt x="50" y="89"/>
                </a:lnTo>
                <a:lnTo>
                  <a:pt x="55" y="101"/>
                </a:lnTo>
                <a:lnTo>
                  <a:pt x="60" y="114"/>
                </a:lnTo>
                <a:lnTo>
                  <a:pt x="64" y="128"/>
                </a:lnTo>
                <a:lnTo>
                  <a:pt x="69" y="141"/>
                </a:lnTo>
                <a:lnTo>
                  <a:pt x="73" y="155"/>
                </a:lnTo>
                <a:lnTo>
                  <a:pt x="77" y="170"/>
                </a:lnTo>
                <a:lnTo>
                  <a:pt x="81" y="184"/>
                </a:lnTo>
                <a:lnTo>
                  <a:pt x="85" y="199"/>
                </a:lnTo>
                <a:lnTo>
                  <a:pt x="89" y="214"/>
                </a:lnTo>
                <a:lnTo>
                  <a:pt x="91" y="230"/>
                </a:lnTo>
                <a:lnTo>
                  <a:pt x="95" y="245"/>
                </a:lnTo>
                <a:lnTo>
                  <a:pt x="98" y="261"/>
                </a:lnTo>
                <a:lnTo>
                  <a:pt x="100" y="277"/>
                </a:lnTo>
                <a:lnTo>
                  <a:pt x="103" y="293"/>
                </a:lnTo>
                <a:lnTo>
                  <a:pt x="106" y="310"/>
                </a:lnTo>
                <a:lnTo>
                  <a:pt x="107" y="327"/>
                </a:lnTo>
                <a:lnTo>
                  <a:pt x="109" y="343"/>
                </a:lnTo>
                <a:lnTo>
                  <a:pt x="111" y="360"/>
                </a:lnTo>
                <a:lnTo>
                  <a:pt x="113" y="377"/>
                </a:lnTo>
                <a:lnTo>
                  <a:pt x="115" y="395"/>
                </a:lnTo>
                <a:lnTo>
                  <a:pt x="115" y="412"/>
                </a:lnTo>
                <a:lnTo>
                  <a:pt x="117" y="429"/>
                </a:lnTo>
                <a:lnTo>
                  <a:pt x="118" y="447"/>
                </a:lnTo>
                <a:lnTo>
                  <a:pt x="119" y="465"/>
                </a:lnTo>
              </a:path>
            </a:pathLst>
          </a:custGeom>
          <a:noFill/>
          <a:ln w="254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5" name="Freeform 13">
            <a:extLst>
              <a:ext uri="{C183D7F6-B498-43B3-948B-1728B52AA6E4}">
                <adec:decorative xmlns:adec="http://schemas.microsoft.com/office/drawing/2017/decorative" val="1"/>
              </a:ext>
            </a:extLst>
          </p:cNvPr>
          <p:cNvSpPr>
            <a:spLocks/>
          </p:cNvSpPr>
          <p:nvPr/>
        </p:nvSpPr>
        <p:spPr bwMode="auto">
          <a:xfrm>
            <a:off x="6025754" y="4092180"/>
            <a:ext cx="46434" cy="907256"/>
          </a:xfrm>
          <a:custGeom>
            <a:avLst/>
            <a:gdLst>
              <a:gd name="T0" fmla="*/ 0 w 39"/>
              <a:gd name="T1" fmla="*/ 0 h 762"/>
              <a:gd name="T2" fmla="*/ 2147483647 w 39"/>
              <a:gd name="T3" fmla="*/ 2147483647 h 762"/>
              <a:gd name="T4" fmla="*/ 2147483647 w 39"/>
              <a:gd name="T5" fmla="*/ 2147483647 h 762"/>
              <a:gd name="T6" fmla="*/ 2147483647 w 39"/>
              <a:gd name="T7" fmla="*/ 2147483647 h 762"/>
              <a:gd name="T8" fmla="*/ 2147483647 w 39"/>
              <a:gd name="T9" fmla="*/ 2147483647 h 762"/>
              <a:gd name="T10" fmla="*/ 2147483647 w 39"/>
              <a:gd name="T11" fmla="*/ 2147483647 h 762"/>
              <a:gd name="T12" fmla="*/ 2147483647 w 39"/>
              <a:gd name="T13" fmla="*/ 2147483647 h 762"/>
              <a:gd name="T14" fmla="*/ 2147483647 w 39"/>
              <a:gd name="T15" fmla="*/ 2147483647 h 762"/>
              <a:gd name="T16" fmla="*/ 2147483647 w 39"/>
              <a:gd name="T17" fmla="*/ 2147483647 h 762"/>
              <a:gd name="T18" fmla="*/ 2147483647 w 39"/>
              <a:gd name="T19" fmla="*/ 2147483647 h 762"/>
              <a:gd name="T20" fmla="*/ 2147483647 w 39"/>
              <a:gd name="T21" fmla="*/ 2147483647 h 762"/>
              <a:gd name="T22" fmla="*/ 2147483647 w 39"/>
              <a:gd name="T23" fmla="*/ 2147483647 h 762"/>
              <a:gd name="T24" fmla="*/ 2147483647 w 39"/>
              <a:gd name="T25" fmla="*/ 2147483647 h 762"/>
              <a:gd name="T26" fmla="*/ 2147483647 w 39"/>
              <a:gd name="T27" fmla="*/ 2147483647 h 762"/>
              <a:gd name="T28" fmla="*/ 2147483647 w 39"/>
              <a:gd name="T29" fmla="*/ 2147483647 h 762"/>
              <a:gd name="T30" fmla="*/ 2147483647 w 39"/>
              <a:gd name="T31" fmla="*/ 2147483647 h 762"/>
              <a:gd name="T32" fmla="*/ 2147483647 w 39"/>
              <a:gd name="T33" fmla="*/ 2147483647 h 762"/>
              <a:gd name="T34" fmla="*/ 2147483647 w 39"/>
              <a:gd name="T35" fmla="*/ 2147483647 h 762"/>
              <a:gd name="T36" fmla="*/ 2147483647 w 39"/>
              <a:gd name="T37" fmla="*/ 2147483647 h 762"/>
              <a:gd name="T38" fmla="*/ 2147483647 w 39"/>
              <a:gd name="T39" fmla="*/ 2147483647 h 762"/>
              <a:gd name="T40" fmla="*/ 2147483647 w 39"/>
              <a:gd name="T41" fmla="*/ 2147483647 h 762"/>
              <a:gd name="T42" fmla="*/ 2147483647 w 39"/>
              <a:gd name="T43" fmla="*/ 2147483647 h 762"/>
              <a:gd name="T44" fmla="*/ 2147483647 w 39"/>
              <a:gd name="T45" fmla="*/ 2147483647 h 762"/>
              <a:gd name="T46" fmla="*/ 2147483647 w 39"/>
              <a:gd name="T47" fmla="*/ 2147483647 h 762"/>
              <a:gd name="T48" fmla="*/ 2147483647 w 39"/>
              <a:gd name="T49" fmla="*/ 2147483647 h 762"/>
              <a:gd name="T50" fmla="*/ 2147483647 w 39"/>
              <a:gd name="T51" fmla="*/ 2147483647 h 762"/>
              <a:gd name="T52" fmla="*/ 2147483647 w 39"/>
              <a:gd name="T53" fmla="*/ 2147483647 h 762"/>
              <a:gd name="T54" fmla="*/ 2147483647 w 39"/>
              <a:gd name="T55" fmla="*/ 2147483647 h 762"/>
              <a:gd name="T56" fmla="*/ 2147483647 w 39"/>
              <a:gd name="T57" fmla="*/ 2147483647 h 762"/>
              <a:gd name="T58" fmla="*/ 2147483647 w 39"/>
              <a:gd name="T59" fmla="*/ 2147483647 h 762"/>
              <a:gd name="T60" fmla="*/ 2147483647 w 39"/>
              <a:gd name="T61" fmla="*/ 2147483647 h 762"/>
              <a:gd name="T62" fmla="*/ 2147483647 w 39"/>
              <a:gd name="T63" fmla="*/ 2147483647 h 7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762"/>
              <a:gd name="T98" fmla="*/ 39 w 39"/>
              <a:gd name="T99" fmla="*/ 762 h 7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762">
                <a:moveTo>
                  <a:pt x="0" y="0"/>
                </a:moveTo>
                <a:lnTo>
                  <a:pt x="3" y="48"/>
                </a:lnTo>
                <a:lnTo>
                  <a:pt x="4" y="71"/>
                </a:lnTo>
                <a:lnTo>
                  <a:pt x="5" y="95"/>
                </a:lnTo>
                <a:lnTo>
                  <a:pt x="5" y="119"/>
                </a:lnTo>
                <a:lnTo>
                  <a:pt x="6" y="143"/>
                </a:lnTo>
                <a:lnTo>
                  <a:pt x="7" y="167"/>
                </a:lnTo>
                <a:lnTo>
                  <a:pt x="8" y="191"/>
                </a:lnTo>
                <a:lnTo>
                  <a:pt x="9" y="215"/>
                </a:lnTo>
                <a:lnTo>
                  <a:pt x="10" y="238"/>
                </a:lnTo>
                <a:lnTo>
                  <a:pt x="11" y="262"/>
                </a:lnTo>
                <a:lnTo>
                  <a:pt x="12" y="286"/>
                </a:lnTo>
                <a:lnTo>
                  <a:pt x="13" y="310"/>
                </a:lnTo>
                <a:lnTo>
                  <a:pt x="14" y="333"/>
                </a:lnTo>
                <a:lnTo>
                  <a:pt x="14" y="357"/>
                </a:lnTo>
                <a:lnTo>
                  <a:pt x="15" y="381"/>
                </a:lnTo>
                <a:lnTo>
                  <a:pt x="16" y="405"/>
                </a:lnTo>
                <a:lnTo>
                  <a:pt x="17" y="429"/>
                </a:lnTo>
                <a:lnTo>
                  <a:pt x="18" y="452"/>
                </a:lnTo>
                <a:lnTo>
                  <a:pt x="20" y="476"/>
                </a:lnTo>
                <a:lnTo>
                  <a:pt x="21" y="499"/>
                </a:lnTo>
                <a:lnTo>
                  <a:pt x="22" y="523"/>
                </a:lnTo>
                <a:lnTo>
                  <a:pt x="24" y="547"/>
                </a:lnTo>
                <a:lnTo>
                  <a:pt x="24" y="571"/>
                </a:lnTo>
                <a:lnTo>
                  <a:pt x="25" y="595"/>
                </a:lnTo>
                <a:lnTo>
                  <a:pt x="27" y="618"/>
                </a:lnTo>
                <a:lnTo>
                  <a:pt x="29" y="642"/>
                </a:lnTo>
                <a:lnTo>
                  <a:pt x="31" y="665"/>
                </a:lnTo>
                <a:lnTo>
                  <a:pt x="33" y="689"/>
                </a:lnTo>
                <a:lnTo>
                  <a:pt x="34" y="713"/>
                </a:lnTo>
                <a:lnTo>
                  <a:pt x="36" y="737"/>
                </a:lnTo>
                <a:lnTo>
                  <a:pt x="38" y="761"/>
                </a:lnTo>
              </a:path>
            </a:pathLst>
          </a:custGeom>
          <a:noFill/>
          <a:ln w="254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6" name="Freeform 14">
            <a:extLst>
              <a:ext uri="{C183D7F6-B498-43B3-948B-1728B52AA6E4}">
                <adec:decorative xmlns:adec="http://schemas.microsoft.com/office/drawing/2017/decorative" val="1"/>
              </a:ext>
            </a:extLst>
          </p:cNvPr>
          <p:cNvSpPr>
            <a:spLocks/>
          </p:cNvSpPr>
          <p:nvPr/>
        </p:nvSpPr>
        <p:spPr bwMode="auto">
          <a:xfrm>
            <a:off x="6025754" y="4117181"/>
            <a:ext cx="142875" cy="1158479"/>
          </a:xfrm>
          <a:custGeom>
            <a:avLst/>
            <a:gdLst>
              <a:gd name="T0" fmla="*/ 0 w 120"/>
              <a:gd name="T1" fmla="*/ 0 h 973"/>
              <a:gd name="T2" fmla="*/ 2147483647 w 120"/>
              <a:gd name="T3" fmla="*/ 2147483647 h 973"/>
              <a:gd name="T4" fmla="*/ 2147483647 w 120"/>
              <a:gd name="T5" fmla="*/ 2147483647 h 973"/>
              <a:gd name="T6" fmla="*/ 2147483647 w 120"/>
              <a:gd name="T7" fmla="*/ 2147483647 h 973"/>
              <a:gd name="T8" fmla="*/ 2147483647 w 120"/>
              <a:gd name="T9" fmla="*/ 2147483647 h 973"/>
              <a:gd name="T10" fmla="*/ 2147483647 w 120"/>
              <a:gd name="T11" fmla="*/ 2147483647 h 973"/>
              <a:gd name="T12" fmla="*/ 2147483647 w 120"/>
              <a:gd name="T13" fmla="*/ 2147483647 h 973"/>
              <a:gd name="T14" fmla="*/ 2147483647 w 120"/>
              <a:gd name="T15" fmla="*/ 2147483647 h 973"/>
              <a:gd name="T16" fmla="*/ 2147483647 w 120"/>
              <a:gd name="T17" fmla="*/ 2147483647 h 973"/>
              <a:gd name="T18" fmla="*/ 2147483647 w 120"/>
              <a:gd name="T19" fmla="*/ 2147483647 h 973"/>
              <a:gd name="T20" fmla="*/ 2147483647 w 120"/>
              <a:gd name="T21" fmla="*/ 2147483647 h 973"/>
              <a:gd name="T22" fmla="*/ 2147483647 w 120"/>
              <a:gd name="T23" fmla="*/ 2147483647 h 973"/>
              <a:gd name="T24" fmla="*/ 2147483647 w 120"/>
              <a:gd name="T25" fmla="*/ 2147483647 h 973"/>
              <a:gd name="T26" fmla="*/ 2147483647 w 120"/>
              <a:gd name="T27" fmla="*/ 2147483647 h 973"/>
              <a:gd name="T28" fmla="*/ 2147483647 w 120"/>
              <a:gd name="T29" fmla="*/ 2147483647 h 973"/>
              <a:gd name="T30" fmla="*/ 2147483647 w 120"/>
              <a:gd name="T31" fmla="*/ 2147483647 h 973"/>
              <a:gd name="T32" fmla="*/ 2147483647 w 120"/>
              <a:gd name="T33" fmla="*/ 2147483647 h 973"/>
              <a:gd name="T34" fmla="*/ 2147483647 w 120"/>
              <a:gd name="T35" fmla="*/ 2147483647 h 973"/>
              <a:gd name="T36" fmla="*/ 2147483647 w 120"/>
              <a:gd name="T37" fmla="*/ 2147483647 h 973"/>
              <a:gd name="T38" fmla="*/ 2147483647 w 120"/>
              <a:gd name="T39" fmla="*/ 2147483647 h 973"/>
              <a:gd name="T40" fmla="*/ 2147483647 w 120"/>
              <a:gd name="T41" fmla="*/ 2147483647 h 973"/>
              <a:gd name="T42" fmla="*/ 2147483647 w 120"/>
              <a:gd name="T43" fmla="*/ 2147483647 h 973"/>
              <a:gd name="T44" fmla="*/ 2147483647 w 120"/>
              <a:gd name="T45" fmla="*/ 2147483647 h 973"/>
              <a:gd name="T46" fmla="*/ 2147483647 w 120"/>
              <a:gd name="T47" fmla="*/ 2147483647 h 973"/>
              <a:gd name="T48" fmla="*/ 2147483647 w 120"/>
              <a:gd name="T49" fmla="*/ 2147483647 h 973"/>
              <a:gd name="T50" fmla="*/ 2147483647 w 120"/>
              <a:gd name="T51" fmla="*/ 2147483647 h 973"/>
              <a:gd name="T52" fmla="*/ 2147483647 w 120"/>
              <a:gd name="T53" fmla="*/ 2147483647 h 973"/>
              <a:gd name="T54" fmla="*/ 2147483647 w 120"/>
              <a:gd name="T55" fmla="*/ 2147483647 h 973"/>
              <a:gd name="T56" fmla="*/ 2147483647 w 120"/>
              <a:gd name="T57" fmla="*/ 2147483647 h 973"/>
              <a:gd name="T58" fmla="*/ 2147483647 w 120"/>
              <a:gd name="T59" fmla="*/ 2147483647 h 973"/>
              <a:gd name="T60" fmla="*/ 2147483647 w 120"/>
              <a:gd name="T61" fmla="*/ 2147483647 h 973"/>
              <a:gd name="T62" fmla="*/ 2147483647 w 120"/>
              <a:gd name="T63" fmla="*/ 2147483647 h 973"/>
              <a:gd name="T64" fmla="*/ 2147483647 w 120"/>
              <a:gd name="T65" fmla="*/ 2147483647 h 973"/>
              <a:gd name="T66" fmla="*/ 2147483647 w 120"/>
              <a:gd name="T67" fmla="*/ 2147483647 h 973"/>
              <a:gd name="T68" fmla="*/ 2147483647 w 120"/>
              <a:gd name="T69" fmla="*/ 2147483647 h 973"/>
              <a:gd name="T70" fmla="*/ 2147483647 w 120"/>
              <a:gd name="T71" fmla="*/ 2147483647 h 973"/>
              <a:gd name="T72" fmla="*/ 2147483647 w 120"/>
              <a:gd name="T73" fmla="*/ 2147483647 h 973"/>
              <a:gd name="T74" fmla="*/ 2147483647 w 120"/>
              <a:gd name="T75" fmla="*/ 2147483647 h 973"/>
              <a:gd name="T76" fmla="*/ 2147483647 w 120"/>
              <a:gd name="T77" fmla="*/ 2147483647 h 973"/>
              <a:gd name="T78" fmla="*/ 2147483647 w 120"/>
              <a:gd name="T79" fmla="*/ 2147483647 h 973"/>
              <a:gd name="T80" fmla="*/ 2147483647 w 120"/>
              <a:gd name="T81" fmla="*/ 2147483647 h 973"/>
              <a:gd name="T82" fmla="*/ 2147483647 w 120"/>
              <a:gd name="T83" fmla="*/ 2147483647 h 973"/>
              <a:gd name="T84" fmla="*/ 2147483647 w 120"/>
              <a:gd name="T85" fmla="*/ 2147483647 h 973"/>
              <a:gd name="T86" fmla="*/ 2147483647 w 120"/>
              <a:gd name="T87" fmla="*/ 2147483647 h 973"/>
              <a:gd name="T88" fmla="*/ 2147483647 w 120"/>
              <a:gd name="T89" fmla="*/ 2147483647 h 973"/>
              <a:gd name="T90" fmla="*/ 2147483647 w 120"/>
              <a:gd name="T91" fmla="*/ 2147483647 h 973"/>
              <a:gd name="T92" fmla="*/ 2147483647 w 120"/>
              <a:gd name="T93" fmla="*/ 2147483647 h 973"/>
              <a:gd name="T94" fmla="*/ 2147483647 w 120"/>
              <a:gd name="T95" fmla="*/ 2147483647 h 973"/>
              <a:gd name="T96" fmla="*/ 2147483647 w 120"/>
              <a:gd name="T97" fmla="*/ 2147483647 h 973"/>
              <a:gd name="T98" fmla="*/ 2147483647 w 120"/>
              <a:gd name="T99" fmla="*/ 2147483647 h 973"/>
              <a:gd name="T100" fmla="*/ 2147483647 w 120"/>
              <a:gd name="T101" fmla="*/ 2147483647 h 973"/>
              <a:gd name="T102" fmla="*/ 2147483647 w 120"/>
              <a:gd name="T103" fmla="*/ 2147483647 h 973"/>
              <a:gd name="T104" fmla="*/ 2147483647 w 120"/>
              <a:gd name="T105" fmla="*/ 2147483647 h 973"/>
              <a:gd name="T106" fmla="*/ 2147483647 w 120"/>
              <a:gd name="T107" fmla="*/ 2147483647 h 973"/>
              <a:gd name="T108" fmla="*/ 2147483647 w 120"/>
              <a:gd name="T109" fmla="*/ 2147483647 h 973"/>
              <a:gd name="T110" fmla="*/ 2147483647 w 120"/>
              <a:gd name="T111" fmla="*/ 2147483647 h 973"/>
              <a:gd name="T112" fmla="*/ 2147483647 w 120"/>
              <a:gd name="T113" fmla="*/ 2147483647 h 9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0"/>
              <a:gd name="T172" fmla="*/ 0 h 973"/>
              <a:gd name="T173" fmla="*/ 120 w 120"/>
              <a:gd name="T174" fmla="*/ 973 h 9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0" h="973">
                <a:moveTo>
                  <a:pt x="0" y="0"/>
                </a:moveTo>
                <a:lnTo>
                  <a:pt x="9" y="23"/>
                </a:lnTo>
                <a:lnTo>
                  <a:pt x="12" y="32"/>
                </a:lnTo>
                <a:lnTo>
                  <a:pt x="16" y="40"/>
                </a:lnTo>
                <a:lnTo>
                  <a:pt x="19" y="46"/>
                </a:lnTo>
                <a:lnTo>
                  <a:pt x="21" y="51"/>
                </a:lnTo>
                <a:lnTo>
                  <a:pt x="23" y="55"/>
                </a:lnTo>
                <a:lnTo>
                  <a:pt x="25" y="58"/>
                </a:lnTo>
                <a:lnTo>
                  <a:pt x="27" y="60"/>
                </a:lnTo>
                <a:lnTo>
                  <a:pt x="28" y="62"/>
                </a:lnTo>
                <a:lnTo>
                  <a:pt x="28" y="63"/>
                </a:lnTo>
                <a:lnTo>
                  <a:pt x="29" y="64"/>
                </a:lnTo>
                <a:lnTo>
                  <a:pt x="28" y="65"/>
                </a:lnTo>
                <a:lnTo>
                  <a:pt x="28" y="66"/>
                </a:lnTo>
                <a:lnTo>
                  <a:pt x="28" y="68"/>
                </a:lnTo>
                <a:lnTo>
                  <a:pt x="28" y="71"/>
                </a:lnTo>
                <a:lnTo>
                  <a:pt x="28" y="75"/>
                </a:lnTo>
                <a:lnTo>
                  <a:pt x="27" y="80"/>
                </a:lnTo>
                <a:lnTo>
                  <a:pt x="27" y="86"/>
                </a:lnTo>
                <a:lnTo>
                  <a:pt x="27" y="92"/>
                </a:lnTo>
                <a:lnTo>
                  <a:pt x="27" y="101"/>
                </a:lnTo>
                <a:lnTo>
                  <a:pt x="27" y="111"/>
                </a:lnTo>
                <a:lnTo>
                  <a:pt x="28" y="123"/>
                </a:lnTo>
                <a:lnTo>
                  <a:pt x="28" y="136"/>
                </a:lnTo>
                <a:lnTo>
                  <a:pt x="28" y="152"/>
                </a:lnTo>
                <a:lnTo>
                  <a:pt x="30" y="169"/>
                </a:lnTo>
                <a:lnTo>
                  <a:pt x="34" y="218"/>
                </a:lnTo>
                <a:lnTo>
                  <a:pt x="36" y="243"/>
                </a:lnTo>
                <a:lnTo>
                  <a:pt x="39" y="268"/>
                </a:lnTo>
                <a:lnTo>
                  <a:pt x="43" y="293"/>
                </a:lnTo>
                <a:lnTo>
                  <a:pt x="46" y="318"/>
                </a:lnTo>
                <a:lnTo>
                  <a:pt x="51" y="343"/>
                </a:lnTo>
                <a:lnTo>
                  <a:pt x="55" y="368"/>
                </a:lnTo>
                <a:lnTo>
                  <a:pt x="59" y="394"/>
                </a:lnTo>
                <a:lnTo>
                  <a:pt x="64" y="419"/>
                </a:lnTo>
                <a:lnTo>
                  <a:pt x="68" y="444"/>
                </a:lnTo>
                <a:lnTo>
                  <a:pt x="73" y="470"/>
                </a:lnTo>
                <a:lnTo>
                  <a:pt x="77" y="495"/>
                </a:lnTo>
                <a:lnTo>
                  <a:pt x="82" y="520"/>
                </a:lnTo>
                <a:lnTo>
                  <a:pt x="87" y="546"/>
                </a:lnTo>
                <a:lnTo>
                  <a:pt x="91" y="571"/>
                </a:lnTo>
                <a:lnTo>
                  <a:pt x="95" y="597"/>
                </a:lnTo>
                <a:lnTo>
                  <a:pt x="99" y="622"/>
                </a:lnTo>
                <a:lnTo>
                  <a:pt x="103" y="648"/>
                </a:lnTo>
                <a:lnTo>
                  <a:pt x="107" y="673"/>
                </a:lnTo>
                <a:lnTo>
                  <a:pt x="110" y="698"/>
                </a:lnTo>
                <a:lnTo>
                  <a:pt x="113" y="724"/>
                </a:lnTo>
                <a:lnTo>
                  <a:pt x="115" y="749"/>
                </a:lnTo>
                <a:lnTo>
                  <a:pt x="117" y="774"/>
                </a:lnTo>
                <a:lnTo>
                  <a:pt x="118" y="799"/>
                </a:lnTo>
                <a:lnTo>
                  <a:pt x="119" y="824"/>
                </a:lnTo>
                <a:lnTo>
                  <a:pt x="119" y="849"/>
                </a:lnTo>
                <a:lnTo>
                  <a:pt x="119" y="874"/>
                </a:lnTo>
                <a:lnTo>
                  <a:pt x="118" y="898"/>
                </a:lnTo>
                <a:lnTo>
                  <a:pt x="116" y="923"/>
                </a:lnTo>
                <a:lnTo>
                  <a:pt x="114" y="948"/>
                </a:lnTo>
                <a:lnTo>
                  <a:pt x="111" y="972"/>
                </a:lnTo>
              </a:path>
            </a:pathLst>
          </a:custGeom>
          <a:noFill/>
          <a:ln w="254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7" name="Freeform 15">
            <a:extLst>
              <a:ext uri="{C183D7F6-B498-43B3-948B-1728B52AA6E4}">
                <adec:decorative xmlns:adec="http://schemas.microsoft.com/office/drawing/2017/decorative" val="1"/>
              </a:ext>
            </a:extLst>
          </p:cNvPr>
          <p:cNvSpPr>
            <a:spLocks/>
          </p:cNvSpPr>
          <p:nvPr/>
        </p:nvSpPr>
        <p:spPr bwMode="auto">
          <a:xfrm>
            <a:off x="5967412" y="4092180"/>
            <a:ext cx="42863" cy="1007269"/>
          </a:xfrm>
          <a:custGeom>
            <a:avLst/>
            <a:gdLst>
              <a:gd name="T0" fmla="*/ 2147483647 w 36"/>
              <a:gd name="T1" fmla="*/ 0 h 846"/>
              <a:gd name="T2" fmla="*/ 2147483647 w 36"/>
              <a:gd name="T3" fmla="*/ 2147483647 h 846"/>
              <a:gd name="T4" fmla="*/ 2147483647 w 36"/>
              <a:gd name="T5" fmla="*/ 2147483647 h 846"/>
              <a:gd name="T6" fmla="*/ 2147483647 w 36"/>
              <a:gd name="T7" fmla="*/ 2147483647 h 846"/>
              <a:gd name="T8" fmla="*/ 2147483647 w 36"/>
              <a:gd name="T9" fmla="*/ 2147483647 h 846"/>
              <a:gd name="T10" fmla="*/ 2147483647 w 36"/>
              <a:gd name="T11" fmla="*/ 2147483647 h 846"/>
              <a:gd name="T12" fmla="*/ 2147483647 w 36"/>
              <a:gd name="T13" fmla="*/ 2147483647 h 846"/>
              <a:gd name="T14" fmla="*/ 2147483647 w 36"/>
              <a:gd name="T15" fmla="*/ 2147483647 h 846"/>
              <a:gd name="T16" fmla="*/ 2147483647 w 36"/>
              <a:gd name="T17" fmla="*/ 2147483647 h 846"/>
              <a:gd name="T18" fmla="*/ 2147483647 w 36"/>
              <a:gd name="T19" fmla="*/ 2147483647 h 846"/>
              <a:gd name="T20" fmla="*/ 2147483647 w 36"/>
              <a:gd name="T21" fmla="*/ 2147483647 h 846"/>
              <a:gd name="T22" fmla="*/ 2147483647 w 36"/>
              <a:gd name="T23" fmla="*/ 2147483647 h 846"/>
              <a:gd name="T24" fmla="*/ 2147483647 w 36"/>
              <a:gd name="T25" fmla="*/ 2147483647 h 846"/>
              <a:gd name="T26" fmla="*/ 2147483647 w 36"/>
              <a:gd name="T27" fmla="*/ 2147483647 h 846"/>
              <a:gd name="T28" fmla="*/ 2147483647 w 36"/>
              <a:gd name="T29" fmla="*/ 2147483647 h 846"/>
              <a:gd name="T30" fmla="*/ 2147483647 w 36"/>
              <a:gd name="T31" fmla="*/ 2147483647 h 846"/>
              <a:gd name="T32" fmla="*/ 2147483647 w 36"/>
              <a:gd name="T33" fmla="*/ 2147483647 h 846"/>
              <a:gd name="T34" fmla="*/ 2147483647 w 36"/>
              <a:gd name="T35" fmla="*/ 2147483647 h 846"/>
              <a:gd name="T36" fmla="*/ 2147483647 w 36"/>
              <a:gd name="T37" fmla="*/ 2147483647 h 846"/>
              <a:gd name="T38" fmla="*/ 2147483647 w 36"/>
              <a:gd name="T39" fmla="*/ 2147483647 h 846"/>
              <a:gd name="T40" fmla="*/ 2147483647 w 36"/>
              <a:gd name="T41" fmla="*/ 2147483647 h 846"/>
              <a:gd name="T42" fmla="*/ 2147483647 w 36"/>
              <a:gd name="T43" fmla="*/ 2147483647 h 846"/>
              <a:gd name="T44" fmla="*/ 2147483647 w 36"/>
              <a:gd name="T45" fmla="*/ 2147483647 h 846"/>
              <a:gd name="T46" fmla="*/ 2147483647 w 36"/>
              <a:gd name="T47" fmla="*/ 2147483647 h 846"/>
              <a:gd name="T48" fmla="*/ 0 w 36"/>
              <a:gd name="T49" fmla="*/ 2147483647 h 846"/>
              <a:gd name="T50" fmla="*/ 0 w 36"/>
              <a:gd name="T51" fmla="*/ 2147483647 h 846"/>
              <a:gd name="T52" fmla="*/ 0 w 36"/>
              <a:gd name="T53" fmla="*/ 2147483647 h 846"/>
              <a:gd name="T54" fmla="*/ 0 w 36"/>
              <a:gd name="T55" fmla="*/ 2147483647 h 846"/>
              <a:gd name="T56" fmla="*/ 2147483647 w 36"/>
              <a:gd name="T57" fmla="*/ 2147483647 h 846"/>
              <a:gd name="T58" fmla="*/ 2147483647 w 36"/>
              <a:gd name="T59" fmla="*/ 2147483647 h 846"/>
              <a:gd name="T60" fmla="*/ 2147483647 w 36"/>
              <a:gd name="T61" fmla="*/ 2147483647 h 846"/>
              <a:gd name="T62" fmla="*/ 2147483647 w 36"/>
              <a:gd name="T63" fmla="*/ 2147483647 h 846"/>
              <a:gd name="T64" fmla="*/ 2147483647 w 36"/>
              <a:gd name="T65" fmla="*/ 2147483647 h 846"/>
              <a:gd name="T66" fmla="*/ 2147483647 w 36"/>
              <a:gd name="T67" fmla="*/ 2147483647 h 846"/>
              <a:gd name="T68" fmla="*/ 2147483647 w 36"/>
              <a:gd name="T69" fmla="*/ 2147483647 h 846"/>
              <a:gd name="T70" fmla="*/ 2147483647 w 36"/>
              <a:gd name="T71" fmla="*/ 2147483647 h 846"/>
              <a:gd name="T72" fmla="*/ 2147483647 w 36"/>
              <a:gd name="T73" fmla="*/ 2147483647 h 846"/>
              <a:gd name="T74" fmla="*/ 2147483647 w 36"/>
              <a:gd name="T75" fmla="*/ 2147483647 h 846"/>
              <a:gd name="T76" fmla="*/ 2147483647 w 36"/>
              <a:gd name="T77" fmla="*/ 2147483647 h 846"/>
              <a:gd name="T78" fmla="*/ 2147483647 w 36"/>
              <a:gd name="T79" fmla="*/ 2147483647 h 846"/>
              <a:gd name="T80" fmla="*/ 2147483647 w 36"/>
              <a:gd name="T81" fmla="*/ 2147483647 h 846"/>
              <a:gd name="T82" fmla="*/ 2147483647 w 36"/>
              <a:gd name="T83" fmla="*/ 2147483647 h 846"/>
              <a:gd name="T84" fmla="*/ 2147483647 w 36"/>
              <a:gd name="T85" fmla="*/ 2147483647 h 846"/>
              <a:gd name="T86" fmla="*/ 2147483647 w 36"/>
              <a:gd name="T87" fmla="*/ 2147483647 h 846"/>
              <a:gd name="T88" fmla="*/ 2147483647 w 36"/>
              <a:gd name="T89" fmla="*/ 2147483647 h 846"/>
              <a:gd name="T90" fmla="*/ 2147483647 w 36"/>
              <a:gd name="T91" fmla="*/ 2147483647 h 846"/>
              <a:gd name="T92" fmla="*/ 2147483647 w 36"/>
              <a:gd name="T93" fmla="*/ 2147483647 h 846"/>
              <a:gd name="T94" fmla="*/ 2147483647 w 36"/>
              <a:gd name="T95" fmla="*/ 2147483647 h 846"/>
              <a:gd name="T96" fmla="*/ 2147483647 w 36"/>
              <a:gd name="T97" fmla="*/ 2147483647 h 846"/>
              <a:gd name="T98" fmla="*/ 2147483647 w 36"/>
              <a:gd name="T99" fmla="*/ 2147483647 h 846"/>
              <a:gd name="T100" fmla="*/ 2147483647 w 36"/>
              <a:gd name="T101" fmla="*/ 2147483647 h 846"/>
              <a:gd name="T102" fmla="*/ 2147483647 w 36"/>
              <a:gd name="T103" fmla="*/ 2147483647 h 846"/>
              <a:gd name="T104" fmla="*/ 2147483647 w 36"/>
              <a:gd name="T105" fmla="*/ 2147483647 h 846"/>
              <a:gd name="T106" fmla="*/ 2147483647 w 36"/>
              <a:gd name="T107" fmla="*/ 2147483647 h 846"/>
              <a:gd name="T108" fmla="*/ 2147483647 w 36"/>
              <a:gd name="T109" fmla="*/ 2147483647 h 846"/>
              <a:gd name="T110" fmla="*/ 2147483647 w 36"/>
              <a:gd name="T111" fmla="*/ 2147483647 h 846"/>
              <a:gd name="T112" fmla="*/ 2147483647 w 36"/>
              <a:gd name="T113" fmla="*/ 2147483647 h 846"/>
              <a:gd name="T114" fmla="*/ 2147483647 w 36"/>
              <a:gd name="T115" fmla="*/ 2147483647 h 846"/>
              <a:gd name="T116" fmla="*/ 2147483647 w 36"/>
              <a:gd name="T117" fmla="*/ 2147483647 h 846"/>
              <a:gd name="T118" fmla="*/ 2147483647 w 36"/>
              <a:gd name="T119" fmla="*/ 2147483647 h 846"/>
              <a:gd name="T120" fmla="*/ 2147483647 w 36"/>
              <a:gd name="T121" fmla="*/ 2147483647 h 846"/>
              <a:gd name="T122" fmla="*/ 2147483647 w 36"/>
              <a:gd name="T123" fmla="*/ 2147483647 h 846"/>
              <a:gd name="T124" fmla="*/ 2147483647 w 36"/>
              <a:gd name="T125" fmla="*/ 2147483647 h 8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6"/>
              <a:gd name="T190" fmla="*/ 0 h 846"/>
              <a:gd name="T191" fmla="*/ 36 w 36"/>
              <a:gd name="T192" fmla="*/ 846 h 8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6" h="846">
                <a:moveTo>
                  <a:pt x="35" y="0"/>
                </a:moveTo>
                <a:lnTo>
                  <a:pt x="35" y="37"/>
                </a:lnTo>
                <a:lnTo>
                  <a:pt x="34" y="56"/>
                </a:lnTo>
                <a:lnTo>
                  <a:pt x="33" y="74"/>
                </a:lnTo>
                <a:lnTo>
                  <a:pt x="32" y="92"/>
                </a:lnTo>
                <a:lnTo>
                  <a:pt x="32" y="110"/>
                </a:lnTo>
                <a:lnTo>
                  <a:pt x="30" y="128"/>
                </a:lnTo>
                <a:lnTo>
                  <a:pt x="28" y="145"/>
                </a:lnTo>
                <a:lnTo>
                  <a:pt x="26" y="163"/>
                </a:lnTo>
                <a:lnTo>
                  <a:pt x="25" y="181"/>
                </a:lnTo>
                <a:lnTo>
                  <a:pt x="23" y="198"/>
                </a:lnTo>
                <a:lnTo>
                  <a:pt x="21" y="215"/>
                </a:lnTo>
                <a:lnTo>
                  <a:pt x="19" y="233"/>
                </a:lnTo>
                <a:lnTo>
                  <a:pt x="17" y="250"/>
                </a:lnTo>
                <a:lnTo>
                  <a:pt x="15" y="267"/>
                </a:lnTo>
                <a:lnTo>
                  <a:pt x="13" y="285"/>
                </a:lnTo>
                <a:lnTo>
                  <a:pt x="11" y="303"/>
                </a:lnTo>
                <a:lnTo>
                  <a:pt x="9" y="320"/>
                </a:lnTo>
                <a:lnTo>
                  <a:pt x="7" y="338"/>
                </a:lnTo>
                <a:lnTo>
                  <a:pt x="5" y="356"/>
                </a:lnTo>
                <a:lnTo>
                  <a:pt x="4" y="374"/>
                </a:lnTo>
                <a:lnTo>
                  <a:pt x="3" y="393"/>
                </a:lnTo>
                <a:lnTo>
                  <a:pt x="2" y="411"/>
                </a:lnTo>
                <a:lnTo>
                  <a:pt x="1" y="430"/>
                </a:lnTo>
                <a:lnTo>
                  <a:pt x="0" y="449"/>
                </a:lnTo>
                <a:lnTo>
                  <a:pt x="0" y="468"/>
                </a:lnTo>
                <a:lnTo>
                  <a:pt x="0" y="488"/>
                </a:lnTo>
                <a:lnTo>
                  <a:pt x="0" y="508"/>
                </a:lnTo>
                <a:lnTo>
                  <a:pt x="1" y="528"/>
                </a:lnTo>
                <a:lnTo>
                  <a:pt x="2" y="549"/>
                </a:lnTo>
                <a:lnTo>
                  <a:pt x="4" y="570"/>
                </a:lnTo>
                <a:lnTo>
                  <a:pt x="6" y="592"/>
                </a:lnTo>
                <a:lnTo>
                  <a:pt x="7" y="608"/>
                </a:lnTo>
                <a:lnTo>
                  <a:pt x="9" y="616"/>
                </a:lnTo>
                <a:lnTo>
                  <a:pt x="9" y="625"/>
                </a:lnTo>
                <a:lnTo>
                  <a:pt x="10" y="633"/>
                </a:lnTo>
                <a:lnTo>
                  <a:pt x="11" y="641"/>
                </a:lnTo>
                <a:lnTo>
                  <a:pt x="11" y="648"/>
                </a:lnTo>
                <a:lnTo>
                  <a:pt x="12" y="656"/>
                </a:lnTo>
                <a:lnTo>
                  <a:pt x="13" y="664"/>
                </a:lnTo>
                <a:lnTo>
                  <a:pt x="14" y="672"/>
                </a:lnTo>
                <a:lnTo>
                  <a:pt x="15" y="679"/>
                </a:lnTo>
                <a:lnTo>
                  <a:pt x="16" y="687"/>
                </a:lnTo>
                <a:lnTo>
                  <a:pt x="17" y="695"/>
                </a:lnTo>
                <a:lnTo>
                  <a:pt x="18" y="703"/>
                </a:lnTo>
                <a:lnTo>
                  <a:pt x="18" y="710"/>
                </a:lnTo>
                <a:lnTo>
                  <a:pt x="19" y="718"/>
                </a:lnTo>
                <a:lnTo>
                  <a:pt x="19" y="725"/>
                </a:lnTo>
                <a:lnTo>
                  <a:pt x="20" y="733"/>
                </a:lnTo>
                <a:lnTo>
                  <a:pt x="21" y="741"/>
                </a:lnTo>
                <a:lnTo>
                  <a:pt x="22" y="749"/>
                </a:lnTo>
                <a:lnTo>
                  <a:pt x="23" y="756"/>
                </a:lnTo>
                <a:lnTo>
                  <a:pt x="23" y="764"/>
                </a:lnTo>
                <a:lnTo>
                  <a:pt x="24" y="772"/>
                </a:lnTo>
                <a:lnTo>
                  <a:pt x="25" y="779"/>
                </a:lnTo>
                <a:lnTo>
                  <a:pt x="25" y="787"/>
                </a:lnTo>
                <a:lnTo>
                  <a:pt x="25" y="795"/>
                </a:lnTo>
                <a:lnTo>
                  <a:pt x="25" y="803"/>
                </a:lnTo>
                <a:lnTo>
                  <a:pt x="26" y="811"/>
                </a:lnTo>
                <a:lnTo>
                  <a:pt x="26" y="820"/>
                </a:lnTo>
                <a:lnTo>
                  <a:pt x="27" y="828"/>
                </a:lnTo>
                <a:lnTo>
                  <a:pt x="27" y="836"/>
                </a:lnTo>
                <a:lnTo>
                  <a:pt x="28" y="845"/>
                </a:lnTo>
              </a:path>
            </a:pathLst>
          </a:custGeom>
          <a:noFill/>
          <a:ln w="127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8" name="Freeform 16">
            <a:extLst>
              <a:ext uri="{C183D7F6-B498-43B3-948B-1728B52AA6E4}">
                <adec:decorative xmlns:adec="http://schemas.microsoft.com/office/drawing/2017/decorative" val="1"/>
              </a:ext>
            </a:extLst>
          </p:cNvPr>
          <p:cNvSpPr>
            <a:spLocks/>
          </p:cNvSpPr>
          <p:nvPr/>
        </p:nvSpPr>
        <p:spPr bwMode="auto">
          <a:xfrm>
            <a:off x="5923361" y="2884885"/>
            <a:ext cx="101203" cy="1214438"/>
          </a:xfrm>
          <a:custGeom>
            <a:avLst/>
            <a:gdLst>
              <a:gd name="T0" fmla="*/ 2147483647 w 85"/>
              <a:gd name="T1" fmla="*/ 2147483647 h 1020"/>
              <a:gd name="T2" fmla="*/ 2147483647 w 85"/>
              <a:gd name="T3" fmla="*/ 2147483647 h 1020"/>
              <a:gd name="T4" fmla="*/ 2147483647 w 85"/>
              <a:gd name="T5" fmla="*/ 2147483647 h 1020"/>
              <a:gd name="T6" fmla="*/ 2147483647 w 85"/>
              <a:gd name="T7" fmla="*/ 2147483647 h 1020"/>
              <a:gd name="T8" fmla="*/ 2147483647 w 85"/>
              <a:gd name="T9" fmla="*/ 2147483647 h 1020"/>
              <a:gd name="T10" fmla="*/ 2147483647 w 85"/>
              <a:gd name="T11" fmla="*/ 2147483647 h 1020"/>
              <a:gd name="T12" fmla="*/ 2147483647 w 85"/>
              <a:gd name="T13" fmla="*/ 2147483647 h 1020"/>
              <a:gd name="T14" fmla="*/ 2147483647 w 85"/>
              <a:gd name="T15" fmla="*/ 2147483647 h 1020"/>
              <a:gd name="T16" fmla="*/ 2147483647 w 85"/>
              <a:gd name="T17" fmla="*/ 2147483647 h 1020"/>
              <a:gd name="T18" fmla="*/ 2147483647 w 85"/>
              <a:gd name="T19" fmla="*/ 2147483647 h 1020"/>
              <a:gd name="T20" fmla="*/ 2147483647 w 85"/>
              <a:gd name="T21" fmla="*/ 2147483647 h 1020"/>
              <a:gd name="T22" fmla="*/ 2147483647 w 85"/>
              <a:gd name="T23" fmla="*/ 2147483647 h 1020"/>
              <a:gd name="T24" fmla="*/ 2147483647 w 85"/>
              <a:gd name="T25" fmla="*/ 2147483647 h 1020"/>
              <a:gd name="T26" fmla="*/ 2147483647 w 85"/>
              <a:gd name="T27" fmla="*/ 2147483647 h 1020"/>
              <a:gd name="T28" fmla="*/ 2147483647 w 85"/>
              <a:gd name="T29" fmla="*/ 2147483647 h 1020"/>
              <a:gd name="T30" fmla="*/ 2147483647 w 85"/>
              <a:gd name="T31" fmla="*/ 2147483647 h 1020"/>
              <a:gd name="T32" fmla="*/ 2147483647 w 85"/>
              <a:gd name="T33" fmla="*/ 2147483647 h 1020"/>
              <a:gd name="T34" fmla="*/ 2147483647 w 85"/>
              <a:gd name="T35" fmla="*/ 2147483647 h 1020"/>
              <a:gd name="T36" fmla="*/ 2147483647 w 85"/>
              <a:gd name="T37" fmla="*/ 2147483647 h 1020"/>
              <a:gd name="T38" fmla="*/ 2147483647 w 85"/>
              <a:gd name="T39" fmla="*/ 2147483647 h 1020"/>
              <a:gd name="T40" fmla="*/ 2147483647 w 85"/>
              <a:gd name="T41" fmla="*/ 2147483647 h 1020"/>
              <a:gd name="T42" fmla="*/ 2147483647 w 85"/>
              <a:gd name="T43" fmla="*/ 2147483647 h 1020"/>
              <a:gd name="T44" fmla="*/ 2147483647 w 85"/>
              <a:gd name="T45" fmla="*/ 2147483647 h 1020"/>
              <a:gd name="T46" fmla="*/ 2147483647 w 85"/>
              <a:gd name="T47" fmla="*/ 2147483647 h 1020"/>
              <a:gd name="T48" fmla="*/ 2147483647 w 85"/>
              <a:gd name="T49" fmla="*/ 2147483647 h 1020"/>
              <a:gd name="T50" fmla="*/ 2147483647 w 85"/>
              <a:gd name="T51" fmla="*/ 2147483647 h 1020"/>
              <a:gd name="T52" fmla="*/ 2147483647 w 85"/>
              <a:gd name="T53" fmla="*/ 2147483647 h 1020"/>
              <a:gd name="T54" fmla="*/ 2147483647 w 85"/>
              <a:gd name="T55" fmla="*/ 2147483647 h 1020"/>
              <a:gd name="T56" fmla="*/ 2147483647 w 85"/>
              <a:gd name="T57" fmla="*/ 2147483647 h 1020"/>
              <a:gd name="T58" fmla="*/ 2147483647 w 85"/>
              <a:gd name="T59" fmla="*/ 2147483647 h 1020"/>
              <a:gd name="T60" fmla="*/ 2147483647 w 85"/>
              <a:gd name="T61" fmla="*/ 2147483647 h 1020"/>
              <a:gd name="T62" fmla="*/ 2147483647 w 85"/>
              <a:gd name="T63" fmla="*/ 2147483647 h 1020"/>
              <a:gd name="T64" fmla="*/ 2147483647 w 85"/>
              <a:gd name="T65" fmla="*/ 2147483647 h 1020"/>
              <a:gd name="T66" fmla="*/ 2147483647 w 85"/>
              <a:gd name="T67" fmla="*/ 2147483647 h 1020"/>
              <a:gd name="T68" fmla="*/ 2147483647 w 85"/>
              <a:gd name="T69" fmla="*/ 2147483647 h 1020"/>
              <a:gd name="T70" fmla="*/ 2147483647 w 85"/>
              <a:gd name="T71" fmla="*/ 2147483647 h 1020"/>
              <a:gd name="T72" fmla="*/ 2147483647 w 85"/>
              <a:gd name="T73" fmla="*/ 2147483647 h 1020"/>
              <a:gd name="T74" fmla="*/ 2147483647 w 85"/>
              <a:gd name="T75" fmla="*/ 2147483647 h 1020"/>
              <a:gd name="T76" fmla="*/ 0 w 85"/>
              <a:gd name="T77" fmla="*/ 2147483647 h 1020"/>
              <a:gd name="T78" fmla="*/ 0 w 85"/>
              <a:gd name="T79" fmla="*/ 2147483647 h 1020"/>
              <a:gd name="T80" fmla="*/ 0 w 85"/>
              <a:gd name="T81" fmla="*/ 2147483647 h 1020"/>
              <a:gd name="T82" fmla="*/ 2147483647 w 85"/>
              <a:gd name="T83" fmla="*/ 2147483647 h 1020"/>
              <a:gd name="T84" fmla="*/ 2147483647 w 85"/>
              <a:gd name="T85" fmla="*/ 2147483647 h 1020"/>
              <a:gd name="T86" fmla="*/ 2147483647 w 85"/>
              <a:gd name="T87" fmla="*/ 2147483647 h 1020"/>
              <a:gd name="T88" fmla="*/ 2147483647 w 85"/>
              <a:gd name="T89" fmla="*/ 2147483647 h 1020"/>
              <a:gd name="T90" fmla="*/ 2147483647 w 85"/>
              <a:gd name="T91" fmla="*/ 2147483647 h 1020"/>
              <a:gd name="T92" fmla="*/ 2147483647 w 85"/>
              <a:gd name="T93" fmla="*/ 2147483647 h 1020"/>
              <a:gd name="T94" fmla="*/ 2147483647 w 85"/>
              <a:gd name="T95" fmla="*/ 2147483647 h 1020"/>
              <a:gd name="T96" fmla="*/ 2147483647 w 85"/>
              <a:gd name="T97" fmla="*/ 2147483647 h 1020"/>
              <a:gd name="T98" fmla="*/ 2147483647 w 85"/>
              <a:gd name="T99" fmla="*/ 2147483647 h 1020"/>
              <a:gd name="T100" fmla="*/ 2147483647 w 85"/>
              <a:gd name="T101" fmla="*/ 2147483647 h 1020"/>
              <a:gd name="T102" fmla="*/ 2147483647 w 85"/>
              <a:gd name="T103" fmla="*/ 2147483647 h 1020"/>
              <a:gd name="T104" fmla="*/ 2147483647 w 85"/>
              <a:gd name="T105" fmla="*/ 2147483647 h 1020"/>
              <a:gd name="T106" fmla="*/ 2147483647 w 85"/>
              <a:gd name="T107" fmla="*/ 2147483647 h 1020"/>
              <a:gd name="T108" fmla="*/ 2147483647 w 85"/>
              <a:gd name="T109" fmla="*/ 2147483647 h 1020"/>
              <a:gd name="T110" fmla="*/ 2147483647 w 85"/>
              <a:gd name="T111" fmla="*/ 2147483647 h 1020"/>
              <a:gd name="T112" fmla="*/ 2147483647 w 85"/>
              <a:gd name="T113" fmla="*/ 2147483647 h 1020"/>
              <a:gd name="T114" fmla="*/ 2147483647 w 85"/>
              <a:gd name="T115" fmla="*/ 2147483647 h 1020"/>
              <a:gd name="T116" fmla="*/ 2147483647 w 85"/>
              <a:gd name="T117" fmla="*/ 2147483647 h 1020"/>
              <a:gd name="T118" fmla="*/ 2147483647 w 85"/>
              <a:gd name="T119" fmla="*/ 2147483647 h 1020"/>
              <a:gd name="T120" fmla="*/ 2147483647 w 85"/>
              <a:gd name="T121" fmla="*/ 2147483647 h 1020"/>
              <a:gd name="T122" fmla="*/ 2147483647 w 85"/>
              <a:gd name="T123" fmla="*/ 2147483647 h 1020"/>
              <a:gd name="T124" fmla="*/ 2147483647 w 85"/>
              <a:gd name="T125" fmla="*/ 0 h 10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
              <a:gd name="T190" fmla="*/ 0 h 1020"/>
              <a:gd name="T191" fmla="*/ 85 w 85"/>
              <a:gd name="T192" fmla="*/ 1020 h 10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 h="1020">
                <a:moveTo>
                  <a:pt x="76" y="1019"/>
                </a:moveTo>
                <a:lnTo>
                  <a:pt x="80" y="998"/>
                </a:lnTo>
                <a:lnTo>
                  <a:pt x="81" y="989"/>
                </a:lnTo>
                <a:lnTo>
                  <a:pt x="82" y="979"/>
                </a:lnTo>
                <a:lnTo>
                  <a:pt x="83" y="971"/>
                </a:lnTo>
                <a:lnTo>
                  <a:pt x="83" y="962"/>
                </a:lnTo>
                <a:lnTo>
                  <a:pt x="84" y="954"/>
                </a:lnTo>
                <a:lnTo>
                  <a:pt x="84" y="946"/>
                </a:lnTo>
                <a:lnTo>
                  <a:pt x="83" y="939"/>
                </a:lnTo>
                <a:lnTo>
                  <a:pt x="83" y="931"/>
                </a:lnTo>
                <a:lnTo>
                  <a:pt x="82" y="924"/>
                </a:lnTo>
                <a:lnTo>
                  <a:pt x="81" y="917"/>
                </a:lnTo>
                <a:lnTo>
                  <a:pt x="80" y="911"/>
                </a:lnTo>
                <a:lnTo>
                  <a:pt x="79" y="904"/>
                </a:lnTo>
                <a:lnTo>
                  <a:pt x="78" y="898"/>
                </a:lnTo>
                <a:lnTo>
                  <a:pt x="76" y="892"/>
                </a:lnTo>
                <a:lnTo>
                  <a:pt x="74" y="886"/>
                </a:lnTo>
                <a:lnTo>
                  <a:pt x="72" y="880"/>
                </a:lnTo>
                <a:lnTo>
                  <a:pt x="70" y="874"/>
                </a:lnTo>
                <a:lnTo>
                  <a:pt x="68" y="868"/>
                </a:lnTo>
                <a:lnTo>
                  <a:pt x="65" y="863"/>
                </a:lnTo>
                <a:lnTo>
                  <a:pt x="63" y="857"/>
                </a:lnTo>
                <a:lnTo>
                  <a:pt x="61" y="851"/>
                </a:lnTo>
                <a:lnTo>
                  <a:pt x="58" y="845"/>
                </a:lnTo>
                <a:lnTo>
                  <a:pt x="55" y="840"/>
                </a:lnTo>
                <a:lnTo>
                  <a:pt x="53" y="834"/>
                </a:lnTo>
                <a:lnTo>
                  <a:pt x="50" y="828"/>
                </a:lnTo>
                <a:lnTo>
                  <a:pt x="47" y="822"/>
                </a:lnTo>
                <a:lnTo>
                  <a:pt x="45" y="816"/>
                </a:lnTo>
                <a:lnTo>
                  <a:pt x="42" y="810"/>
                </a:lnTo>
                <a:lnTo>
                  <a:pt x="39" y="804"/>
                </a:lnTo>
                <a:lnTo>
                  <a:pt x="37" y="797"/>
                </a:lnTo>
                <a:lnTo>
                  <a:pt x="21" y="750"/>
                </a:lnTo>
                <a:lnTo>
                  <a:pt x="14" y="726"/>
                </a:lnTo>
                <a:lnTo>
                  <a:pt x="10" y="702"/>
                </a:lnTo>
                <a:lnTo>
                  <a:pt x="6" y="677"/>
                </a:lnTo>
                <a:lnTo>
                  <a:pt x="3" y="653"/>
                </a:lnTo>
                <a:lnTo>
                  <a:pt x="1" y="629"/>
                </a:lnTo>
                <a:lnTo>
                  <a:pt x="0" y="604"/>
                </a:lnTo>
                <a:lnTo>
                  <a:pt x="0" y="579"/>
                </a:lnTo>
                <a:lnTo>
                  <a:pt x="0" y="554"/>
                </a:lnTo>
                <a:lnTo>
                  <a:pt x="1" y="529"/>
                </a:lnTo>
                <a:lnTo>
                  <a:pt x="3" y="504"/>
                </a:lnTo>
                <a:lnTo>
                  <a:pt x="5" y="479"/>
                </a:lnTo>
                <a:lnTo>
                  <a:pt x="8" y="454"/>
                </a:lnTo>
                <a:lnTo>
                  <a:pt x="11" y="429"/>
                </a:lnTo>
                <a:lnTo>
                  <a:pt x="13" y="403"/>
                </a:lnTo>
                <a:lnTo>
                  <a:pt x="17" y="378"/>
                </a:lnTo>
                <a:lnTo>
                  <a:pt x="21" y="353"/>
                </a:lnTo>
                <a:lnTo>
                  <a:pt x="24" y="327"/>
                </a:lnTo>
                <a:lnTo>
                  <a:pt x="28" y="302"/>
                </a:lnTo>
                <a:lnTo>
                  <a:pt x="30" y="277"/>
                </a:lnTo>
                <a:lnTo>
                  <a:pt x="33" y="251"/>
                </a:lnTo>
                <a:lnTo>
                  <a:pt x="37" y="226"/>
                </a:lnTo>
                <a:lnTo>
                  <a:pt x="38" y="200"/>
                </a:lnTo>
                <a:lnTo>
                  <a:pt x="41" y="175"/>
                </a:lnTo>
                <a:lnTo>
                  <a:pt x="42" y="150"/>
                </a:lnTo>
                <a:lnTo>
                  <a:pt x="44" y="125"/>
                </a:lnTo>
                <a:lnTo>
                  <a:pt x="44" y="99"/>
                </a:lnTo>
                <a:lnTo>
                  <a:pt x="43" y="75"/>
                </a:lnTo>
                <a:lnTo>
                  <a:pt x="42" y="49"/>
                </a:lnTo>
                <a:lnTo>
                  <a:pt x="40" y="25"/>
                </a:lnTo>
                <a:lnTo>
                  <a:pt x="37" y="0"/>
                </a:lnTo>
              </a:path>
            </a:pathLst>
          </a:custGeom>
          <a:noFill/>
          <a:ln w="1270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39" name="Freeform 17">
            <a:extLst>
              <a:ext uri="{C183D7F6-B498-43B3-948B-1728B52AA6E4}">
                <adec:decorative xmlns:adec="http://schemas.microsoft.com/office/drawing/2017/decorative" val="1"/>
              </a:ext>
            </a:extLst>
          </p:cNvPr>
          <p:cNvSpPr>
            <a:spLocks/>
          </p:cNvSpPr>
          <p:nvPr/>
        </p:nvSpPr>
        <p:spPr bwMode="auto">
          <a:xfrm>
            <a:off x="5957889" y="4040981"/>
            <a:ext cx="130969" cy="1320404"/>
          </a:xfrm>
          <a:custGeom>
            <a:avLst/>
            <a:gdLst>
              <a:gd name="T0" fmla="*/ 2147483647 w 110"/>
              <a:gd name="T1" fmla="*/ 2147483647 h 1109"/>
              <a:gd name="T2" fmla="*/ 2147483647 w 110"/>
              <a:gd name="T3" fmla="*/ 2147483647 h 1109"/>
              <a:gd name="T4" fmla="*/ 2147483647 w 110"/>
              <a:gd name="T5" fmla="*/ 2147483647 h 1109"/>
              <a:gd name="T6" fmla="*/ 2147483647 w 110"/>
              <a:gd name="T7" fmla="*/ 2147483647 h 1109"/>
              <a:gd name="T8" fmla="*/ 2147483647 w 110"/>
              <a:gd name="T9" fmla="*/ 2147483647 h 1109"/>
              <a:gd name="T10" fmla="*/ 2147483647 w 110"/>
              <a:gd name="T11" fmla="*/ 2147483647 h 1109"/>
              <a:gd name="T12" fmla="*/ 2147483647 w 110"/>
              <a:gd name="T13" fmla="*/ 2147483647 h 1109"/>
              <a:gd name="T14" fmla="*/ 2147483647 w 110"/>
              <a:gd name="T15" fmla="*/ 2147483647 h 1109"/>
              <a:gd name="T16" fmla="*/ 2147483647 w 110"/>
              <a:gd name="T17" fmla="*/ 2147483647 h 1109"/>
              <a:gd name="T18" fmla="*/ 2147483647 w 110"/>
              <a:gd name="T19" fmla="*/ 2147483647 h 1109"/>
              <a:gd name="T20" fmla="*/ 2147483647 w 110"/>
              <a:gd name="T21" fmla="*/ 2147483647 h 1109"/>
              <a:gd name="T22" fmla="*/ 2147483647 w 110"/>
              <a:gd name="T23" fmla="*/ 2147483647 h 1109"/>
              <a:gd name="T24" fmla="*/ 2147483647 w 110"/>
              <a:gd name="T25" fmla="*/ 2147483647 h 1109"/>
              <a:gd name="T26" fmla="*/ 2147483647 w 110"/>
              <a:gd name="T27" fmla="*/ 2147483647 h 1109"/>
              <a:gd name="T28" fmla="*/ 2147483647 w 110"/>
              <a:gd name="T29" fmla="*/ 2147483647 h 1109"/>
              <a:gd name="T30" fmla="*/ 2147483647 w 110"/>
              <a:gd name="T31" fmla="*/ 2147483647 h 1109"/>
              <a:gd name="T32" fmla="*/ 2147483647 w 110"/>
              <a:gd name="T33" fmla="*/ 2147483647 h 1109"/>
              <a:gd name="T34" fmla="*/ 2147483647 w 110"/>
              <a:gd name="T35" fmla="*/ 2147483647 h 1109"/>
              <a:gd name="T36" fmla="*/ 2147483647 w 110"/>
              <a:gd name="T37" fmla="*/ 2147483647 h 1109"/>
              <a:gd name="T38" fmla="*/ 2147483647 w 110"/>
              <a:gd name="T39" fmla="*/ 2147483647 h 1109"/>
              <a:gd name="T40" fmla="*/ 2147483647 w 110"/>
              <a:gd name="T41" fmla="*/ 2147483647 h 1109"/>
              <a:gd name="T42" fmla="*/ 2147483647 w 110"/>
              <a:gd name="T43" fmla="*/ 2147483647 h 1109"/>
              <a:gd name="T44" fmla="*/ 2147483647 w 110"/>
              <a:gd name="T45" fmla="*/ 2147483647 h 1109"/>
              <a:gd name="T46" fmla="*/ 2147483647 w 110"/>
              <a:gd name="T47" fmla="*/ 2147483647 h 1109"/>
              <a:gd name="T48" fmla="*/ 2147483647 w 110"/>
              <a:gd name="T49" fmla="*/ 2147483647 h 1109"/>
              <a:gd name="T50" fmla="*/ 2147483647 w 110"/>
              <a:gd name="T51" fmla="*/ 2147483647 h 1109"/>
              <a:gd name="T52" fmla="*/ 2147483647 w 110"/>
              <a:gd name="T53" fmla="*/ 2147483647 h 1109"/>
              <a:gd name="T54" fmla="*/ 2147483647 w 110"/>
              <a:gd name="T55" fmla="*/ 2147483647 h 1109"/>
              <a:gd name="T56" fmla="*/ 2147483647 w 110"/>
              <a:gd name="T57" fmla="*/ 2147483647 h 1109"/>
              <a:gd name="T58" fmla="*/ 2147483647 w 110"/>
              <a:gd name="T59" fmla="*/ 2147483647 h 1109"/>
              <a:gd name="T60" fmla="*/ 2147483647 w 110"/>
              <a:gd name="T61" fmla="*/ 2147483647 h 1109"/>
              <a:gd name="T62" fmla="*/ 2147483647 w 110"/>
              <a:gd name="T63" fmla="*/ 2147483647 h 1109"/>
              <a:gd name="T64" fmla="*/ 2147483647 w 110"/>
              <a:gd name="T65" fmla="*/ 2147483647 h 1109"/>
              <a:gd name="T66" fmla="*/ 2147483647 w 110"/>
              <a:gd name="T67" fmla="*/ 2147483647 h 1109"/>
              <a:gd name="T68" fmla="*/ 2147483647 w 110"/>
              <a:gd name="T69" fmla="*/ 2147483647 h 1109"/>
              <a:gd name="T70" fmla="*/ 2147483647 w 110"/>
              <a:gd name="T71" fmla="*/ 2147483647 h 1109"/>
              <a:gd name="T72" fmla="*/ 2147483647 w 110"/>
              <a:gd name="T73" fmla="*/ 2147483647 h 1109"/>
              <a:gd name="T74" fmla="*/ 2147483647 w 110"/>
              <a:gd name="T75" fmla="*/ 2147483647 h 1109"/>
              <a:gd name="T76" fmla="*/ 2147483647 w 110"/>
              <a:gd name="T77" fmla="*/ 2147483647 h 1109"/>
              <a:gd name="T78" fmla="*/ 2147483647 w 110"/>
              <a:gd name="T79" fmla="*/ 2147483647 h 1109"/>
              <a:gd name="T80" fmla="*/ 2147483647 w 110"/>
              <a:gd name="T81" fmla="*/ 2147483647 h 1109"/>
              <a:gd name="T82" fmla="*/ 2147483647 w 110"/>
              <a:gd name="T83" fmla="*/ 2147483647 h 1109"/>
              <a:gd name="T84" fmla="*/ 2147483647 w 110"/>
              <a:gd name="T85" fmla="*/ 2147483647 h 1109"/>
              <a:gd name="T86" fmla="*/ 2147483647 w 110"/>
              <a:gd name="T87" fmla="*/ 2147483647 h 1109"/>
              <a:gd name="T88" fmla="*/ 2147483647 w 110"/>
              <a:gd name="T89" fmla="*/ 2147483647 h 1109"/>
              <a:gd name="T90" fmla="*/ 2147483647 w 110"/>
              <a:gd name="T91" fmla="*/ 2147483647 h 1109"/>
              <a:gd name="T92" fmla="*/ 2147483647 w 110"/>
              <a:gd name="T93" fmla="*/ 2147483647 h 11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0"/>
              <a:gd name="T142" fmla="*/ 0 h 1109"/>
              <a:gd name="T143" fmla="*/ 110 w 110"/>
              <a:gd name="T144" fmla="*/ 1109 h 110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0" h="1109">
                <a:moveTo>
                  <a:pt x="0" y="0"/>
                </a:moveTo>
                <a:lnTo>
                  <a:pt x="18" y="44"/>
                </a:lnTo>
                <a:lnTo>
                  <a:pt x="25" y="69"/>
                </a:lnTo>
                <a:lnTo>
                  <a:pt x="30" y="94"/>
                </a:lnTo>
                <a:lnTo>
                  <a:pt x="34" y="121"/>
                </a:lnTo>
                <a:lnTo>
                  <a:pt x="36" y="149"/>
                </a:lnTo>
                <a:lnTo>
                  <a:pt x="38" y="178"/>
                </a:lnTo>
                <a:lnTo>
                  <a:pt x="40" y="207"/>
                </a:lnTo>
                <a:lnTo>
                  <a:pt x="40" y="238"/>
                </a:lnTo>
                <a:lnTo>
                  <a:pt x="39" y="268"/>
                </a:lnTo>
                <a:lnTo>
                  <a:pt x="37" y="300"/>
                </a:lnTo>
                <a:lnTo>
                  <a:pt x="35" y="332"/>
                </a:lnTo>
                <a:lnTo>
                  <a:pt x="33" y="365"/>
                </a:lnTo>
                <a:lnTo>
                  <a:pt x="31" y="398"/>
                </a:lnTo>
                <a:lnTo>
                  <a:pt x="27" y="431"/>
                </a:lnTo>
                <a:lnTo>
                  <a:pt x="25" y="464"/>
                </a:lnTo>
                <a:lnTo>
                  <a:pt x="22" y="497"/>
                </a:lnTo>
                <a:lnTo>
                  <a:pt x="19" y="530"/>
                </a:lnTo>
                <a:lnTo>
                  <a:pt x="17" y="564"/>
                </a:lnTo>
                <a:lnTo>
                  <a:pt x="15" y="597"/>
                </a:lnTo>
                <a:lnTo>
                  <a:pt x="13" y="630"/>
                </a:lnTo>
                <a:lnTo>
                  <a:pt x="12" y="662"/>
                </a:lnTo>
                <a:lnTo>
                  <a:pt x="12" y="694"/>
                </a:lnTo>
                <a:lnTo>
                  <a:pt x="13" y="725"/>
                </a:lnTo>
                <a:lnTo>
                  <a:pt x="14" y="755"/>
                </a:lnTo>
                <a:lnTo>
                  <a:pt x="17" y="785"/>
                </a:lnTo>
                <a:lnTo>
                  <a:pt x="20" y="814"/>
                </a:lnTo>
                <a:lnTo>
                  <a:pt x="25" y="842"/>
                </a:lnTo>
                <a:lnTo>
                  <a:pt x="31" y="870"/>
                </a:lnTo>
                <a:lnTo>
                  <a:pt x="38" y="896"/>
                </a:lnTo>
                <a:lnTo>
                  <a:pt x="48" y="920"/>
                </a:lnTo>
                <a:lnTo>
                  <a:pt x="58" y="944"/>
                </a:lnTo>
                <a:lnTo>
                  <a:pt x="60" y="947"/>
                </a:lnTo>
                <a:lnTo>
                  <a:pt x="61" y="948"/>
                </a:lnTo>
                <a:lnTo>
                  <a:pt x="63" y="949"/>
                </a:lnTo>
                <a:lnTo>
                  <a:pt x="64" y="950"/>
                </a:lnTo>
                <a:lnTo>
                  <a:pt x="66" y="950"/>
                </a:lnTo>
                <a:lnTo>
                  <a:pt x="66" y="951"/>
                </a:lnTo>
                <a:lnTo>
                  <a:pt x="68" y="951"/>
                </a:lnTo>
                <a:lnTo>
                  <a:pt x="70" y="952"/>
                </a:lnTo>
                <a:lnTo>
                  <a:pt x="72" y="952"/>
                </a:lnTo>
                <a:lnTo>
                  <a:pt x="74" y="952"/>
                </a:lnTo>
                <a:lnTo>
                  <a:pt x="75" y="952"/>
                </a:lnTo>
                <a:lnTo>
                  <a:pt x="77" y="952"/>
                </a:lnTo>
                <a:lnTo>
                  <a:pt x="79" y="952"/>
                </a:lnTo>
                <a:lnTo>
                  <a:pt x="81" y="952"/>
                </a:lnTo>
                <a:lnTo>
                  <a:pt x="83" y="952"/>
                </a:lnTo>
                <a:lnTo>
                  <a:pt x="85" y="952"/>
                </a:lnTo>
                <a:lnTo>
                  <a:pt x="87" y="953"/>
                </a:lnTo>
                <a:lnTo>
                  <a:pt x="89" y="953"/>
                </a:lnTo>
                <a:lnTo>
                  <a:pt x="90" y="953"/>
                </a:lnTo>
                <a:lnTo>
                  <a:pt x="92" y="953"/>
                </a:lnTo>
                <a:lnTo>
                  <a:pt x="94" y="953"/>
                </a:lnTo>
                <a:lnTo>
                  <a:pt x="96" y="954"/>
                </a:lnTo>
                <a:lnTo>
                  <a:pt x="97" y="954"/>
                </a:lnTo>
                <a:lnTo>
                  <a:pt x="98" y="955"/>
                </a:lnTo>
                <a:lnTo>
                  <a:pt x="100" y="956"/>
                </a:lnTo>
                <a:lnTo>
                  <a:pt x="101" y="956"/>
                </a:lnTo>
                <a:lnTo>
                  <a:pt x="102" y="957"/>
                </a:lnTo>
                <a:lnTo>
                  <a:pt x="103" y="958"/>
                </a:lnTo>
                <a:lnTo>
                  <a:pt x="104" y="960"/>
                </a:lnTo>
                <a:lnTo>
                  <a:pt x="105" y="961"/>
                </a:lnTo>
                <a:lnTo>
                  <a:pt x="105" y="963"/>
                </a:lnTo>
                <a:lnTo>
                  <a:pt x="107" y="971"/>
                </a:lnTo>
                <a:lnTo>
                  <a:pt x="108" y="976"/>
                </a:lnTo>
                <a:lnTo>
                  <a:pt x="108" y="980"/>
                </a:lnTo>
                <a:lnTo>
                  <a:pt x="109" y="984"/>
                </a:lnTo>
                <a:lnTo>
                  <a:pt x="109" y="989"/>
                </a:lnTo>
                <a:lnTo>
                  <a:pt x="109" y="993"/>
                </a:lnTo>
                <a:lnTo>
                  <a:pt x="108" y="998"/>
                </a:lnTo>
                <a:lnTo>
                  <a:pt x="108" y="1002"/>
                </a:lnTo>
                <a:lnTo>
                  <a:pt x="107" y="1007"/>
                </a:lnTo>
                <a:lnTo>
                  <a:pt x="107" y="1012"/>
                </a:lnTo>
                <a:lnTo>
                  <a:pt x="106" y="1016"/>
                </a:lnTo>
                <a:lnTo>
                  <a:pt x="105" y="1020"/>
                </a:lnTo>
                <a:lnTo>
                  <a:pt x="105" y="1025"/>
                </a:lnTo>
                <a:lnTo>
                  <a:pt x="104" y="1030"/>
                </a:lnTo>
                <a:lnTo>
                  <a:pt x="103" y="1034"/>
                </a:lnTo>
                <a:lnTo>
                  <a:pt x="102" y="1039"/>
                </a:lnTo>
                <a:lnTo>
                  <a:pt x="101" y="1044"/>
                </a:lnTo>
                <a:lnTo>
                  <a:pt x="100" y="1048"/>
                </a:lnTo>
                <a:lnTo>
                  <a:pt x="99" y="1053"/>
                </a:lnTo>
                <a:lnTo>
                  <a:pt x="98" y="1057"/>
                </a:lnTo>
                <a:lnTo>
                  <a:pt x="97" y="1062"/>
                </a:lnTo>
                <a:lnTo>
                  <a:pt x="97" y="1066"/>
                </a:lnTo>
                <a:lnTo>
                  <a:pt x="96" y="1071"/>
                </a:lnTo>
                <a:lnTo>
                  <a:pt x="95" y="1076"/>
                </a:lnTo>
                <a:lnTo>
                  <a:pt x="95" y="1080"/>
                </a:lnTo>
                <a:lnTo>
                  <a:pt x="94" y="1085"/>
                </a:lnTo>
                <a:lnTo>
                  <a:pt x="94" y="1090"/>
                </a:lnTo>
                <a:lnTo>
                  <a:pt x="93" y="1094"/>
                </a:lnTo>
                <a:lnTo>
                  <a:pt x="93" y="1099"/>
                </a:lnTo>
                <a:lnTo>
                  <a:pt x="93" y="1103"/>
                </a:lnTo>
                <a:lnTo>
                  <a:pt x="94" y="1108"/>
                </a:lnTo>
              </a:path>
            </a:pathLst>
          </a:custGeom>
          <a:noFill/>
          <a:ln w="25400" cap="rnd">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nvGrpSpPr>
          <p:cNvPr id="26640" name="Group 18">
            <a:extLst>
              <a:ext uri="{C183D7F6-B498-43B3-948B-1728B52AA6E4}">
                <adec:decorative xmlns:adec="http://schemas.microsoft.com/office/drawing/2017/decorative" val="1"/>
              </a:ext>
            </a:extLst>
          </p:cNvPr>
          <p:cNvGrpSpPr>
            <a:grpSpLocks/>
          </p:cNvGrpSpPr>
          <p:nvPr/>
        </p:nvGrpSpPr>
        <p:grpSpPr bwMode="auto">
          <a:xfrm>
            <a:off x="2669543" y="1583540"/>
            <a:ext cx="1625204" cy="4743450"/>
            <a:chOff x="1335" y="182"/>
            <a:chExt cx="1365" cy="4138"/>
          </a:xfrm>
        </p:grpSpPr>
        <p:sp>
          <p:nvSpPr>
            <p:cNvPr id="26657" name="Freeform 19"/>
            <p:cNvSpPr>
              <a:spLocks/>
            </p:cNvSpPr>
            <p:nvPr/>
          </p:nvSpPr>
          <p:spPr bwMode="auto">
            <a:xfrm>
              <a:off x="1918" y="2703"/>
              <a:ext cx="43" cy="1437"/>
            </a:xfrm>
            <a:custGeom>
              <a:avLst/>
              <a:gdLst>
                <a:gd name="T0" fmla="*/ 0 w 43"/>
                <a:gd name="T1" fmla="*/ 0 h 1437"/>
                <a:gd name="T2" fmla="*/ 21 w 43"/>
                <a:gd name="T3" fmla="*/ 1436 h 1437"/>
                <a:gd name="T4" fmla="*/ 42 w 43"/>
                <a:gd name="T5" fmla="*/ 0 h 1437"/>
                <a:gd name="T6" fmla="*/ 0 w 43"/>
                <a:gd name="T7" fmla="*/ 0 h 1437"/>
                <a:gd name="T8" fmla="*/ 0 60000 65536"/>
                <a:gd name="T9" fmla="*/ 0 60000 65536"/>
                <a:gd name="T10" fmla="*/ 0 60000 65536"/>
                <a:gd name="T11" fmla="*/ 0 60000 65536"/>
                <a:gd name="T12" fmla="*/ 0 w 43"/>
                <a:gd name="T13" fmla="*/ 0 h 1437"/>
                <a:gd name="T14" fmla="*/ 43 w 43"/>
                <a:gd name="T15" fmla="*/ 1437 h 1437"/>
              </a:gdLst>
              <a:ahLst/>
              <a:cxnLst>
                <a:cxn ang="T8">
                  <a:pos x="T0" y="T1"/>
                </a:cxn>
                <a:cxn ang="T9">
                  <a:pos x="T2" y="T3"/>
                </a:cxn>
                <a:cxn ang="T10">
                  <a:pos x="T4" y="T5"/>
                </a:cxn>
                <a:cxn ang="T11">
                  <a:pos x="T6" y="T7"/>
                </a:cxn>
              </a:cxnLst>
              <a:rect l="T12" t="T13" r="T14" b="T15"/>
              <a:pathLst>
                <a:path w="43" h="1437">
                  <a:moveTo>
                    <a:pt x="0" y="0"/>
                  </a:moveTo>
                  <a:lnTo>
                    <a:pt x="21" y="1436"/>
                  </a:lnTo>
                  <a:lnTo>
                    <a:pt x="42" y="0"/>
                  </a:lnTo>
                  <a:lnTo>
                    <a:pt x="0" y="0"/>
                  </a:lnTo>
                </a:path>
              </a:pathLst>
            </a:custGeom>
            <a:solidFill>
              <a:srgbClr val="FFFF80"/>
            </a:solidFill>
            <a:ln w="76200" cap="rnd">
              <a:solidFill>
                <a:srgbClr val="803B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58" name="Freeform 20"/>
            <p:cNvSpPr>
              <a:spLocks/>
            </p:cNvSpPr>
            <p:nvPr/>
          </p:nvSpPr>
          <p:spPr bwMode="auto">
            <a:xfrm>
              <a:off x="1587" y="2795"/>
              <a:ext cx="320" cy="610"/>
            </a:xfrm>
            <a:custGeom>
              <a:avLst/>
              <a:gdLst>
                <a:gd name="T0" fmla="*/ 317 w 320"/>
                <a:gd name="T1" fmla="*/ 0 h 610"/>
                <a:gd name="T2" fmla="*/ 319 w 320"/>
                <a:gd name="T3" fmla="*/ 34 h 610"/>
                <a:gd name="T4" fmla="*/ 318 w 320"/>
                <a:gd name="T5" fmla="*/ 49 h 610"/>
                <a:gd name="T6" fmla="*/ 317 w 320"/>
                <a:gd name="T7" fmla="*/ 62 h 610"/>
                <a:gd name="T8" fmla="*/ 314 w 320"/>
                <a:gd name="T9" fmla="*/ 73 h 610"/>
                <a:gd name="T10" fmla="*/ 310 w 320"/>
                <a:gd name="T11" fmla="*/ 84 h 610"/>
                <a:gd name="T12" fmla="*/ 307 w 320"/>
                <a:gd name="T13" fmla="*/ 93 h 610"/>
                <a:gd name="T14" fmla="*/ 301 w 320"/>
                <a:gd name="T15" fmla="*/ 102 h 610"/>
                <a:gd name="T16" fmla="*/ 295 w 320"/>
                <a:gd name="T17" fmla="*/ 109 h 610"/>
                <a:gd name="T18" fmla="*/ 289 w 320"/>
                <a:gd name="T19" fmla="*/ 116 h 610"/>
                <a:gd name="T20" fmla="*/ 281 w 320"/>
                <a:gd name="T21" fmla="*/ 121 h 610"/>
                <a:gd name="T22" fmla="*/ 274 w 320"/>
                <a:gd name="T23" fmla="*/ 127 h 610"/>
                <a:gd name="T24" fmla="*/ 265 w 320"/>
                <a:gd name="T25" fmla="*/ 131 h 610"/>
                <a:gd name="T26" fmla="*/ 257 w 320"/>
                <a:gd name="T27" fmla="*/ 135 h 610"/>
                <a:gd name="T28" fmla="*/ 248 w 320"/>
                <a:gd name="T29" fmla="*/ 139 h 610"/>
                <a:gd name="T30" fmla="*/ 238 w 320"/>
                <a:gd name="T31" fmla="*/ 142 h 610"/>
                <a:gd name="T32" fmla="*/ 229 w 320"/>
                <a:gd name="T33" fmla="*/ 145 h 610"/>
                <a:gd name="T34" fmla="*/ 219 w 320"/>
                <a:gd name="T35" fmla="*/ 148 h 610"/>
                <a:gd name="T36" fmla="*/ 210 w 320"/>
                <a:gd name="T37" fmla="*/ 151 h 610"/>
                <a:gd name="T38" fmla="*/ 200 w 320"/>
                <a:gd name="T39" fmla="*/ 155 h 610"/>
                <a:gd name="T40" fmla="*/ 190 w 320"/>
                <a:gd name="T41" fmla="*/ 158 h 610"/>
                <a:gd name="T42" fmla="*/ 180 w 320"/>
                <a:gd name="T43" fmla="*/ 161 h 610"/>
                <a:gd name="T44" fmla="*/ 171 w 320"/>
                <a:gd name="T45" fmla="*/ 165 h 610"/>
                <a:gd name="T46" fmla="*/ 163 w 320"/>
                <a:gd name="T47" fmla="*/ 170 h 610"/>
                <a:gd name="T48" fmla="*/ 154 w 320"/>
                <a:gd name="T49" fmla="*/ 175 h 610"/>
                <a:gd name="T50" fmla="*/ 145 w 320"/>
                <a:gd name="T51" fmla="*/ 180 h 610"/>
                <a:gd name="T52" fmla="*/ 137 w 320"/>
                <a:gd name="T53" fmla="*/ 187 h 610"/>
                <a:gd name="T54" fmla="*/ 130 w 320"/>
                <a:gd name="T55" fmla="*/ 194 h 610"/>
                <a:gd name="T56" fmla="*/ 123 w 320"/>
                <a:gd name="T57" fmla="*/ 202 h 610"/>
                <a:gd name="T58" fmla="*/ 116 w 320"/>
                <a:gd name="T59" fmla="*/ 211 h 610"/>
                <a:gd name="T60" fmla="*/ 110 w 320"/>
                <a:gd name="T61" fmla="*/ 221 h 610"/>
                <a:gd name="T62" fmla="*/ 106 w 320"/>
                <a:gd name="T63" fmla="*/ 233 h 610"/>
                <a:gd name="T64" fmla="*/ 99 w 320"/>
                <a:gd name="T65" fmla="*/ 251 h 610"/>
                <a:gd name="T66" fmla="*/ 95 w 320"/>
                <a:gd name="T67" fmla="*/ 261 h 610"/>
                <a:gd name="T68" fmla="*/ 92 w 320"/>
                <a:gd name="T69" fmla="*/ 271 h 610"/>
                <a:gd name="T70" fmla="*/ 87 w 320"/>
                <a:gd name="T71" fmla="*/ 281 h 610"/>
                <a:gd name="T72" fmla="*/ 83 w 320"/>
                <a:gd name="T73" fmla="*/ 292 h 610"/>
                <a:gd name="T74" fmla="*/ 79 w 320"/>
                <a:gd name="T75" fmla="*/ 303 h 610"/>
                <a:gd name="T76" fmla="*/ 75 w 320"/>
                <a:gd name="T77" fmla="*/ 315 h 610"/>
                <a:gd name="T78" fmla="*/ 70 w 320"/>
                <a:gd name="T79" fmla="*/ 327 h 610"/>
                <a:gd name="T80" fmla="*/ 66 w 320"/>
                <a:gd name="T81" fmla="*/ 339 h 610"/>
                <a:gd name="T82" fmla="*/ 61 w 320"/>
                <a:gd name="T83" fmla="*/ 351 h 610"/>
                <a:gd name="T84" fmla="*/ 57 w 320"/>
                <a:gd name="T85" fmla="*/ 363 h 610"/>
                <a:gd name="T86" fmla="*/ 52 w 320"/>
                <a:gd name="T87" fmla="*/ 376 h 610"/>
                <a:gd name="T88" fmla="*/ 48 w 320"/>
                <a:gd name="T89" fmla="*/ 389 h 610"/>
                <a:gd name="T90" fmla="*/ 44 w 320"/>
                <a:gd name="T91" fmla="*/ 402 h 610"/>
                <a:gd name="T92" fmla="*/ 39 w 320"/>
                <a:gd name="T93" fmla="*/ 415 h 610"/>
                <a:gd name="T94" fmla="*/ 35 w 320"/>
                <a:gd name="T95" fmla="*/ 428 h 610"/>
                <a:gd name="T96" fmla="*/ 31 w 320"/>
                <a:gd name="T97" fmla="*/ 441 h 610"/>
                <a:gd name="T98" fmla="*/ 28 w 320"/>
                <a:gd name="T99" fmla="*/ 454 h 610"/>
                <a:gd name="T100" fmla="*/ 23 w 320"/>
                <a:gd name="T101" fmla="*/ 467 h 610"/>
                <a:gd name="T102" fmla="*/ 20 w 320"/>
                <a:gd name="T103" fmla="*/ 480 h 610"/>
                <a:gd name="T104" fmla="*/ 17 w 320"/>
                <a:gd name="T105" fmla="*/ 493 h 610"/>
                <a:gd name="T106" fmla="*/ 13 w 320"/>
                <a:gd name="T107" fmla="*/ 505 h 610"/>
                <a:gd name="T108" fmla="*/ 11 w 320"/>
                <a:gd name="T109" fmla="*/ 518 h 610"/>
                <a:gd name="T110" fmla="*/ 8 w 320"/>
                <a:gd name="T111" fmla="*/ 530 h 610"/>
                <a:gd name="T112" fmla="*/ 6 w 320"/>
                <a:gd name="T113" fmla="*/ 542 h 610"/>
                <a:gd name="T114" fmla="*/ 4 w 320"/>
                <a:gd name="T115" fmla="*/ 554 h 610"/>
                <a:gd name="T116" fmla="*/ 3 w 320"/>
                <a:gd name="T117" fmla="*/ 566 h 610"/>
                <a:gd name="T118" fmla="*/ 1 w 320"/>
                <a:gd name="T119" fmla="*/ 577 h 610"/>
                <a:gd name="T120" fmla="*/ 1 w 320"/>
                <a:gd name="T121" fmla="*/ 588 h 610"/>
                <a:gd name="T122" fmla="*/ 0 w 320"/>
                <a:gd name="T123" fmla="*/ 599 h 610"/>
                <a:gd name="T124" fmla="*/ 0 w 320"/>
                <a:gd name="T125" fmla="*/ 609 h 6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0"/>
                <a:gd name="T190" fmla="*/ 0 h 610"/>
                <a:gd name="T191" fmla="*/ 320 w 320"/>
                <a:gd name="T192" fmla="*/ 610 h 6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0" h="610">
                  <a:moveTo>
                    <a:pt x="317" y="0"/>
                  </a:moveTo>
                  <a:lnTo>
                    <a:pt x="319" y="34"/>
                  </a:lnTo>
                  <a:lnTo>
                    <a:pt x="318" y="49"/>
                  </a:lnTo>
                  <a:lnTo>
                    <a:pt x="317" y="62"/>
                  </a:lnTo>
                  <a:lnTo>
                    <a:pt x="314" y="73"/>
                  </a:lnTo>
                  <a:lnTo>
                    <a:pt x="310" y="84"/>
                  </a:lnTo>
                  <a:lnTo>
                    <a:pt x="307" y="93"/>
                  </a:lnTo>
                  <a:lnTo>
                    <a:pt x="301" y="102"/>
                  </a:lnTo>
                  <a:lnTo>
                    <a:pt x="295" y="109"/>
                  </a:lnTo>
                  <a:lnTo>
                    <a:pt x="289" y="116"/>
                  </a:lnTo>
                  <a:lnTo>
                    <a:pt x="281" y="121"/>
                  </a:lnTo>
                  <a:lnTo>
                    <a:pt x="274" y="127"/>
                  </a:lnTo>
                  <a:lnTo>
                    <a:pt x="265" y="131"/>
                  </a:lnTo>
                  <a:lnTo>
                    <a:pt x="257" y="135"/>
                  </a:lnTo>
                  <a:lnTo>
                    <a:pt x="248" y="139"/>
                  </a:lnTo>
                  <a:lnTo>
                    <a:pt x="238" y="142"/>
                  </a:lnTo>
                  <a:lnTo>
                    <a:pt x="229" y="145"/>
                  </a:lnTo>
                  <a:lnTo>
                    <a:pt x="219" y="148"/>
                  </a:lnTo>
                  <a:lnTo>
                    <a:pt x="210" y="151"/>
                  </a:lnTo>
                  <a:lnTo>
                    <a:pt x="200" y="155"/>
                  </a:lnTo>
                  <a:lnTo>
                    <a:pt x="190" y="158"/>
                  </a:lnTo>
                  <a:lnTo>
                    <a:pt x="180" y="161"/>
                  </a:lnTo>
                  <a:lnTo>
                    <a:pt x="171" y="165"/>
                  </a:lnTo>
                  <a:lnTo>
                    <a:pt x="163" y="170"/>
                  </a:lnTo>
                  <a:lnTo>
                    <a:pt x="154" y="175"/>
                  </a:lnTo>
                  <a:lnTo>
                    <a:pt x="145" y="180"/>
                  </a:lnTo>
                  <a:lnTo>
                    <a:pt x="137" y="187"/>
                  </a:lnTo>
                  <a:lnTo>
                    <a:pt x="130" y="194"/>
                  </a:lnTo>
                  <a:lnTo>
                    <a:pt x="123" y="202"/>
                  </a:lnTo>
                  <a:lnTo>
                    <a:pt x="116" y="211"/>
                  </a:lnTo>
                  <a:lnTo>
                    <a:pt x="110" y="221"/>
                  </a:lnTo>
                  <a:lnTo>
                    <a:pt x="106" y="233"/>
                  </a:lnTo>
                  <a:lnTo>
                    <a:pt x="99" y="251"/>
                  </a:lnTo>
                  <a:lnTo>
                    <a:pt x="95" y="261"/>
                  </a:lnTo>
                  <a:lnTo>
                    <a:pt x="92" y="271"/>
                  </a:lnTo>
                  <a:lnTo>
                    <a:pt x="87" y="281"/>
                  </a:lnTo>
                  <a:lnTo>
                    <a:pt x="83" y="292"/>
                  </a:lnTo>
                  <a:lnTo>
                    <a:pt x="79" y="303"/>
                  </a:lnTo>
                  <a:lnTo>
                    <a:pt x="75" y="315"/>
                  </a:lnTo>
                  <a:lnTo>
                    <a:pt x="70" y="327"/>
                  </a:lnTo>
                  <a:lnTo>
                    <a:pt x="66" y="339"/>
                  </a:lnTo>
                  <a:lnTo>
                    <a:pt x="61" y="351"/>
                  </a:lnTo>
                  <a:lnTo>
                    <a:pt x="57" y="363"/>
                  </a:lnTo>
                  <a:lnTo>
                    <a:pt x="52" y="376"/>
                  </a:lnTo>
                  <a:lnTo>
                    <a:pt x="48" y="389"/>
                  </a:lnTo>
                  <a:lnTo>
                    <a:pt x="44" y="402"/>
                  </a:lnTo>
                  <a:lnTo>
                    <a:pt x="39" y="415"/>
                  </a:lnTo>
                  <a:lnTo>
                    <a:pt x="35" y="428"/>
                  </a:lnTo>
                  <a:lnTo>
                    <a:pt x="31" y="441"/>
                  </a:lnTo>
                  <a:lnTo>
                    <a:pt x="28" y="454"/>
                  </a:lnTo>
                  <a:lnTo>
                    <a:pt x="23" y="467"/>
                  </a:lnTo>
                  <a:lnTo>
                    <a:pt x="20" y="480"/>
                  </a:lnTo>
                  <a:lnTo>
                    <a:pt x="17" y="493"/>
                  </a:lnTo>
                  <a:lnTo>
                    <a:pt x="13" y="505"/>
                  </a:lnTo>
                  <a:lnTo>
                    <a:pt x="11" y="518"/>
                  </a:lnTo>
                  <a:lnTo>
                    <a:pt x="8" y="530"/>
                  </a:lnTo>
                  <a:lnTo>
                    <a:pt x="6" y="542"/>
                  </a:lnTo>
                  <a:lnTo>
                    <a:pt x="4" y="554"/>
                  </a:lnTo>
                  <a:lnTo>
                    <a:pt x="3" y="566"/>
                  </a:lnTo>
                  <a:lnTo>
                    <a:pt x="1" y="577"/>
                  </a:lnTo>
                  <a:lnTo>
                    <a:pt x="1" y="588"/>
                  </a:lnTo>
                  <a:lnTo>
                    <a:pt x="0" y="599"/>
                  </a:lnTo>
                  <a:lnTo>
                    <a:pt x="0" y="609"/>
                  </a:lnTo>
                </a:path>
              </a:pathLst>
            </a:custGeom>
            <a:noFill/>
            <a:ln w="254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59" name="Freeform 21"/>
            <p:cNvSpPr>
              <a:spLocks/>
            </p:cNvSpPr>
            <p:nvPr/>
          </p:nvSpPr>
          <p:spPr bwMode="auto">
            <a:xfrm>
              <a:off x="1974" y="3082"/>
              <a:ext cx="225" cy="1238"/>
            </a:xfrm>
            <a:custGeom>
              <a:avLst/>
              <a:gdLst>
                <a:gd name="T0" fmla="*/ 0 w 225"/>
                <a:gd name="T1" fmla="*/ 0 h 1238"/>
                <a:gd name="T2" fmla="*/ 18 w 225"/>
                <a:gd name="T3" fmla="*/ 8 h 1238"/>
                <a:gd name="T4" fmla="*/ 25 w 225"/>
                <a:gd name="T5" fmla="*/ 15 h 1238"/>
                <a:gd name="T6" fmla="*/ 32 w 225"/>
                <a:gd name="T7" fmla="*/ 25 h 1238"/>
                <a:gd name="T8" fmla="*/ 38 w 225"/>
                <a:gd name="T9" fmla="*/ 36 h 1238"/>
                <a:gd name="T10" fmla="*/ 43 w 225"/>
                <a:gd name="T11" fmla="*/ 49 h 1238"/>
                <a:gd name="T12" fmla="*/ 47 w 225"/>
                <a:gd name="T13" fmla="*/ 63 h 1238"/>
                <a:gd name="T14" fmla="*/ 51 w 225"/>
                <a:gd name="T15" fmla="*/ 79 h 1238"/>
                <a:gd name="T16" fmla="*/ 54 w 225"/>
                <a:gd name="T17" fmla="*/ 96 h 1238"/>
                <a:gd name="T18" fmla="*/ 56 w 225"/>
                <a:gd name="T19" fmla="*/ 115 h 1238"/>
                <a:gd name="T20" fmla="*/ 59 w 225"/>
                <a:gd name="T21" fmla="*/ 134 h 1238"/>
                <a:gd name="T22" fmla="*/ 60 w 225"/>
                <a:gd name="T23" fmla="*/ 155 h 1238"/>
                <a:gd name="T24" fmla="*/ 61 w 225"/>
                <a:gd name="T25" fmla="*/ 176 h 1238"/>
                <a:gd name="T26" fmla="*/ 62 w 225"/>
                <a:gd name="T27" fmla="*/ 198 h 1238"/>
                <a:gd name="T28" fmla="*/ 62 w 225"/>
                <a:gd name="T29" fmla="*/ 221 h 1238"/>
                <a:gd name="T30" fmla="*/ 63 w 225"/>
                <a:gd name="T31" fmla="*/ 244 h 1238"/>
                <a:gd name="T32" fmla="*/ 62 w 225"/>
                <a:gd name="T33" fmla="*/ 268 h 1238"/>
                <a:gd name="T34" fmla="*/ 62 w 225"/>
                <a:gd name="T35" fmla="*/ 291 h 1238"/>
                <a:gd name="T36" fmla="*/ 62 w 225"/>
                <a:gd name="T37" fmla="*/ 315 h 1238"/>
                <a:gd name="T38" fmla="*/ 61 w 225"/>
                <a:gd name="T39" fmla="*/ 339 h 1238"/>
                <a:gd name="T40" fmla="*/ 61 w 225"/>
                <a:gd name="T41" fmla="*/ 362 h 1238"/>
                <a:gd name="T42" fmla="*/ 61 w 225"/>
                <a:gd name="T43" fmla="*/ 385 h 1238"/>
                <a:gd name="T44" fmla="*/ 60 w 225"/>
                <a:gd name="T45" fmla="*/ 408 h 1238"/>
                <a:gd name="T46" fmla="*/ 60 w 225"/>
                <a:gd name="T47" fmla="*/ 430 h 1238"/>
                <a:gd name="T48" fmla="*/ 60 w 225"/>
                <a:gd name="T49" fmla="*/ 452 h 1238"/>
                <a:gd name="T50" fmla="*/ 61 w 225"/>
                <a:gd name="T51" fmla="*/ 473 h 1238"/>
                <a:gd name="T52" fmla="*/ 61 w 225"/>
                <a:gd name="T53" fmla="*/ 492 h 1238"/>
                <a:gd name="T54" fmla="*/ 63 w 225"/>
                <a:gd name="T55" fmla="*/ 511 h 1238"/>
                <a:gd name="T56" fmla="*/ 64 w 225"/>
                <a:gd name="T57" fmla="*/ 529 h 1238"/>
                <a:gd name="T58" fmla="*/ 66 w 225"/>
                <a:gd name="T59" fmla="*/ 545 h 1238"/>
                <a:gd name="T60" fmla="*/ 68 w 225"/>
                <a:gd name="T61" fmla="*/ 560 h 1238"/>
                <a:gd name="T62" fmla="*/ 71 w 225"/>
                <a:gd name="T63" fmla="*/ 574 h 1238"/>
                <a:gd name="T64" fmla="*/ 81 w 225"/>
                <a:gd name="T65" fmla="*/ 614 h 1238"/>
                <a:gd name="T66" fmla="*/ 85 w 225"/>
                <a:gd name="T67" fmla="*/ 635 h 1238"/>
                <a:gd name="T68" fmla="*/ 90 w 225"/>
                <a:gd name="T69" fmla="*/ 655 h 1238"/>
                <a:gd name="T70" fmla="*/ 95 w 225"/>
                <a:gd name="T71" fmla="*/ 676 h 1238"/>
                <a:gd name="T72" fmla="*/ 100 w 225"/>
                <a:gd name="T73" fmla="*/ 696 h 1238"/>
                <a:gd name="T74" fmla="*/ 105 w 225"/>
                <a:gd name="T75" fmla="*/ 717 h 1238"/>
                <a:gd name="T76" fmla="*/ 109 w 225"/>
                <a:gd name="T77" fmla="*/ 738 h 1238"/>
                <a:gd name="T78" fmla="*/ 114 w 225"/>
                <a:gd name="T79" fmla="*/ 759 h 1238"/>
                <a:gd name="T80" fmla="*/ 118 w 225"/>
                <a:gd name="T81" fmla="*/ 779 h 1238"/>
                <a:gd name="T82" fmla="*/ 124 w 225"/>
                <a:gd name="T83" fmla="*/ 800 h 1238"/>
                <a:gd name="T84" fmla="*/ 128 w 225"/>
                <a:gd name="T85" fmla="*/ 821 h 1238"/>
                <a:gd name="T86" fmla="*/ 132 w 225"/>
                <a:gd name="T87" fmla="*/ 842 h 1238"/>
                <a:gd name="T88" fmla="*/ 137 w 225"/>
                <a:gd name="T89" fmla="*/ 862 h 1238"/>
                <a:gd name="T90" fmla="*/ 142 w 225"/>
                <a:gd name="T91" fmla="*/ 884 h 1238"/>
                <a:gd name="T92" fmla="*/ 147 w 225"/>
                <a:gd name="T93" fmla="*/ 904 h 1238"/>
                <a:gd name="T94" fmla="*/ 151 w 225"/>
                <a:gd name="T95" fmla="*/ 925 h 1238"/>
                <a:gd name="T96" fmla="*/ 156 w 225"/>
                <a:gd name="T97" fmla="*/ 946 h 1238"/>
                <a:gd name="T98" fmla="*/ 161 w 225"/>
                <a:gd name="T99" fmla="*/ 967 h 1238"/>
                <a:gd name="T100" fmla="*/ 165 w 225"/>
                <a:gd name="T101" fmla="*/ 988 h 1238"/>
                <a:gd name="T102" fmla="*/ 170 w 225"/>
                <a:gd name="T103" fmla="*/ 1008 h 1238"/>
                <a:gd name="T104" fmla="*/ 174 w 225"/>
                <a:gd name="T105" fmla="*/ 1029 h 1238"/>
                <a:gd name="T106" fmla="*/ 180 w 225"/>
                <a:gd name="T107" fmla="*/ 1050 h 1238"/>
                <a:gd name="T108" fmla="*/ 184 w 225"/>
                <a:gd name="T109" fmla="*/ 1071 h 1238"/>
                <a:gd name="T110" fmla="*/ 189 w 225"/>
                <a:gd name="T111" fmla="*/ 1092 h 1238"/>
                <a:gd name="T112" fmla="*/ 194 w 225"/>
                <a:gd name="T113" fmla="*/ 1112 h 1238"/>
                <a:gd name="T114" fmla="*/ 198 w 225"/>
                <a:gd name="T115" fmla="*/ 1133 h 1238"/>
                <a:gd name="T116" fmla="*/ 204 w 225"/>
                <a:gd name="T117" fmla="*/ 1154 h 1238"/>
                <a:gd name="T118" fmla="*/ 209 w 225"/>
                <a:gd name="T119" fmla="*/ 1175 h 1238"/>
                <a:gd name="T120" fmla="*/ 213 w 225"/>
                <a:gd name="T121" fmla="*/ 1195 h 1238"/>
                <a:gd name="T122" fmla="*/ 219 w 225"/>
                <a:gd name="T123" fmla="*/ 1216 h 1238"/>
                <a:gd name="T124" fmla="*/ 224 w 225"/>
                <a:gd name="T125" fmla="*/ 1237 h 123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5"/>
                <a:gd name="T190" fmla="*/ 0 h 1238"/>
                <a:gd name="T191" fmla="*/ 225 w 225"/>
                <a:gd name="T192" fmla="*/ 1238 h 123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5" h="1238">
                  <a:moveTo>
                    <a:pt x="0" y="0"/>
                  </a:moveTo>
                  <a:lnTo>
                    <a:pt x="18" y="8"/>
                  </a:lnTo>
                  <a:lnTo>
                    <a:pt x="25" y="15"/>
                  </a:lnTo>
                  <a:lnTo>
                    <a:pt x="32" y="25"/>
                  </a:lnTo>
                  <a:lnTo>
                    <a:pt x="38" y="36"/>
                  </a:lnTo>
                  <a:lnTo>
                    <a:pt x="43" y="49"/>
                  </a:lnTo>
                  <a:lnTo>
                    <a:pt x="47" y="63"/>
                  </a:lnTo>
                  <a:lnTo>
                    <a:pt x="51" y="79"/>
                  </a:lnTo>
                  <a:lnTo>
                    <a:pt x="54" y="96"/>
                  </a:lnTo>
                  <a:lnTo>
                    <a:pt x="56" y="115"/>
                  </a:lnTo>
                  <a:lnTo>
                    <a:pt x="59" y="134"/>
                  </a:lnTo>
                  <a:lnTo>
                    <a:pt x="60" y="155"/>
                  </a:lnTo>
                  <a:lnTo>
                    <a:pt x="61" y="176"/>
                  </a:lnTo>
                  <a:lnTo>
                    <a:pt x="62" y="198"/>
                  </a:lnTo>
                  <a:lnTo>
                    <a:pt x="62" y="221"/>
                  </a:lnTo>
                  <a:lnTo>
                    <a:pt x="63" y="244"/>
                  </a:lnTo>
                  <a:lnTo>
                    <a:pt x="62" y="268"/>
                  </a:lnTo>
                  <a:lnTo>
                    <a:pt x="62" y="291"/>
                  </a:lnTo>
                  <a:lnTo>
                    <a:pt x="62" y="315"/>
                  </a:lnTo>
                  <a:lnTo>
                    <a:pt x="61" y="339"/>
                  </a:lnTo>
                  <a:lnTo>
                    <a:pt x="61" y="362"/>
                  </a:lnTo>
                  <a:lnTo>
                    <a:pt x="61" y="385"/>
                  </a:lnTo>
                  <a:lnTo>
                    <a:pt x="60" y="408"/>
                  </a:lnTo>
                  <a:lnTo>
                    <a:pt x="60" y="430"/>
                  </a:lnTo>
                  <a:lnTo>
                    <a:pt x="60" y="452"/>
                  </a:lnTo>
                  <a:lnTo>
                    <a:pt x="61" y="473"/>
                  </a:lnTo>
                  <a:lnTo>
                    <a:pt x="61" y="492"/>
                  </a:lnTo>
                  <a:lnTo>
                    <a:pt x="63" y="511"/>
                  </a:lnTo>
                  <a:lnTo>
                    <a:pt x="64" y="529"/>
                  </a:lnTo>
                  <a:lnTo>
                    <a:pt x="66" y="545"/>
                  </a:lnTo>
                  <a:lnTo>
                    <a:pt x="68" y="560"/>
                  </a:lnTo>
                  <a:lnTo>
                    <a:pt x="71" y="574"/>
                  </a:lnTo>
                  <a:lnTo>
                    <a:pt x="81" y="614"/>
                  </a:lnTo>
                  <a:lnTo>
                    <a:pt x="85" y="635"/>
                  </a:lnTo>
                  <a:lnTo>
                    <a:pt x="90" y="655"/>
                  </a:lnTo>
                  <a:lnTo>
                    <a:pt x="95" y="676"/>
                  </a:lnTo>
                  <a:lnTo>
                    <a:pt x="100" y="696"/>
                  </a:lnTo>
                  <a:lnTo>
                    <a:pt x="105" y="717"/>
                  </a:lnTo>
                  <a:lnTo>
                    <a:pt x="109" y="738"/>
                  </a:lnTo>
                  <a:lnTo>
                    <a:pt x="114" y="759"/>
                  </a:lnTo>
                  <a:lnTo>
                    <a:pt x="118" y="779"/>
                  </a:lnTo>
                  <a:lnTo>
                    <a:pt x="124" y="800"/>
                  </a:lnTo>
                  <a:lnTo>
                    <a:pt x="128" y="821"/>
                  </a:lnTo>
                  <a:lnTo>
                    <a:pt x="132" y="842"/>
                  </a:lnTo>
                  <a:lnTo>
                    <a:pt x="137" y="862"/>
                  </a:lnTo>
                  <a:lnTo>
                    <a:pt x="142" y="884"/>
                  </a:lnTo>
                  <a:lnTo>
                    <a:pt x="147" y="904"/>
                  </a:lnTo>
                  <a:lnTo>
                    <a:pt x="151" y="925"/>
                  </a:lnTo>
                  <a:lnTo>
                    <a:pt x="156" y="946"/>
                  </a:lnTo>
                  <a:lnTo>
                    <a:pt x="161" y="967"/>
                  </a:lnTo>
                  <a:lnTo>
                    <a:pt x="165" y="988"/>
                  </a:lnTo>
                  <a:lnTo>
                    <a:pt x="170" y="1008"/>
                  </a:lnTo>
                  <a:lnTo>
                    <a:pt x="174" y="1029"/>
                  </a:lnTo>
                  <a:lnTo>
                    <a:pt x="180" y="1050"/>
                  </a:lnTo>
                  <a:lnTo>
                    <a:pt x="184" y="1071"/>
                  </a:lnTo>
                  <a:lnTo>
                    <a:pt x="189" y="1092"/>
                  </a:lnTo>
                  <a:lnTo>
                    <a:pt x="194" y="1112"/>
                  </a:lnTo>
                  <a:lnTo>
                    <a:pt x="198" y="1133"/>
                  </a:lnTo>
                  <a:lnTo>
                    <a:pt x="204" y="1154"/>
                  </a:lnTo>
                  <a:lnTo>
                    <a:pt x="209" y="1175"/>
                  </a:lnTo>
                  <a:lnTo>
                    <a:pt x="213" y="1195"/>
                  </a:lnTo>
                  <a:lnTo>
                    <a:pt x="219" y="1216"/>
                  </a:lnTo>
                  <a:lnTo>
                    <a:pt x="224" y="1237"/>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0" name="Freeform 22"/>
            <p:cNvSpPr>
              <a:spLocks/>
            </p:cNvSpPr>
            <p:nvPr/>
          </p:nvSpPr>
          <p:spPr bwMode="auto">
            <a:xfrm>
              <a:off x="1763" y="3172"/>
              <a:ext cx="168" cy="700"/>
            </a:xfrm>
            <a:custGeom>
              <a:avLst/>
              <a:gdLst>
                <a:gd name="T0" fmla="*/ 141 w 168"/>
                <a:gd name="T1" fmla="*/ 0 h 700"/>
                <a:gd name="T2" fmla="*/ 155 w 168"/>
                <a:gd name="T3" fmla="*/ 49 h 700"/>
                <a:gd name="T4" fmla="*/ 161 w 168"/>
                <a:gd name="T5" fmla="*/ 73 h 700"/>
                <a:gd name="T6" fmla="*/ 164 w 168"/>
                <a:gd name="T7" fmla="*/ 97 h 700"/>
                <a:gd name="T8" fmla="*/ 166 w 168"/>
                <a:gd name="T9" fmla="*/ 120 h 700"/>
                <a:gd name="T10" fmla="*/ 167 w 168"/>
                <a:gd name="T11" fmla="*/ 143 h 700"/>
                <a:gd name="T12" fmla="*/ 166 w 168"/>
                <a:gd name="T13" fmla="*/ 165 h 700"/>
                <a:gd name="T14" fmla="*/ 165 w 168"/>
                <a:gd name="T15" fmla="*/ 188 h 700"/>
                <a:gd name="T16" fmla="*/ 163 w 168"/>
                <a:gd name="T17" fmla="*/ 210 h 700"/>
                <a:gd name="T18" fmla="*/ 159 w 168"/>
                <a:gd name="T19" fmla="*/ 231 h 700"/>
                <a:gd name="T20" fmla="*/ 155 w 168"/>
                <a:gd name="T21" fmla="*/ 253 h 700"/>
                <a:gd name="T22" fmla="*/ 149 w 168"/>
                <a:gd name="T23" fmla="*/ 274 h 700"/>
                <a:gd name="T24" fmla="*/ 143 w 168"/>
                <a:gd name="T25" fmla="*/ 295 h 700"/>
                <a:gd name="T26" fmla="*/ 137 w 168"/>
                <a:gd name="T27" fmla="*/ 316 h 700"/>
                <a:gd name="T28" fmla="*/ 130 w 168"/>
                <a:gd name="T29" fmla="*/ 337 h 700"/>
                <a:gd name="T30" fmla="*/ 123 w 168"/>
                <a:gd name="T31" fmla="*/ 358 h 700"/>
                <a:gd name="T32" fmla="*/ 115 w 168"/>
                <a:gd name="T33" fmla="*/ 378 h 700"/>
                <a:gd name="T34" fmla="*/ 106 w 168"/>
                <a:gd name="T35" fmla="*/ 399 h 700"/>
                <a:gd name="T36" fmla="*/ 97 w 168"/>
                <a:gd name="T37" fmla="*/ 420 h 700"/>
                <a:gd name="T38" fmla="*/ 89 w 168"/>
                <a:gd name="T39" fmla="*/ 440 h 700"/>
                <a:gd name="T40" fmla="*/ 80 w 168"/>
                <a:gd name="T41" fmla="*/ 461 h 700"/>
                <a:gd name="T42" fmla="*/ 71 w 168"/>
                <a:gd name="T43" fmla="*/ 482 h 700"/>
                <a:gd name="T44" fmla="*/ 62 w 168"/>
                <a:gd name="T45" fmla="*/ 502 h 700"/>
                <a:gd name="T46" fmla="*/ 53 w 168"/>
                <a:gd name="T47" fmla="*/ 523 h 700"/>
                <a:gd name="T48" fmla="*/ 45 w 168"/>
                <a:gd name="T49" fmla="*/ 544 h 700"/>
                <a:gd name="T50" fmla="*/ 37 w 168"/>
                <a:gd name="T51" fmla="*/ 566 h 700"/>
                <a:gd name="T52" fmla="*/ 29 w 168"/>
                <a:gd name="T53" fmla="*/ 587 h 700"/>
                <a:gd name="T54" fmla="*/ 22 w 168"/>
                <a:gd name="T55" fmla="*/ 609 h 700"/>
                <a:gd name="T56" fmla="*/ 16 w 168"/>
                <a:gd name="T57" fmla="*/ 631 h 700"/>
                <a:gd name="T58" fmla="*/ 10 w 168"/>
                <a:gd name="T59" fmla="*/ 653 h 700"/>
                <a:gd name="T60" fmla="*/ 4 w 168"/>
                <a:gd name="T61" fmla="*/ 676 h 700"/>
                <a:gd name="T62" fmla="*/ 0 w 168"/>
                <a:gd name="T63" fmla="*/ 699 h 7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8"/>
                <a:gd name="T97" fmla="*/ 0 h 700"/>
                <a:gd name="T98" fmla="*/ 168 w 168"/>
                <a:gd name="T99" fmla="*/ 700 h 7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8" h="700">
                  <a:moveTo>
                    <a:pt x="141" y="0"/>
                  </a:moveTo>
                  <a:lnTo>
                    <a:pt x="155" y="49"/>
                  </a:lnTo>
                  <a:lnTo>
                    <a:pt x="161" y="73"/>
                  </a:lnTo>
                  <a:lnTo>
                    <a:pt x="164" y="97"/>
                  </a:lnTo>
                  <a:lnTo>
                    <a:pt x="166" y="120"/>
                  </a:lnTo>
                  <a:lnTo>
                    <a:pt x="167" y="143"/>
                  </a:lnTo>
                  <a:lnTo>
                    <a:pt x="166" y="165"/>
                  </a:lnTo>
                  <a:lnTo>
                    <a:pt x="165" y="188"/>
                  </a:lnTo>
                  <a:lnTo>
                    <a:pt x="163" y="210"/>
                  </a:lnTo>
                  <a:lnTo>
                    <a:pt x="159" y="231"/>
                  </a:lnTo>
                  <a:lnTo>
                    <a:pt x="155" y="253"/>
                  </a:lnTo>
                  <a:lnTo>
                    <a:pt x="149" y="274"/>
                  </a:lnTo>
                  <a:lnTo>
                    <a:pt x="143" y="295"/>
                  </a:lnTo>
                  <a:lnTo>
                    <a:pt x="137" y="316"/>
                  </a:lnTo>
                  <a:lnTo>
                    <a:pt x="130" y="337"/>
                  </a:lnTo>
                  <a:lnTo>
                    <a:pt x="123" y="358"/>
                  </a:lnTo>
                  <a:lnTo>
                    <a:pt x="115" y="378"/>
                  </a:lnTo>
                  <a:lnTo>
                    <a:pt x="106" y="399"/>
                  </a:lnTo>
                  <a:lnTo>
                    <a:pt x="97" y="420"/>
                  </a:lnTo>
                  <a:lnTo>
                    <a:pt x="89" y="440"/>
                  </a:lnTo>
                  <a:lnTo>
                    <a:pt x="80" y="461"/>
                  </a:lnTo>
                  <a:lnTo>
                    <a:pt x="71" y="482"/>
                  </a:lnTo>
                  <a:lnTo>
                    <a:pt x="62" y="502"/>
                  </a:lnTo>
                  <a:lnTo>
                    <a:pt x="53" y="523"/>
                  </a:lnTo>
                  <a:lnTo>
                    <a:pt x="45" y="544"/>
                  </a:lnTo>
                  <a:lnTo>
                    <a:pt x="37" y="566"/>
                  </a:lnTo>
                  <a:lnTo>
                    <a:pt x="29" y="587"/>
                  </a:lnTo>
                  <a:lnTo>
                    <a:pt x="22" y="609"/>
                  </a:lnTo>
                  <a:lnTo>
                    <a:pt x="16" y="631"/>
                  </a:lnTo>
                  <a:lnTo>
                    <a:pt x="10" y="653"/>
                  </a:lnTo>
                  <a:lnTo>
                    <a:pt x="4" y="676"/>
                  </a:lnTo>
                  <a:lnTo>
                    <a:pt x="0" y="699"/>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1" name="Freeform 23"/>
            <p:cNvSpPr>
              <a:spLocks/>
            </p:cNvSpPr>
            <p:nvPr/>
          </p:nvSpPr>
          <p:spPr bwMode="auto">
            <a:xfrm>
              <a:off x="1645" y="3028"/>
              <a:ext cx="260" cy="575"/>
            </a:xfrm>
            <a:custGeom>
              <a:avLst/>
              <a:gdLst>
                <a:gd name="T0" fmla="*/ 250 w 260"/>
                <a:gd name="T1" fmla="*/ 15 h 575"/>
                <a:gd name="T2" fmla="*/ 240 w 260"/>
                <a:gd name="T3" fmla="*/ 30 h 575"/>
                <a:gd name="T4" fmla="*/ 230 w 260"/>
                <a:gd name="T5" fmla="*/ 44 h 575"/>
                <a:gd name="T6" fmla="*/ 219 w 260"/>
                <a:gd name="T7" fmla="*/ 59 h 575"/>
                <a:gd name="T8" fmla="*/ 208 w 260"/>
                <a:gd name="T9" fmla="*/ 74 h 575"/>
                <a:gd name="T10" fmla="*/ 197 w 260"/>
                <a:gd name="T11" fmla="*/ 89 h 575"/>
                <a:gd name="T12" fmla="*/ 186 w 260"/>
                <a:gd name="T13" fmla="*/ 104 h 575"/>
                <a:gd name="T14" fmla="*/ 175 w 260"/>
                <a:gd name="T15" fmla="*/ 119 h 575"/>
                <a:gd name="T16" fmla="*/ 165 w 260"/>
                <a:gd name="T17" fmla="*/ 134 h 575"/>
                <a:gd name="T18" fmla="*/ 155 w 260"/>
                <a:gd name="T19" fmla="*/ 150 h 575"/>
                <a:gd name="T20" fmla="*/ 146 w 260"/>
                <a:gd name="T21" fmla="*/ 166 h 575"/>
                <a:gd name="T22" fmla="*/ 138 w 260"/>
                <a:gd name="T23" fmla="*/ 182 h 575"/>
                <a:gd name="T24" fmla="*/ 131 w 260"/>
                <a:gd name="T25" fmla="*/ 199 h 575"/>
                <a:gd name="T26" fmla="*/ 125 w 260"/>
                <a:gd name="T27" fmla="*/ 216 h 575"/>
                <a:gd name="T28" fmla="*/ 120 w 260"/>
                <a:gd name="T29" fmla="*/ 233 h 575"/>
                <a:gd name="T30" fmla="*/ 117 w 260"/>
                <a:gd name="T31" fmla="*/ 251 h 575"/>
                <a:gd name="T32" fmla="*/ 115 w 260"/>
                <a:gd name="T33" fmla="*/ 278 h 575"/>
                <a:gd name="T34" fmla="*/ 113 w 260"/>
                <a:gd name="T35" fmla="*/ 297 h 575"/>
                <a:gd name="T36" fmla="*/ 112 w 260"/>
                <a:gd name="T37" fmla="*/ 316 h 575"/>
                <a:gd name="T38" fmla="*/ 110 w 260"/>
                <a:gd name="T39" fmla="*/ 334 h 575"/>
                <a:gd name="T40" fmla="*/ 109 w 260"/>
                <a:gd name="T41" fmla="*/ 354 h 575"/>
                <a:gd name="T42" fmla="*/ 107 w 260"/>
                <a:gd name="T43" fmla="*/ 372 h 575"/>
                <a:gd name="T44" fmla="*/ 104 w 260"/>
                <a:gd name="T45" fmla="*/ 392 h 575"/>
                <a:gd name="T46" fmla="*/ 101 w 260"/>
                <a:gd name="T47" fmla="*/ 410 h 575"/>
                <a:gd name="T48" fmla="*/ 98 w 260"/>
                <a:gd name="T49" fmla="*/ 429 h 575"/>
                <a:gd name="T50" fmla="*/ 93 w 260"/>
                <a:gd name="T51" fmla="*/ 447 h 575"/>
                <a:gd name="T52" fmla="*/ 88 w 260"/>
                <a:gd name="T53" fmla="*/ 465 h 575"/>
                <a:gd name="T54" fmla="*/ 81 w 260"/>
                <a:gd name="T55" fmla="*/ 482 h 575"/>
                <a:gd name="T56" fmla="*/ 73 w 260"/>
                <a:gd name="T57" fmla="*/ 499 h 575"/>
                <a:gd name="T58" fmla="*/ 64 w 260"/>
                <a:gd name="T59" fmla="*/ 515 h 575"/>
                <a:gd name="T60" fmla="*/ 53 w 260"/>
                <a:gd name="T61" fmla="*/ 530 h 575"/>
                <a:gd name="T62" fmla="*/ 45 w 260"/>
                <a:gd name="T63" fmla="*/ 541 h 575"/>
                <a:gd name="T64" fmla="*/ 42 w 260"/>
                <a:gd name="T65" fmla="*/ 543 h 575"/>
                <a:gd name="T66" fmla="*/ 39 w 260"/>
                <a:gd name="T67" fmla="*/ 546 h 575"/>
                <a:gd name="T68" fmla="*/ 36 w 260"/>
                <a:gd name="T69" fmla="*/ 549 h 575"/>
                <a:gd name="T70" fmla="*/ 34 w 260"/>
                <a:gd name="T71" fmla="*/ 551 h 575"/>
                <a:gd name="T72" fmla="*/ 31 w 260"/>
                <a:gd name="T73" fmla="*/ 554 h 575"/>
                <a:gd name="T74" fmla="*/ 28 w 260"/>
                <a:gd name="T75" fmla="*/ 556 h 575"/>
                <a:gd name="T76" fmla="*/ 25 w 260"/>
                <a:gd name="T77" fmla="*/ 558 h 575"/>
                <a:gd name="T78" fmla="*/ 22 w 260"/>
                <a:gd name="T79" fmla="*/ 560 h 575"/>
                <a:gd name="T80" fmla="*/ 19 w 260"/>
                <a:gd name="T81" fmla="*/ 563 h 575"/>
                <a:gd name="T82" fmla="*/ 16 w 260"/>
                <a:gd name="T83" fmla="*/ 565 h 575"/>
                <a:gd name="T84" fmla="*/ 12 w 260"/>
                <a:gd name="T85" fmla="*/ 567 h 575"/>
                <a:gd name="T86" fmla="*/ 10 w 260"/>
                <a:gd name="T87" fmla="*/ 568 h 575"/>
                <a:gd name="T88" fmla="*/ 6 w 260"/>
                <a:gd name="T89" fmla="*/ 570 h 575"/>
                <a:gd name="T90" fmla="*/ 3 w 260"/>
                <a:gd name="T91" fmla="*/ 572 h 575"/>
                <a:gd name="T92" fmla="*/ 0 w 260"/>
                <a:gd name="T93" fmla="*/ 574 h 5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0"/>
                <a:gd name="T142" fmla="*/ 0 h 575"/>
                <a:gd name="T143" fmla="*/ 260 w 260"/>
                <a:gd name="T144" fmla="*/ 575 h 5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0" h="575">
                  <a:moveTo>
                    <a:pt x="259" y="0"/>
                  </a:moveTo>
                  <a:lnTo>
                    <a:pt x="250" y="15"/>
                  </a:lnTo>
                  <a:lnTo>
                    <a:pt x="245" y="22"/>
                  </a:lnTo>
                  <a:lnTo>
                    <a:pt x="240" y="30"/>
                  </a:lnTo>
                  <a:lnTo>
                    <a:pt x="235" y="37"/>
                  </a:lnTo>
                  <a:lnTo>
                    <a:pt x="230" y="44"/>
                  </a:lnTo>
                  <a:lnTo>
                    <a:pt x="224" y="52"/>
                  </a:lnTo>
                  <a:lnTo>
                    <a:pt x="219" y="59"/>
                  </a:lnTo>
                  <a:lnTo>
                    <a:pt x="214" y="66"/>
                  </a:lnTo>
                  <a:lnTo>
                    <a:pt x="208" y="74"/>
                  </a:lnTo>
                  <a:lnTo>
                    <a:pt x="202" y="82"/>
                  </a:lnTo>
                  <a:lnTo>
                    <a:pt x="197" y="89"/>
                  </a:lnTo>
                  <a:lnTo>
                    <a:pt x="191" y="96"/>
                  </a:lnTo>
                  <a:lnTo>
                    <a:pt x="186" y="104"/>
                  </a:lnTo>
                  <a:lnTo>
                    <a:pt x="181" y="112"/>
                  </a:lnTo>
                  <a:lnTo>
                    <a:pt x="175" y="119"/>
                  </a:lnTo>
                  <a:lnTo>
                    <a:pt x="170" y="127"/>
                  </a:lnTo>
                  <a:lnTo>
                    <a:pt x="165" y="134"/>
                  </a:lnTo>
                  <a:lnTo>
                    <a:pt x="159" y="142"/>
                  </a:lnTo>
                  <a:lnTo>
                    <a:pt x="155" y="150"/>
                  </a:lnTo>
                  <a:lnTo>
                    <a:pt x="150" y="158"/>
                  </a:lnTo>
                  <a:lnTo>
                    <a:pt x="146" y="166"/>
                  </a:lnTo>
                  <a:lnTo>
                    <a:pt x="142" y="174"/>
                  </a:lnTo>
                  <a:lnTo>
                    <a:pt x="138" y="182"/>
                  </a:lnTo>
                  <a:lnTo>
                    <a:pt x="134" y="190"/>
                  </a:lnTo>
                  <a:lnTo>
                    <a:pt x="131" y="199"/>
                  </a:lnTo>
                  <a:lnTo>
                    <a:pt x="127" y="207"/>
                  </a:lnTo>
                  <a:lnTo>
                    <a:pt x="125" y="216"/>
                  </a:lnTo>
                  <a:lnTo>
                    <a:pt x="122" y="224"/>
                  </a:lnTo>
                  <a:lnTo>
                    <a:pt x="120" y="233"/>
                  </a:lnTo>
                  <a:lnTo>
                    <a:pt x="118" y="242"/>
                  </a:lnTo>
                  <a:lnTo>
                    <a:pt x="117" y="251"/>
                  </a:lnTo>
                  <a:lnTo>
                    <a:pt x="116" y="269"/>
                  </a:lnTo>
                  <a:lnTo>
                    <a:pt x="115" y="278"/>
                  </a:lnTo>
                  <a:lnTo>
                    <a:pt x="114" y="287"/>
                  </a:lnTo>
                  <a:lnTo>
                    <a:pt x="113" y="297"/>
                  </a:lnTo>
                  <a:lnTo>
                    <a:pt x="113" y="306"/>
                  </a:lnTo>
                  <a:lnTo>
                    <a:pt x="112" y="316"/>
                  </a:lnTo>
                  <a:lnTo>
                    <a:pt x="111" y="325"/>
                  </a:lnTo>
                  <a:lnTo>
                    <a:pt x="110" y="334"/>
                  </a:lnTo>
                  <a:lnTo>
                    <a:pt x="109" y="344"/>
                  </a:lnTo>
                  <a:lnTo>
                    <a:pt x="109" y="354"/>
                  </a:lnTo>
                  <a:lnTo>
                    <a:pt x="108" y="363"/>
                  </a:lnTo>
                  <a:lnTo>
                    <a:pt x="107" y="372"/>
                  </a:lnTo>
                  <a:lnTo>
                    <a:pt x="106" y="382"/>
                  </a:lnTo>
                  <a:lnTo>
                    <a:pt x="104" y="392"/>
                  </a:lnTo>
                  <a:lnTo>
                    <a:pt x="103" y="401"/>
                  </a:lnTo>
                  <a:lnTo>
                    <a:pt x="101" y="410"/>
                  </a:lnTo>
                  <a:lnTo>
                    <a:pt x="100" y="420"/>
                  </a:lnTo>
                  <a:lnTo>
                    <a:pt x="98" y="429"/>
                  </a:lnTo>
                  <a:lnTo>
                    <a:pt x="95" y="438"/>
                  </a:lnTo>
                  <a:lnTo>
                    <a:pt x="93" y="447"/>
                  </a:lnTo>
                  <a:lnTo>
                    <a:pt x="91" y="456"/>
                  </a:lnTo>
                  <a:lnTo>
                    <a:pt x="88" y="465"/>
                  </a:lnTo>
                  <a:lnTo>
                    <a:pt x="85" y="474"/>
                  </a:lnTo>
                  <a:lnTo>
                    <a:pt x="81" y="482"/>
                  </a:lnTo>
                  <a:lnTo>
                    <a:pt x="77" y="490"/>
                  </a:lnTo>
                  <a:lnTo>
                    <a:pt x="73" y="499"/>
                  </a:lnTo>
                  <a:lnTo>
                    <a:pt x="69" y="507"/>
                  </a:lnTo>
                  <a:lnTo>
                    <a:pt x="64" y="515"/>
                  </a:lnTo>
                  <a:lnTo>
                    <a:pt x="59" y="523"/>
                  </a:lnTo>
                  <a:lnTo>
                    <a:pt x="53" y="530"/>
                  </a:lnTo>
                  <a:lnTo>
                    <a:pt x="47" y="538"/>
                  </a:lnTo>
                  <a:lnTo>
                    <a:pt x="45" y="541"/>
                  </a:lnTo>
                  <a:lnTo>
                    <a:pt x="44" y="542"/>
                  </a:lnTo>
                  <a:lnTo>
                    <a:pt x="42" y="543"/>
                  </a:lnTo>
                  <a:lnTo>
                    <a:pt x="40" y="545"/>
                  </a:lnTo>
                  <a:lnTo>
                    <a:pt x="39" y="546"/>
                  </a:lnTo>
                  <a:lnTo>
                    <a:pt x="38" y="547"/>
                  </a:lnTo>
                  <a:lnTo>
                    <a:pt x="36" y="549"/>
                  </a:lnTo>
                  <a:lnTo>
                    <a:pt x="35" y="550"/>
                  </a:lnTo>
                  <a:lnTo>
                    <a:pt x="34" y="551"/>
                  </a:lnTo>
                  <a:lnTo>
                    <a:pt x="32" y="552"/>
                  </a:lnTo>
                  <a:lnTo>
                    <a:pt x="31" y="554"/>
                  </a:lnTo>
                  <a:lnTo>
                    <a:pt x="29" y="555"/>
                  </a:lnTo>
                  <a:lnTo>
                    <a:pt x="28" y="556"/>
                  </a:lnTo>
                  <a:lnTo>
                    <a:pt x="27" y="557"/>
                  </a:lnTo>
                  <a:lnTo>
                    <a:pt x="25" y="558"/>
                  </a:lnTo>
                  <a:lnTo>
                    <a:pt x="23" y="559"/>
                  </a:lnTo>
                  <a:lnTo>
                    <a:pt x="22" y="560"/>
                  </a:lnTo>
                  <a:lnTo>
                    <a:pt x="20" y="562"/>
                  </a:lnTo>
                  <a:lnTo>
                    <a:pt x="19" y="563"/>
                  </a:lnTo>
                  <a:lnTo>
                    <a:pt x="17" y="564"/>
                  </a:lnTo>
                  <a:lnTo>
                    <a:pt x="16" y="565"/>
                  </a:lnTo>
                  <a:lnTo>
                    <a:pt x="14" y="566"/>
                  </a:lnTo>
                  <a:lnTo>
                    <a:pt x="12" y="567"/>
                  </a:lnTo>
                  <a:lnTo>
                    <a:pt x="12" y="568"/>
                  </a:lnTo>
                  <a:lnTo>
                    <a:pt x="10" y="568"/>
                  </a:lnTo>
                  <a:lnTo>
                    <a:pt x="8" y="569"/>
                  </a:lnTo>
                  <a:lnTo>
                    <a:pt x="6" y="570"/>
                  </a:lnTo>
                  <a:lnTo>
                    <a:pt x="4" y="571"/>
                  </a:lnTo>
                  <a:lnTo>
                    <a:pt x="3" y="572"/>
                  </a:lnTo>
                  <a:lnTo>
                    <a:pt x="2" y="573"/>
                  </a:lnTo>
                  <a:lnTo>
                    <a:pt x="0" y="574"/>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2" name="Freeform 24"/>
            <p:cNvSpPr>
              <a:spLocks/>
            </p:cNvSpPr>
            <p:nvPr/>
          </p:nvSpPr>
          <p:spPr bwMode="auto">
            <a:xfrm>
              <a:off x="1974" y="2992"/>
              <a:ext cx="285" cy="611"/>
            </a:xfrm>
            <a:custGeom>
              <a:avLst/>
              <a:gdLst>
                <a:gd name="T0" fmla="*/ 0 w 285"/>
                <a:gd name="T1" fmla="*/ 0 h 611"/>
                <a:gd name="T2" fmla="*/ 20 w 285"/>
                <a:gd name="T3" fmla="*/ 38 h 611"/>
                <a:gd name="T4" fmla="*/ 30 w 285"/>
                <a:gd name="T5" fmla="*/ 56 h 611"/>
                <a:gd name="T6" fmla="*/ 41 w 285"/>
                <a:gd name="T7" fmla="*/ 74 h 611"/>
                <a:gd name="T8" fmla="*/ 53 w 285"/>
                <a:gd name="T9" fmla="*/ 91 h 611"/>
                <a:gd name="T10" fmla="*/ 64 w 285"/>
                <a:gd name="T11" fmla="*/ 108 h 611"/>
                <a:gd name="T12" fmla="*/ 76 w 285"/>
                <a:gd name="T13" fmla="*/ 125 h 611"/>
                <a:gd name="T14" fmla="*/ 88 w 285"/>
                <a:gd name="T15" fmla="*/ 142 h 611"/>
                <a:gd name="T16" fmla="*/ 100 w 285"/>
                <a:gd name="T17" fmla="*/ 158 h 611"/>
                <a:gd name="T18" fmla="*/ 112 w 285"/>
                <a:gd name="T19" fmla="*/ 174 h 611"/>
                <a:gd name="T20" fmla="*/ 125 w 285"/>
                <a:gd name="T21" fmla="*/ 191 h 611"/>
                <a:gd name="T22" fmla="*/ 136 w 285"/>
                <a:gd name="T23" fmla="*/ 207 h 611"/>
                <a:gd name="T24" fmla="*/ 149 w 285"/>
                <a:gd name="T25" fmla="*/ 223 h 611"/>
                <a:gd name="T26" fmla="*/ 161 w 285"/>
                <a:gd name="T27" fmla="*/ 240 h 611"/>
                <a:gd name="T28" fmla="*/ 173 w 285"/>
                <a:gd name="T29" fmla="*/ 256 h 611"/>
                <a:gd name="T30" fmla="*/ 184 w 285"/>
                <a:gd name="T31" fmla="*/ 273 h 611"/>
                <a:gd name="T32" fmla="*/ 195 w 285"/>
                <a:gd name="T33" fmla="*/ 290 h 611"/>
                <a:gd name="T34" fmla="*/ 206 w 285"/>
                <a:gd name="T35" fmla="*/ 307 h 611"/>
                <a:gd name="T36" fmla="*/ 216 w 285"/>
                <a:gd name="T37" fmla="*/ 324 h 611"/>
                <a:gd name="T38" fmla="*/ 225 w 285"/>
                <a:gd name="T39" fmla="*/ 342 h 611"/>
                <a:gd name="T40" fmla="*/ 235 w 285"/>
                <a:gd name="T41" fmla="*/ 361 h 611"/>
                <a:gd name="T42" fmla="*/ 243 w 285"/>
                <a:gd name="T43" fmla="*/ 380 h 611"/>
                <a:gd name="T44" fmla="*/ 251 w 285"/>
                <a:gd name="T45" fmla="*/ 399 h 611"/>
                <a:gd name="T46" fmla="*/ 259 w 285"/>
                <a:gd name="T47" fmla="*/ 420 h 611"/>
                <a:gd name="T48" fmla="*/ 265 w 285"/>
                <a:gd name="T49" fmla="*/ 440 h 611"/>
                <a:gd name="T50" fmla="*/ 271 w 285"/>
                <a:gd name="T51" fmla="*/ 462 h 611"/>
                <a:gd name="T52" fmla="*/ 275 w 285"/>
                <a:gd name="T53" fmla="*/ 484 h 611"/>
                <a:gd name="T54" fmla="*/ 279 w 285"/>
                <a:gd name="T55" fmla="*/ 507 h 611"/>
                <a:gd name="T56" fmla="*/ 281 w 285"/>
                <a:gd name="T57" fmla="*/ 531 h 611"/>
                <a:gd name="T58" fmla="*/ 283 w 285"/>
                <a:gd name="T59" fmla="*/ 556 h 611"/>
                <a:gd name="T60" fmla="*/ 284 w 285"/>
                <a:gd name="T61" fmla="*/ 582 h 611"/>
                <a:gd name="T62" fmla="*/ 283 w 285"/>
                <a:gd name="T63" fmla="*/ 610 h 6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5"/>
                <a:gd name="T97" fmla="*/ 0 h 611"/>
                <a:gd name="T98" fmla="*/ 285 w 285"/>
                <a:gd name="T99" fmla="*/ 611 h 6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5" h="611">
                  <a:moveTo>
                    <a:pt x="0" y="0"/>
                  </a:moveTo>
                  <a:lnTo>
                    <a:pt x="20" y="38"/>
                  </a:lnTo>
                  <a:lnTo>
                    <a:pt x="30" y="56"/>
                  </a:lnTo>
                  <a:lnTo>
                    <a:pt x="41" y="74"/>
                  </a:lnTo>
                  <a:lnTo>
                    <a:pt x="53" y="91"/>
                  </a:lnTo>
                  <a:lnTo>
                    <a:pt x="64" y="108"/>
                  </a:lnTo>
                  <a:lnTo>
                    <a:pt x="76" y="125"/>
                  </a:lnTo>
                  <a:lnTo>
                    <a:pt x="88" y="142"/>
                  </a:lnTo>
                  <a:lnTo>
                    <a:pt x="100" y="158"/>
                  </a:lnTo>
                  <a:lnTo>
                    <a:pt x="112" y="174"/>
                  </a:lnTo>
                  <a:lnTo>
                    <a:pt x="125" y="191"/>
                  </a:lnTo>
                  <a:lnTo>
                    <a:pt x="136" y="207"/>
                  </a:lnTo>
                  <a:lnTo>
                    <a:pt x="149" y="223"/>
                  </a:lnTo>
                  <a:lnTo>
                    <a:pt x="161" y="240"/>
                  </a:lnTo>
                  <a:lnTo>
                    <a:pt x="173" y="256"/>
                  </a:lnTo>
                  <a:lnTo>
                    <a:pt x="184" y="273"/>
                  </a:lnTo>
                  <a:lnTo>
                    <a:pt x="195" y="290"/>
                  </a:lnTo>
                  <a:lnTo>
                    <a:pt x="206" y="307"/>
                  </a:lnTo>
                  <a:lnTo>
                    <a:pt x="216" y="324"/>
                  </a:lnTo>
                  <a:lnTo>
                    <a:pt x="225" y="342"/>
                  </a:lnTo>
                  <a:lnTo>
                    <a:pt x="235" y="361"/>
                  </a:lnTo>
                  <a:lnTo>
                    <a:pt x="243" y="380"/>
                  </a:lnTo>
                  <a:lnTo>
                    <a:pt x="251" y="399"/>
                  </a:lnTo>
                  <a:lnTo>
                    <a:pt x="259" y="420"/>
                  </a:lnTo>
                  <a:lnTo>
                    <a:pt x="265" y="440"/>
                  </a:lnTo>
                  <a:lnTo>
                    <a:pt x="271" y="462"/>
                  </a:lnTo>
                  <a:lnTo>
                    <a:pt x="275" y="484"/>
                  </a:lnTo>
                  <a:lnTo>
                    <a:pt x="279" y="507"/>
                  </a:lnTo>
                  <a:lnTo>
                    <a:pt x="281" y="531"/>
                  </a:lnTo>
                  <a:lnTo>
                    <a:pt x="283" y="556"/>
                  </a:lnTo>
                  <a:lnTo>
                    <a:pt x="284" y="582"/>
                  </a:lnTo>
                  <a:lnTo>
                    <a:pt x="283" y="610"/>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3" name="Freeform 25"/>
            <p:cNvSpPr>
              <a:spLocks/>
            </p:cNvSpPr>
            <p:nvPr/>
          </p:nvSpPr>
          <p:spPr bwMode="auto">
            <a:xfrm>
              <a:off x="1704" y="2777"/>
              <a:ext cx="201" cy="431"/>
            </a:xfrm>
            <a:custGeom>
              <a:avLst/>
              <a:gdLst>
                <a:gd name="T0" fmla="*/ 200 w 201"/>
                <a:gd name="T1" fmla="*/ 0 h 431"/>
                <a:gd name="T2" fmla="*/ 199 w 201"/>
                <a:gd name="T3" fmla="*/ 29 h 431"/>
                <a:gd name="T4" fmla="*/ 197 w 201"/>
                <a:gd name="T5" fmla="*/ 43 h 431"/>
                <a:gd name="T6" fmla="*/ 195 w 201"/>
                <a:gd name="T7" fmla="*/ 57 h 431"/>
                <a:gd name="T8" fmla="*/ 191 w 201"/>
                <a:gd name="T9" fmla="*/ 71 h 431"/>
                <a:gd name="T10" fmla="*/ 186 w 201"/>
                <a:gd name="T11" fmla="*/ 84 h 431"/>
                <a:gd name="T12" fmla="*/ 180 w 201"/>
                <a:gd name="T13" fmla="*/ 97 h 431"/>
                <a:gd name="T14" fmla="*/ 175 w 201"/>
                <a:gd name="T15" fmla="*/ 109 h 431"/>
                <a:gd name="T16" fmla="*/ 168 w 201"/>
                <a:gd name="T17" fmla="*/ 122 h 431"/>
                <a:gd name="T18" fmla="*/ 161 w 201"/>
                <a:gd name="T19" fmla="*/ 134 h 431"/>
                <a:gd name="T20" fmla="*/ 153 w 201"/>
                <a:gd name="T21" fmla="*/ 146 h 431"/>
                <a:gd name="T22" fmla="*/ 145 w 201"/>
                <a:gd name="T23" fmla="*/ 159 h 431"/>
                <a:gd name="T24" fmla="*/ 136 w 201"/>
                <a:gd name="T25" fmla="*/ 171 h 431"/>
                <a:gd name="T26" fmla="*/ 127 w 201"/>
                <a:gd name="T27" fmla="*/ 183 h 431"/>
                <a:gd name="T28" fmla="*/ 118 w 201"/>
                <a:gd name="T29" fmla="*/ 195 h 431"/>
                <a:gd name="T30" fmla="*/ 109 w 201"/>
                <a:gd name="T31" fmla="*/ 207 h 431"/>
                <a:gd name="T32" fmla="*/ 100 w 201"/>
                <a:gd name="T33" fmla="*/ 219 h 431"/>
                <a:gd name="T34" fmla="*/ 91 w 201"/>
                <a:gd name="T35" fmla="*/ 231 h 431"/>
                <a:gd name="T36" fmla="*/ 82 w 201"/>
                <a:gd name="T37" fmla="*/ 244 h 431"/>
                <a:gd name="T38" fmla="*/ 72 w 201"/>
                <a:gd name="T39" fmla="*/ 256 h 431"/>
                <a:gd name="T40" fmla="*/ 64 w 201"/>
                <a:gd name="T41" fmla="*/ 269 h 431"/>
                <a:gd name="T42" fmla="*/ 55 w 201"/>
                <a:gd name="T43" fmla="*/ 282 h 431"/>
                <a:gd name="T44" fmla="*/ 47 w 201"/>
                <a:gd name="T45" fmla="*/ 295 h 431"/>
                <a:gd name="T46" fmla="*/ 39 w 201"/>
                <a:gd name="T47" fmla="*/ 309 h 431"/>
                <a:gd name="T48" fmla="*/ 32 w 201"/>
                <a:gd name="T49" fmla="*/ 322 h 431"/>
                <a:gd name="T50" fmla="*/ 25 w 201"/>
                <a:gd name="T51" fmla="*/ 337 h 431"/>
                <a:gd name="T52" fmla="*/ 19 w 201"/>
                <a:gd name="T53" fmla="*/ 351 h 431"/>
                <a:gd name="T54" fmla="*/ 13 w 201"/>
                <a:gd name="T55" fmla="*/ 366 h 431"/>
                <a:gd name="T56" fmla="*/ 9 w 201"/>
                <a:gd name="T57" fmla="*/ 381 h 431"/>
                <a:gd name="T58" fmla="*/ 4 w 201"/>
                <a:gd name="T59" fmla="*/ 397 h 431"/>
                <a:gd name="T60" fmla="*/ 2 w 201"/>
                <a:gd name="T61" fmla="*/ 413 h 431"/>
                <a:gd name="T62" fmla="*/ 0 w 201"/>
                <a:gd name="T63" fmla="*/ 430 h 4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1"/>
                <a:gd name="T97" fmla="*/ 0 h 431"/>
                <a:gd name="T98" fmla="*/ 201 w 201"/>
                <a:gd name="T99" fmla="*/ 431 h 43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1" h="431">
                  <a:moveTo>
                    <a:pt x="200" y="0"/>
                  </a:moveTo>
                  <a:lnTo>
                    <a:pt x="199" y="29"/>
                  </a:lnTo>
                  <a:lnTo>
                    <a:pt x="197" y="43"/>
                  </a:lnTo>
                  <a:lnTo>
                    <a:pt x="195" y="57"/>
                  </a:lnTo>
                  <a:lnTo>
                    <a:pt x="191" y="71"/>
                  </a:lnTo>
                  <a:lnTo>
                    <a:pt x="186" y="84"/>
                  </a:lnTo>
                  <a:lnTo>
                    <a:pt x="180" y="97"/>
                  </a:lnTo>
                  <a:lnTo>
                    <a:pt x="175" y="109"/>
                  </a:lnTo>
                  <a:lnTo>
                    <a:pt x="168" y="122"/>
                  </a:lnTo>
                  <a:lnTo>
                    <a:pt x="161" y="134"/>
                  </a:lnTo>
                  <a:lnTo>
                    <a:pt x="153" y="146"/>
                  </a:lnTo>
                  <a:lnTo>
                    <a:pt x="145" y="159"/>
                  </a:lnTo>
                  <a:lnTo>
                    <a:pt x="136" y="171"/>
                  </a:lnTo>
                  <a:lnTo>
                    <a:pt x="127" y="183"/>
                  </a:lnTo>
                  <a:lnTo>
                    <a:pt x="118" y="195"/>
                  </a:lnTo>
                  <a:lnTo>
                    <a:pt x="109" y="207"/>
                  </a:lnTo>
                  <a:lnTo>
                    <a:pt x="100" y="219"/>
                  </a:lnTo>
                  <a:lnTo>
                    <a:pt x="91" y="231"/>
                  </a:lnTo>
                  <a:lnTo>
                    <a:pt x="82" y="244"/>
                  </a:lnTo>
                  <a:lnTo>
                    <a:pt x="72" y="256"/>
                  </a:lnTo>
                  <a:lnTo>
                    <a:pt x="64" y="269"/>
                  </a:lnTo>
                  <a:lnTo>
                    <a:pt x="55" y="282"/>
                  </a:lnTo>
                  <a:lnTo>
                    <a:pt x="47" y="295"/>
                  </a:lnTo>
                  <a:lnTo>
                    <a:pt x="39" y="309"/>
                  </a:lnTo>
                  <a:lnTo>
                    <a:pt x="32" y="322"/>
                  </a:lnTo>
                  <a:lnTo>
                    <a:pt x="25" y="337"/>
                  </a:lnTo>
                  <a:lnTo>
                    <a:pt x="19" y="351"/>
                  </a:lnTo>
                  <a:lnTo>
                    <a:pt x="13" y="366"/>
                  </a:lnTo>
                  <a:lnTo>
                    <a:pt x="9" y="381"/>
                  </a:lnTo>
                  <a:lnTo>
                    <a:pt x="4" y="397"/>
                  </a:lnTo>
                  <a:lnTo>
                    <a:pt x="2" y="413"/>
                  </a:lnTo>
                  <a:lnTo>
                    <a:pt x="0" y="430"/>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4" name="Freeform 26"/>
            <p:cNvSpPr>
              <a:spLocks/>
            </p:cNvSpPr>
            <p:nvPr/>
          </p:nvSpPr>
          <p:spPr bwMode="auto">
            <a:xfrm>
              <a:off x="1998" y="2777"/>
              <a:ext cx="211" cy="682"/>
            </a:xfrm>
            <a:custGeom>
              <a:avLst/>
              <a:gdLst>
                <a:gd name="T0" fmla="*/ 0 w 211"/>
                <a:gd name="T1" fmla="*/ 0 h 682"/>
                <a:gd name="T2" fmla="*/ 20 w 211"/>
                <a:gd name="T3" fmla="*/ 26 h 682"/>
                <a:gd name="T4" fmla="*/ 29 w 211"/>
                <a:gd name="T5" fmla="*/ 41 h 682"/>
                <a:gd name="T6" fmla="*/ 39 w 211"/>
                <a:gd name="T7" fmla="*/ 57 h 682"/>
                <a:gd name="T8" fmla="*/ 50 w 211"/>
                <a:gd name="T9" fmla="*/ 75 h 682"/>
                <a:gd name="T10" fmla="*/ 61 w 211"/>
                <a:gd name="T11" fmla="*/ 93 h 682"/>
                <a:gd name="T12" fmla="*/ 70 w 211"/>
                <a:gd name="T13" fmla="*/ 113 h 682"/>
                <a:gd name="T14" fmla="*/ 81 w 211"/>
                <a:gd name="T15" fmla="*/ 133 h 682"/>
                <a:gd name="T16" fmla="*/ 91 w 211"/>
                <a:gd name="T17" fmla="*/ 154 h 682"/>
                <a:gd name="T18" fmla="*/ 101 w 211"/>
                <a:gd name="T19" fmla="*/ 176 h 682"/>
                <a:gd name="T20" fmla="*/ 111 w 211"/>
                <a:gd name="T21" fmla="*/ 199 h 682"/>
                <a:gd name="T22" fmla="*/ 121 w 211"/>
                <a:gd name="T23" fmla="*/ 221 h 682"/>
                <a:gd name="T24" fmla="*/ 131 w 211"/>
                <a:gd name="T25" fmla="*/ 245 h 682"/>
                <a:gd name="T26" fmla="*/ 140 w 211"/>
                <a:gd name="T27" fmla="*/ 269 h 682"/>
                <a:gd name="T28" fmla="*/ 149 w 211"/>
                <a:gd name="T29" fmla="*/ 293 h 682"/>
                <a:gd name="T30" fmla="*/ 157 w 211"/>
                <a:gd name="T31" fmla="*/ 318 h 682"/>
                <a:gd name="T32" fmla="*/ 165 w 211"/>
                <a:gd name="T33" fmla="*/ 343 h 682"/>
                <a:gd name="T34" fmla="*/ 173 w 211"/>
                <a:gd name="T35" fmla="*/ 367 h 682"/>
                <a:gd name="T36" fmla="*/ 180 w 211"/>
                <a:gd name="T37" fmla="*/ 392 h 682"/>
                <a:gd name="T38" fmla="*/ 186 w 211"/>
                <a:gd name="T39" fmla="*/ 417 h 682"/>
                <a:gd name="T40" fmla="*/ 191 w 211"/>
                <a:gd name="T41" fmla="*/ 441 h 682"/>
                <a:gd name="T42" fmla="*/ 197 w 211"/>
                <a:gd name="T43" fmla="*/ 466 h 682"/>
                <a:gd name="T44" fmla="*/ 201 w 211"/>
                <a:gd name="T45" fmla="*/ 490 h 682"/>
                <a:gd name="T46" fmla="*/ 205 w 211"/>
                <a:gd name="T47" fmla="*/ 514 h 682"/>
                <a:gd name="T48" fmla="*/ 207 w 211"/>
                <a:gd name="T49" fmla="*/ 537 h 682"/>
                <a:gd name="T50" fmla="*/ 209 w 211"/>
                <a:gd name="T51" fmla="*/ 560 h 682"/>
                <a:gd name="T52" fmla="*/ 210 w 211"/>
                <a:gd name="T53" fmla="*/ 582 h 682"/>
                <a:gd name="T54" fmla="*/ 210 w 211"/>
                <a:gd name="T55" fmla="*/ 604 h 682"/>
                <a:gd name="T56" fmla="*/ 209 w 211"/>
                <a:gd name="T57" fmla="*/ 624 h 682"/>
                <a:gd name="T58" fmla="*/ 207 w 211"/>
                <a:gd name="T59" fmla="*/ 644 h 682"/>
                <a:gd name="T60" fmla="*/ 204 w 211"/>
                <a:gd name="T61" fmla="*/ 663 h 682"/>
                <a:gd name="T62" fmla="*/ 200 w 211"/>
                <a:gd name="T63" fmla="*/ 681 h 68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1"/>
                <a:gd name="T97" fmla="*/ 0 h 682"/>
                <a:gd name="T98" fmla="*/ 211 w 211"/>
                <a:gd name="T99" fmla="*/ 682 h 68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1" h="682">
                  <a:moveTo>
                    <a:pt x="0" y="0"/>
                  </a:moveTo>
                  <a:lnTo>
                    <a:pt x="20" y="26"/>
                  </a:lnTo>
                  <a:lnTo>
                    <a:pt x="29" y="41"/>
                  </a:lnTo>
                  <a:lnTo>
                    <a:pt x="39" y="57"/>
                  </a:lnTo>
                  <a:lnTo>
                    <a:pt x="50" y="75"/>
                  </a:lnTo>
                  <a:lnTo>
                    <a:pt x="61" y="93"/>
                  </a:lnTo>
                  <a:lnTo>
                    <a:pt x="70" y="113"/>
                  </a:lnTo>
                  <a:lnTo>
                    <a:pt x="81" y="133"/>
                  </a:lnTo>
                  <a:lnTo>
                    <a:pt x="91" y="154"/>
                  </a:lnTo>
                  <a:lnTo>
                    <a:pt x="101" y="176"/>
                  </a:lnTo>
                  <a:lnTo>
                    <a:pt x="111" y="199"/>
                  </a:lnTo>
                  <a:lnTo>
                    <a:pt x="121" y="221"/>
                  </a:lnTo>
                  <a:lnTo>
                    <a:pt x="131" y="245"/>
                  </a:lnTo>
                  <a:lnTo>
                    <a:pt x="140" y="269"/>
                  </a:lnTo>
                  <a:lnTo>
                    <a:pt x="149" y="293"/>
                  </a:lnTo>
                  <a:lnTo>
                    <a:pt x="157" y="318"/>
                  </a:lnTo>
                  <a:lnTo>
                    <a:pt x="165" y="343"/>
                  </a:lnTo>
                  <a:lnTo>
                    <a:pt x="173" y="367"/>
                  </a:lnTo>
                  <a:lnTo>
                    <a:pt x="180" y="392"/>
                  </a:lnTo>
                  <a:lnTo>
                    <a:pt x="186" y="417"/>
                  </a:lnTo>
                  <a:lnTo>
                    <a:pt x="191" y="441"/>
                  </a:lnTo>
                  <a:lnTo>
                    <a:pt x="197" y="466"/>
                  </a:lnTo>
                  <a:lnTo>
                    <a:pt x="201" y="490"/>
                  </a:lnTo>
                  <a:lnTo>
                    <a:pt x="205" y="514"/>
                  </a:lnTo>
                  <a:lnTo>
                    <a:pt x="207" y="537"/>
                  </a:lnTo>
                  <a:lnTo>
                    <a:pt x="209" y="560"/>
                  </a:lnTo>
                  <a:lnTo>
                    <a:pt x="210" y="582"/>
                  </a:lnTo>
                  <a:lnTo>
                    <a:pt x="210" y="604"/>
                  </a:lnTo>
                  <a:lnTo>
                    <a:pt x="209" y="624"/>
                  </a:lnTo>
                  <a:lnTo>
                    <a:pt x="207" y="644"/>
                  </a:lnTo>
                  <a:lnTo>
                    <a:pt x="204" y="663"/>
                  </a:lnTo>
                  <a:lnTo>
                    <a:pt x="200" y="681"/>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5" name="Freeform 27"/>
            <p:cNvSpPr>
              <a:spLocks/>
            </p:cNvSpPr>
            <p:nvPr/>
          </p:nvSpPr>
          <p:spPr bwMode="auto">
            <a:xfrm>
              <a:off x="1868" y="572"/>
              <a:ext cx="49" cy="2117"/>
            </a:xfrm>
            <a:custGeom>
              <a:avLst/>
              <a:gdLst>
                <a:gd name="T0" fmla="*/ 48 w 49"/>
                <a:gd name="T1" fmla="*/ 2116 h 2117"/>
                <a:gd name="T2" fmla="*/ 47 w 49"/>
                <a:gd name="T3" fmla="*/ 1997 h 2117"/>
                <a:gd name="T4" fmla="*/ 47 w 49"/>
                <a:gd name="T5" fmla="*/ 1938 h 2117"/>
                <a:gd name="T6" fmla="*/ 46 w 49"/>
                <a:gd name="T7" fmla="*/ 1879 h 2117"/>
                <a:gd name="T8" fmla="*/ 45 w 49"/>
                <a:gd name="T9" fmla="*/ 1820 h 2117"/>
                <a:gd name="T10" fmla="*/ 44 w 49"/>
                <a:gd name="T11" fmla="*/ 1762 h 2117"/>
                <a:gd name="T12" fmla="*/ 43 w 49"/>
                <a:gd name="T13" fmla="*/ 1703 h 2117"/>
                <a:gd name="T14" fmla="*/ 43 w 49"/>
                <a:gd name="T15" fmla="*/ 1644 h 2117"/>
                <a:gd name="T16" fmla="*/ 42 w 49"/>
                <a:gd name="T17" fmla="*/ 1585 h 2117"/>
                <a:gd name="T18" fmla="*/ 40 w 49"/>
                <a:gd name="T19" fmla="*/ 1526 h 2117"/>
                <a:gd name="T20" fmla="*/ 38 w 49"/>
                <a:gd name="T21" fmla="*/ 1468 h 2117"/>
                <a:gd name="T22" fmla="*/ 37 w 49"/>
                <a:gd name="T23" fmla="*/ 1409 h 2117"/>
                <a:gd name="T24" fmla="*/ 35 w 49"/>
                <a:gd name="T25" fmla="*/ 1350 h 2117"/>
                <a:gd name="T26" fmla="*/ 34 w 49"/>
                <a:gd name="T27" fmla="*/ 1292 h 2117"/>
                <a:gd name="T28" fmla="*/ 32 w 49"/>
                <a:gd name="T29" fmla="*/ 1233 h 2117"/>
                <a:gd name="T30" fmla="*/ 31 w 49"/>
                <a:gd name="T31" fmla="*/ 1174 h 2117"/>
                <a:gd name="T32" fmla="*/ 29 w 49"/>
                <a:gd name="T33" fmla="*/ 1116 h 2117"/>
                <a:gd name="T34" fmla="*/ 27 w 49"/>
                <a:gd name="T35" fmla="*/ 1057 h 2117"/>
                <a:gd name="T36" fmla="*/ 25 w 49"/>
                <a:gd name="T37" fmla="*/ 998 h 2117"/>
                <a:gd name="T38" fmla="*/ 24 w 49"/>
                <a:gd name="T39" fmla="*/ 940 h 2117"/>
                <a:gd name="T40" fmla="*/ 22 w 49"/>
                <a:gd name="T41" fmla="*/ 881 h 2117"/>
                <a:gd name="T42" fmla="*/ 21 w 49"/>
                <a:gd name="T43" fmla="*/ 822 h 2117"/>
                <a:gd name="T44" fmla="*/ 19 w 49"/>
                <a:gd name="T45" fmla="*/ 764 h 2117"/>
                <a:gd name="T46" fmla="*/ 18 w 49"/>
                <a:gd name="T47" fmla="*/ 705 h 2117"/>
                <a:gd name="T48" fmla="*/ 16 w 49"/>
                <a:gd name="T49" fmla="*/ 646 h 2117"/>
                <a:gd name="T50" fmla="*/ 15 w 49"/>
                <a:gd name="T51" fmla="*/ 587 h 2117"/>
                <a:gd name="T52" fmla="*/ 14 w 49"/>
                <a:gd name="T53" fmla="*/ 528 h 2117"/>
                <a:gd name="T54" fmla="*/ 14 w 49"/>
                <a:gd name="T55" fmla="*/ 470 h 2117"/>
                <a:gd name="T56" fmla="*/ 13 w 49"/>
                <a:gd name="T57" fmla="*/ 410 h 2117"/>
                <a:gd name="T58" fmla="*/ 13 w 49"/>
                <a:gd name="T59" fmla="*/ 351 h 2117"/>
                <a:gd name="T60" fmla="*/ 13 w 49"/>
                <a:gd name="T61" fmla="*/ 292 h 2117"/>
                <a:gd name="T62" fmla="*/ 13 w 49"/>
                <a:gd name="T63" fmla="*/ 233 h 2117"/>
                <a:gd name="T64" fmla="*/ 13 w 49"/>
                <a:gd name="T65" fmla="*/ 218 h 2117"/>
                <a:gd name="T66" fmla="*/ 13 w 49"/>
                <a:gd name="T67" fmla="*/ 211 h 2117"/>
                <a:gd name="T68" fmla="*/ 13 w 49"/>
                <a:gd name="T69" fmla="*/ 204 h 2117"/>
                <a:gd name="T70" fmla="*/ 13 w 49"/>
                <a:gd name="T71" fmla="*/ 196 h 2117"/>
                <a:gd name="T72" fmla="*/ 13 w 49"/>
                <a:gd name="T73" fmla="*/ 189 h 2117"/>
                <a:gd name="T74" fmla="*/ 13 w 49"/>
                <a:gd name="T75" fmla="*/ 182 h 2117"/>
                <a:gd name="T76" fmla="*/ 13 w 49"/>
                <a:gd name="T77" fmla="*/ 174 h 2117"/>
                <a:gd name="T78" fmla="*/ 13 w 49"/>
                <a:gd name="T79" fmla="*/ 167 h 2117"/>
                <a:gd name="T80" fmla="*/ 13 w 49"/>
                <a:gd name="T81" fmla="*/ 160 h 2117"/>
                <a:gd name="T82" fmla="*/ 14 w 49"/>
                <a:gd name="T83" fmla="*/ 152 h 2117"/>
                <a:gd name="T84" fmla="*/ 14 w 49"/>
                <a:gd name="T85" fmla="*/ 145 h 2117"/>
                <a:gd name="T86" fmla="*/ 14 w 49"/>
                <a:gd name="T87" fmla="*/ 138 h 2117"/>
                <a:gd name="T88" fmla="*/ 14 w 49"/>
                <a:gd name="T89" fmla="*/ 130 h 2117"/>
                <a:gd name="T90" fmla="*/ 14 w 49"/>
                <a:gd name="T91" fmla="*/ 123 h 2117"/>
                <a:gd name="T92" fmla="*/ 14 w 49"/>
                <a:gd name="T93" fmla="*/ 116 h 2117"/>
                <a:gd name="T94" fmla="*/ 13 w 49"/>
                <a:gd name="T95" fmla="*/ 108 h 2117"/>
                <a:gd name="T96" fmla="*/ 13 w 49"/>
                <a:gd name="T97" fmla="*/ 101 h 2117"/>
                <a:gd name="T98" fmla="*/ 13 w 49"/>
                <a:gd name="T99" fmla="*/ 94 h 2117"/>
                <a:gd name="T100" fmla="*/ 13 w 49"/>
                <a:gd name="T101" fmla="*/ 87 h 2117"/>
                <a:gd name="T102" fmla="*/ 12 w 49"/>
                <a:gd name="T103" fmla="*/ 79 h 2117"/>
                <a:gd name="T104" fmla="*/ 12 w 49"/>
                <a:gd name="T105" fmla="*/ 72 h 2117"/>
                <a:gd name="T106" fmla="*/ 11 w 49"/>
                <a:gd name="T107" fmla="*/ 65 h 2117"/>
                <a:gd name="T108" fmla="*/ 10 w 49"/>
                <a:gd name="T109" fmla="*/ 58 h 2117"/>
                <a:gd name="T110" fmla="*/ 9 w 49"/>
                <a:gd name="T111" fmla="*/ 50 h 2117"/>
                <a:gd name="T112" fmla="*/ 8 w 49"/>
                <a:gd name="T113" fmla="*/ 43 h 2117"/>
                <a:gd name="T114" fmla="*/ 7 w 49"/>
                <a:gd name="T115" fmla="*/ 36 h 2117"/>
                <a:gd name="T116" fmla="*/ 6 w 49"/>
                <a:gd name="T117" fmla="*/ 29 h 2117"/>
                <a:gd name="T118" fmla="*/ 5 w 49"/>
                <a:gd name="T119" fmla="*/ 22 h 2117"/>
                <a:gd name="T120" fmla="*/ 4 w 49"/>
                <a:gd name="T121" fmla="*/ 14 h 2117"/>
                <a:gd name="T122" fmla="*/ 2 w 49"/>
                <a:gd name="T123" fmla="*/ 7 h 2117"/>
                <a:gd name="T124" fmla="*/ 0 w 49"/>
                <a:gd name="T125" fmla="*/ 0 h 21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9"/>
                <a:gd name="T190" fmla="*/ 0 h 2117"/>
                <a:gd name="T191" fmla="*/ 49 w 49"/>
                <a:gd name="T192" fmla="*/ 2117 h 211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9" h="2117">
                  <a:moveTo>
                    <a:pt x="48" y="2116"/>
                  </a:moveTo>
                  <a:lnTo>
                    <a:pt x="47" y="1997"/>
                  </a:lnTo>
                  <a:lnTo>
                    <a:pt x="47" y="1938"/>
                  </a:lnTo>
                  <a:lnTo>
                    <a:pt x="46" y="1879"/>
                  </a:lnTo>
                  <a:lnTo>
                    <a:pt x="45" y="1820"/>
                  </a:lnTo>
                  <a:lnTo>
                    <a:pt x="44" y="1762"/>
                  </a:lnTo>
                  <a:lnTo>
                    <a:pt x="43" y="1703"/>
                  </a:lnTo>
                  <a:lnTo>
                    <a:pt x="43" y="1644"/>
                  </a:lnTo>
                  <a:lnTo>
                    <a:pt x="42" y="1585"/>
                  </a:lnTo>
                  <a:lnTo>
                    <a:pt x="40" y="1526"/>
                  </a:lnTo>
                  <a:lnTo>
                    <a:pt x="38" y="1468"/>
                  </a:lnTo>
                  <a:lnTo>
                    <a:pt x="37" y="1409"/>
                  </a:lnTo>
                  <a:lnTo>
                    <a:pt x="35" y="1350"/>
                  </a:lnTo>
                  <a:lnTo>
                    <a:pt x="34" y="1292"/>
                  </a:lnTo>
                  <a:lnTo>
                    <a:pt x="32" y="1233"/>
                  </a:lnTo>
                  <a:lnTo>
                    <a:pt x="31" y="1174"/>
                  </a:lnTo>
                  <a:lnTo>
                    <a:pt x="29" y="1116"/>
                  </a:lnTo>
                  <a:lnTo>
                    <a:pt x="27" y="1057"/>
                  </a:lnTo>
                  <a:lnTo>
                    <a:pt x="25" y="998"/>
                  </a:lnTo>
                  <a:lnTo>
                    <a:pt x="24" y="940"/>
                  </a:lnTo>
                  <a:lnTo>
                    <a:pt x="22" y="881"/>
                  </a:lnTo>
                  <a:lnTo>
                    <a:pt x="21" y="822"/>
                  </a:lnTo>
                  <a:lnTo>
                    <a:pt x="19" y="764"/>
                  </a:lnTo>
                  <a:lnTo>
                    <a:pt x="18" y="705"/>
                  </a:lnTo>
                  <a:lnTo>
                    <a:pt x="16" y="646"/>
                  </a:lnTo>
                  <a:lnTo>
                    <a:pt x="15" y="587"/>
                  </a:lnTo>
                  <a:lnTo>
                    <a:pt x="14" y="528"/>
                  </a:lnTo>
                  <a:lnTo>
                    <a:pt x="14" y="470"/>
                  </a:lnTo>
                  <a:lnTo>
                    <a:pt x="13" y="410"/>
                  </a:lnTo>
                  <a:lnTo>
                    <a:pt x="13" y="351"/>
                  </a:lnTo>
                  <a:lnTo>
                    <a:pt x="13" y="292"/>
                  </a:lnTo>
                  <a:lnTo>
                    <a:pt x="13" y="233"/>
                  </a:lnTo>
                  <a:lnTo>
                    <a:pt x="13" y="218"/>
                  </a:lnTo>
                  <a:lnTo>
                    <a:pt x="13" y="211"/>
                  </a:lnTo>
                  <a:lnTo>
                    <a:pt x="13" y="204"/>
                  </a:lnTo>
                  <a:lnTo>
                    <a:pt x="13" y="196"/>
                  </a:lnTo>
                  <a:lnTo>
                    <a:pt x="13" y="189"/>
                  </a:lnTo>
                  <a:lnTo>
                    <a:pt x="13" y="182"/>
                  </a:lnTo>
                  <a:lnTo>
                    <a:pt x="13" y="174"/>
                  </a:lnTo>
                  <a:lnTo>
                    <a:pt x="13" y="167"/>
                  </a:lnTo>
                  <a:lnTo>
                    <a:pt x="13" y="160"/>
                  </a:lnTo>
                  <a:lnTo>
                    <a:pt x="14" y="152"/>
                  </a:lnTo>
                  <a:lnTo>
                    <a:pt x="14" y="145"/>
                  </a:lnTo>
                  <a:lnTo>
                    <a:pt x="14" y="138"/>
                  </a:lnTo>
                  <a:lnTo>
                    <a:pt x="14" y="130"/>
                  </a:lnTo>
                  <a:lnTo>
                    <a:pt x="14" y="123"/>
                  </a:lnTo>
                  <a:lnTo>
                    <a:pt x="14" y="116"/>
                  </a:lnTo>
                  <a:lnTo>
                    <a:pt x="13" y="108"/>
                  </a:lnTo>
                  <a:lnTo>
                    <a:pt x="13" y="101"/>
                  </a:lnTo>
                  <a:lnTo>
                    <a:pt x="13" y="94"/>
                  </a:lnTo>
                  <a:lnTo>
                    <a:pt x="13" y="87"/>
                  </a:lnTo>
                  <a:lnTo>
                    <a:pt x="12" y="79"/>
                  </a:lnTo>
                  <a:lnTo>
                    <a:pt x="12" y="72"/>
                  </a:lnTo>
                  <a:lnTo>
                    <a:pt x="11" y="65"/>
                  </a:lnTo>
                  <a:lnTo>
                    <a:pt x="10" y="58"/>
                  </a:lnTo>
                  <a:lnTo>
                    <a:pt x="9" y="50"/>
                  </a:lnTo>
                  <a:lnTo>
                    <a:pt x="8" y="43"/>
                  </a:lnTo>
                  <a:lnTo>
                    <a:pt x="7" y="36"/>
                  </a:lnTo>
                  <a:lnTo>
                    <a:pt x="6" y="29"/>
                  </a:lnTo>
                  <a:lnTo>
                    <a:pt x="5" y="22"/>
                  </a:lnTo>
                  <a:lnTo>
                    <a:pt x="4" y="14"/>
                  </a:lnTo>
                  <a:lnTo>
                    <a:pt x="2" y="7"/>
                  </a:lnTo>
                  <a:lnTo>
                    <a:pt x="0" y="0"/>
                  </a:lnTo>
                </a:path>
              </a:pathLst>
            </a:custGeom>
            <a:noFill/>
            <a:ln w="127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6" name="Freeform 28"/>
            <p:cNvSpPr>
              <a:spLocks/>
            </p:cNvSpPr>
            <p:nvPr/>
          </p:nvSpPr>
          <p:spPr bwMode="auto">
            <a:xfrm>
              <a:off x="1974" y="1218"/>
              <a:ext cx="338" cy="1507"/>
            </a:xfrm>
            <a:custGeom>
              <a:avLst/>
              <a:gdLst>
                <a:gd name="T0" fmla="*/ 0 w 338"/>
                <a:gd name="T1" fmla="*/ 1506 h 1507"/>
                <a:gd name="T2" fmla="*/ 75 w 338"/>
                <a:gd name="T3" fmla="*/ 1460 h 1507"/>
                <a:gd name="T4" fmla="*/ 108 w 338"/>
                <a:gd name="T5" fmla="*/ 1431 h 1507"/>
                <a:gd name="T6" fmla="*/ 138 w 338"/>
                <a:gd name="T7" fmla="*/ 1400 h 1507"/>
                <a:gd name="T8" fmla="*/ 166 w 338"/>
                <a:gd name="T9" fmla="*/ 1366 h 1507"/>
                <a:gd name="T10" fmla="*/ 191 w 338"/>
                <a:gd name="T11" fmla="*/ 1328 h 1507"/>
                <a:gd name="T12" fmla="*/ 213 w 338"/>
                <a:gd name="T13" fmla="*/ 1288 h 1507"/>
                <a:gd name="T14" fmla="*/ 234 w 338"/>
                <a:gd name="T15" fmla="*/ 1246 h 1507"/>
                <a:gd name="T16" fmla="*/ 252 w 338"/>
                <a:gd name="T17" fmla="*/ 1202 h 1507"/>
                <a:gd name="T18" fmla="*/ 268 w 338"/>
                <a:gd name="T19" fmla="*/ 1155 h 1507"/>
                <a:gd name="T20" fmla="*/ 282 w 338"/>
                <a:gd name="T21" fmla="*/ 1106 h 1507"/>
                <a:gd name="T22" fmla="*/ 294 w 338"/>
                <a:gd name="T23" fmla="*/ 1056 h 1507"/>
                <a:gd name="T24" fmla="*/ 304 w 338"/>
                <a:gd name="T25" fmla="*/ 1004 h 1507"/>
                <a:gd name="T26" fmla="*/ 313 w 338"/>
                <a:gd name="T27" fmla="*/ 952 h 1507"/>
                <a:gd name="T28" fmla="*/ 320 w 338"/>
                <a:gd name="T29" fmla="*/ 897 h 1507"/>
                <a:gd name="T30" fmla="*/ 326 w 338"/>
                <a:gd name="T31" fmla="*/ 842 h 1507"/>
                <a:gd name="T32" fmla="*/ 331 w 338"/>
                <a:gd name="T33" fmla="*/ 787 h 1507"/>
                <a:gd name="T34" fmla="*/ 333 w 338"/>
                <a:gd name="T35" fmla="*/ 730 h 1507"/>
                <a:gd name="T36" fmla="*/ 336 w 338"/>
                <a:gd name="T37" fmla="*/ 674 h 1507"/>
                <a:gd name="T38" fmla="*/ 337 w 338"/>
                <a:gd name="T39" fmla="*/ 618 h 1507"/>
                <a:gd name="T40" fmla="*/ 337 w 338"/>
                <a:gd name="T41" fmla="*/ 561 h 1507"/>
                <a:gd name="T42" fmla="*/ 337 w 338"/>
                <a:gd name="T43" fmla="*/ 505 h 1507"/>
                <a:gd name="T44" fmla="*/ 336 w 338"/>
                <a:gd name="T45" fmla="*/ 449 h 1507"/>
                <a:gd name="T46" fmla="*/ 334 w 338"/>
                <a:gd name="T47" fmla="*/ 394 h 1507"/>
                <a:gd name="T48" fmla="*/ 333 w 338"/>
                <a:gd name="T49" fmla="*/ 339 h 1507"/>
                <a:gd name="T50" fmla="*/ 331 w 338"/>
                <a:gd name="T51" fmla="*/ 286 h 1507"/>
                <a:gd name="T52" fmla="*/ 328 w 338"/>
                <a:gd name="T53" fmla="*/ 234 h 1507"/>
                <a:gd name="T54" fmla="*/ 325 w 338"/>
                <a:gd name="T55" fmla="*/ 184 h 1507"/>
                <a:gd name="T56" fmla="*/ 323 w 338"/>
                <a:gd name="T57" fmla="*/ 134 h 1507"/>
                <a:gd name="T58" fmla="*/ 321 w 338"/>
                <a:gd name="T59" fmla="*/ 88 h 1507"/>
                <a:gd name="T60" fmla="*/ 319 w 338"/>
                <a:gd name="T61" fmla="*/ 42 h 1507"/>
                <a:gd name="T62" fmla="*/ 317 w 338"/>
                <a:gd name="T63" fmla="*/ 0 h 15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8"/>
                <a:gd name="T97" fmla="*/ 0 h 1507"/>
                <a:gd name="T98" fmla="*/ 338 w 338"/>
                <a:gd name="T99" fmla="*/ 1507 h 15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8" h="1507">
                  <a:moveTo>
                    <a:pt x="0" y="1506"/>
                  </a:moveTo>
                  <a:lnTo>
                    <a:pt x="75" y="1460"/>
                  </a:lnTo>
                  <a:lnTo>
                    <a:pt x="108" y="1431"/>
                  </a:lnTo>
                  <a:lnTo>
                    <a:pt x="138" y="1400"/>
                  </a:lnTo>
                  <a:lnTo>
                    <a:pt x="166" y="1366"/>
                  </a:lnTo>
                  <a:lnTo>
                    <a:pt x="191" y="1328"/>
                  </a:lnTo>
                  <a:lnTo>
                    <a:pt x="213" y="1288"/>
                  </a:lnTo>
                  <a:lnTo>
                    <a:pt x="234" y="1246"/>
                  </a:lnTo>
                  <a:lnTo>
                    <a:pt x="252" y="1202"/>
                  </a:lnTo>
                  <a:lnTo>
                    <a:pt x="268" y="1155"/>
                  </a:lnTo>
                  <a:lnTo>
                    <a:pt x="282" y="1106"/>
                  </a:lnTo>
                  <a:lnTo>
                    <a:pt x="294" y="1056"/>
                  </a:lnTo>
                  <a:lnTo>
                    <a:pt x="304" y="1004"/>
                  </a:lnTo>
                  <a:lnTo>
                    <a:pt x="313" y="952"/>
                  </a:lnTo>
                  <a:lnTo>
                    <a:pt x="320" y="897"/>
                  </a:lnTo>
                  <a:lnTo>
                    <a:pt x="326" y="842"/>
                  </a:lnTo>
                  <a:lnTo>
                    <a:pt x="331" y="787"/>
                  </a:lnTo>
                  <a:lnTo>
                    <a:pt x="333" y="730"/>
                  </a:lnTo>
                  <a:lnTo>
                    <a:pt x="336" y="674"/>
                  </a:lnTo>
                  <a:lnTo>
                    <a:pt x="337" y="618"/>
                  </a:lnTo>
                  <a:lnTo>
                    <a:pt x="337" y="561"/>
                  </a:lnTo>
                  <a:lnTo>
                    <a:pt x="337" y="505"/>
                  </a:lnTo>
                  <a:lnTo>
                    <a:pt x="336" y="449"/>
                  </a:lnTo>
                  <a:lnTo>
                    <a:pt x="334" y="394"/>
                  </a:lnTo>
                  <a:lnTo>
                    <a:pt x="333" y="339"/>
                  </a:lnTo>
                  <a:lnTo>
                    <a:pt x="331" y="286"/>
                  </a:lnTo>
                  <a:lnTo>
                    <a:pt x="328" y="234"/>
                  </a:lnTo>
                  <a:lnTo>
                    <a:pt x="325" y="184"/>
                  </a:lnTo>
                  <a:lnTo>
                    <a:pt x="323" y="134"/>
                  </a:lnTo>
                  <a:lnTo>
                    <a:pt x="321" y="88"/>
                  </a:lnTo>
                  <a:lnTo>
                    <a:pt x="319" y="42"/>
                  </a:lnTo>
                  <a:lnTo>
                    <a:pt x="317" y="0"/>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7" name="Freeform 29"/>
            <p:cNvSpPr>
              <a:spLocks/>
            </p:cNvSpPr>
            <p:nvPr/>
          </p:nvSpPr>
          <p:spPr bwMode="auto">
            <a:xfrm>
              <a:off x="1551" y="895"/>
              <a:ext cx="342" cy="1830"/>
            </a:xfrm>
            <a:custGeom>
              <a:avLst/>
              <a:gdLst>
                <a:gd name="T0" fmla="*/ 321 w 342"/>
                <a:gd name="T1" fmla="*/ 1816 h 1830"/>
                <a:gd name="T2" fmla="*/ 303 w 342"/>
                <a:gd name="T3" fmla="*/ 1800 h 1830"/>
                <a:gd name="T4" fmla="*/ 285 w 342"/>
                <a:gd name="T5" fmla="*/ 1781 h 1830"/>
                <a:gd name="T6" fmla="*/ 268 w 342"/>
                <a:gd name="T7" fmla="*/ 1759 h 1830"/>
                <a:gd name="T8" fmla="*/ 252 w 342"/>
                <a:gd name="T9" fmla="*/ 1735 h 1830"/>
                <a:gd name="T10" fmla="*/ 237 w 342"/>
                <a:gd name="T11" fmla="*/ 1709 h 1830"/>
                <a:gd name="T12" fmla="*/ 223 w 342"/>
                <a:gd name="T13" fmla="*/ 1681 h 1830"/>
                <a:gd name="T14" fmla="*/ 210 w 342"/>
                <a:gd name="T15" fmla="*/ 1653 h 1830"/>
                <a:gd name="T16" fmla="*/ 197 w 342"/>
                <a:gd name="T17" fmla="*/ 1623 h 1830"/>
                <a:gd name="T18" fmla="*/ 186 w 342"/>
                <a:gd name="T19" fmla="*/ 1594 h 1830"/>
                <a:gd name="T20" fmla="*/ 175 w 342"/>
                <a:gd name="T21" fmla="*/ 1564 h 1830"/>
                <a:gd name="T22" fmla="*/ 164 w 342"/>
                <a:gd name="T23" fmla="*/ 1535 h 1830"/>
                <a:gd name="T24" fmla="*/ 155 w 342"/>
                <a:gd name="T25" fmla="*/ 1507 h 1830"/>
                <a:gd name="T26" fmla="*/ 146 w 342"/>
                <a:gd name="T27" fmla="*/ 1481 h 1830"/>
                <a:gd name="T28" fmla="*/ 138 w 342"/>
                <a:gd name="T29" fmla="*/ 1456 h 1830"/>
                <a:gd name="T30" fmla="*/ 130 w 342"/>
                <a:gd name="T31" fmla="*/ 1434 h 1830"/>
                <a:gd name="T32" fmla="*/ 107 w 342"/>
                <a:gd name="T33" fmla="*/ 1357 h 1830"/>
                <a:gd name="T34" fmla="*/ 95 w 342"/>
                <a:gd name="T35" fmla="*/ 1301 h 1830"/>
                <a:gd name="T36" fmla="*/ 87 w 342"/>
                <a:gd name="T37" fmla="*/ 1244 h 1830"/>
                <a:gd name="T38" fmla="*/ 81 w 342"/>
                <a:gd name="T39" fmla="*/ 1184 h 1830"/>
                <a:gd name="T40" fmla="*/ 77 w 342"/>
                <a:gd name="T41" fmla="*/ 1123 h 1830"/>
                <a:gd name="T42" fmla="*/ 75 w 342"/>
                <a:gd name="T43" fmla="*/ 1060 h 1830"/>
                <a:gd name="T44" fmla="*/ 75 w 342"/>
                <a:gd name="T45" fmla="*/ 997 h 1830"/>
                <a:gd name="T46" fmla="*/ 75 w 342"/>
                <a:gd name="T47" fmla="*/ 933 h 1830"/>
                <a:gd name="T48" fmla="*/ 76 w 342"/>
                <a:gd name="T49" fmla="*/ 869 h 1830"/>
                <a:gd name="T50" fmla="*/ 78 w 342"/>
                <a:gd name="T51" fmla="*/ 806 h 1830"/>
                <a:gd name="T52" fmla="*/ 80 w 342"/>
                <a:gd name="T53" fmla="*/ 743 h 1830"/>
                <a:gd name="T54" fmla="*/ 82 w 342"/>
                <a:gd name="T55" fmla="*/ 682 h 1830"/>
                <a:gd name="T56" fmla="*/ 83 w 342"/>
                <a:gd name="T57" fmla="*/ 623 h 1830"/>
                <a:gd name="T58" fmla="*/ 84 w 342"/>
                <a:gd name="T59" fmla="*/ 565 h 1830"/>
                <a:gd name="T60" fmla="*/ 83 w 342"/>
                <a:gd name="T61" fmla="*/ 510 h 1830"/>
                <a:gd name="T62" fmla="*/ 81 w 342"/>
                <a:gd name="T63" fmla="*/ 453 h 1830"/>
                <a:gd name="T64" fmla="*/ 77 w 342"/>
                <a:gd name="T65" fmla="*/ 422 h 1830"/>
                <a:gd name="T66" fmla="*/ 74 w 342"/>
                <a:gd name="T67" fmla="*/ 391 h 1830"/>
                <a:gd name="T68" fmla="*/ 69 w 342"/>
                <a:gd name="T69" fmla="*/ 361 h 1830"/>
                <a:gd name="T70" fmla="*/ 64 w 342"/>
                <a:gd name="T71" fmla="*/ 331 h 1830"/>
                <a:gd name="T72" fmla="*/ 59 w 342"/>
                <a:gd name="T73" fmla="*/ 301 h 1830"/>
                <a:gd name="T74" fmla="*/ 52 w 342"/>
                <a:gd name="T75" fmla="*/ 270 h 1830"/>
                <a:gd name="T76" fmla="*/ 45 w 342"/>
                <a:gd name="T77" fmla="*/ 240 h 1830"/>
                <a:gd name="T78" fmla="*/ 39 w 342"/>
                <a:gd name="T79" fmla="*/ 210 h 1830"/>
                <a:gd name="T80" fmla="*/ 33 w 342"/>
                <a:gd name="T81" fmla="*/ 180 h 1830"/>
                <a:gd name="T82" fmla="*/ 26 w 342"/>
                <a:gd name="T83" fmla="*/ 150 h 1830"/>
                <a:gd name="T84" fmla="*/ 20 w 342"/>
                <a:gd name="T85" fmla="*/ 120 h 1830"/>
                <a:gd name="T86" fmla="*/ 14 w 342"/>
                <a:gd name="T87" fmla="*/ 90 h 1830"/>
                <a:gd name="T88" fmla="*/ 9 w 342"/>
                <a:gd name="T89" fmla="*/ 60 h 1830"/>
                <a:gd name="T90" fmla="*/ 4 w 342"/>
                <a:gd name="T91" fmla="*/ 30 h 1830"/>
                <a:gd name="T92" fmla="*/ 0 w 342"/>
                <a:gd name="T93" fmla="*/ 0 h 183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42"/>
                <a:gd name="T142" fmla="*/ 0 h 1830"/>
                <a:gd name="T143" fmla="*/ 342 w 342"/>
                <a:gd name="T144" fmla="*/ 1830 h 183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42" h="1830">
                  <a:moveTo>
                    <a:pt x="341" y="1829"/>
                  </a:moveTo>
                  <a:lnTo>
                    <a:pt x="321" y="1816"/>
                  </a:lnTo>
                  <a:lnTo>
                    <a:pt x="312" y="1809"/>
                  </a:lnTo>
                  <a:lnTo>
                    <a:pt x="303" y="1800"/>
                  </a:lnTo>
                  <a:lnTo>
                    <a:pt x="293" y="1791"/>
                  </a:lnTo>
                  <a:lnTo>
                    <a:pt x="285" y="1781"/>
                  </a:lnTo>
                  <a:lnTo>
                    <a:pt x="276" y="1771"/>
                  </a:lnTo>
                  <a:lnTo>
                    <a:pt x="268" y="1759"/>
                  </a:lnTo>
                  <a:lnTo>
                    <a:pt x="260" y="1748"/>
                  </a:lnTo>
                  <a:lnTo>
                    <a:pt x="252" y="1735"/>
                  </a:lnTo>
                  <a:lnTo>
                    <a:pt x="244" y="1723"/>
                  </a:lnTo>
                  <a:lnTo>
                    <a:pt x="237" y="1709"/>
                  </a:lnTo>
                  <a:lnTo>
                    <a:pt x="230" y="1695"/>
                  </a:lnTo>
                  <a:lnTo>
                    <a:pt x="223" y="1681"/>
                  </a:lnTo>
                  <a:lnTo>
                    <a:pt x="216" y="1667"/>
                  </a:lnTo>
                  <a:lnTo>
                    <a:pt x="210" y="1653"/>
                  </a:lnTo>
                  <a:lnTo>
                    <a:pt x="203" y="1638"/>
                  </a:lnTo>
                  <a:lnTo>
                    <a:pt x="197" y="1623"/>
                  </a:lnTo>
                  <a:lnTo>
                    <a:pt x="191" y="1609"/>
                  </a:lnTo>
                  <a:lnTo>
                    <a:pt x="186" y="1594"/>
                  </a:lnTo>
                  <a:lnTo>
                    <a:pt x="180" y="1579"/>
                  </a:lnTo>
                  <a:lnTo>
                    <a:pt x="175" y="1564"/>
                  </a:lnTo>
                  <a:lnTo>
                    <a:pt x="170" y="1550"/>
                  </a:lnTo>
                  <a:lnTo>
                    <a:pt x="164" y="1535"/>
                  </a:lnTo>
                  <a:lnTo>
                    <a:pt x="159" y="1521"/>
                  </a:lnTo>
                  <a:lnTo>
                    <a:pt x="155" y="1507"/>
                  </a:lnTo>
                  <a:lnTo>
                    <a:pt x="150" y="1494"/>
                  </a:lnTo>
                  <a:lnTo>
                    <a:pt x="146" y="1481"/>
                  </a:lnTo>
                  <a:lnTo>
                    <a:pt x="141" y="1468"/>
                  </a:lnTo>
                  <a:lnTo>
                    <a:pt x="138" y="1456"/>
                  </a:lnTo>
                  <a:lnTo>
                    <a:pt x="133" y="1445"/>
                  </a:lnTo>
                  <a:lnTo>
                    <a:pt x="130" y="1434"/>
                  </a:lnTo>
                  <a:lnTo>
                    <a:pt x="114" y="1383"/>
                  </a:lnTo>
                  <a:lnTo>
                    <a:pt x="107" y="1357"/>
                  </a:lnTo>
                  <a:lnTo>
                    <a:pt x="100" y="1329"/>
                  </a:lnTo>
                  <a:lnTo>
                    <a:pt x="95" y="1301"/>
                  </a:lnTo>
                  <a:lnTo>
                    <a:pt x="91" y="1273"/>
                  </a:lnTo>
                  <a:lnTo>
                    <a:pt x="87" y="1244"/>
                  </a:lnTo>
                  <a:lnTo>
                    <a:pt x="83" y="1214"/>
                  </a:lnTo>
                  <a:lnTo>
                    <a:pt x="81" y="1184"/>
                  </a:lnTo>
                  <a:lnTo>
                    <a:pt x="79" y="1153"/>
                  </a:lnTo>
                  <a:lnTo>
                    <a:pt x="77" y="1123"/>
                  </a:lnTo>
                  <a:lnTo>
                    <a:pt x="75" y="1091"/>
                  </a:lnTo>
                  <a:lnTo>
                    <a:pt x="75" y="1060"/>
                  </a:lnTo>
                  <a:lnTo>
                    <a:pt x="75" y="1029"/>
                  </a:lnTo>
                  <a:lnTo>
                    <a:pt x="75" y="997"/>
                  </a:lnTo>
                  <a:lnTo>
                    <a:pt x="75" y="965"/>
                  </a:lnTo>
                  <a:lnTo>
                    <a:pt x="75" y="933"/>
                  </a:lnTo>
                  <a:lnTo>
                    <a:pt x="75" y="901"/>
                  </a:lnTo>
                  <a:lnTo>
                    <a:pt x="76" y="869"/>
                  </a:lnTo>
                  <a:lnTo>
                    <a:pt x="77" y="837"/>
                  </a:lnTo>
                  <a:lnTo>
                    <a:pt x="78" y="806"/>
                  </a:lnTo>
                  <a:lnTo>
                    <a:pt x="79" y="775"/>
                  </a:lnTo>
                  <a:lnTo>
                    <a:pt x="80" y="743"/>
                  </a:lnTo>
                  <a:lnTo>
                    <a:pt x="81" y="713"/>
                  </a:lnTo>
                  <a:lnTo>
                    <a:pt x="82" y="682"/>
                  </a:lnTo>
                  <a:lnTo>
                    <a:pt x="83" y="652"/>
                  </a:lnTo>
                  <a:lnTo>
                    <a:pt x="83" y="623"/>
                  </a:lnTo>
                  <a:lnTo>
                    <a:pt x="83" y="594"/>
                  </a:lnTo>
                  <a:lnTo>
                    <a:pt x="84" y="565"/>
                  </a:lnTo>
                  <a:lnTo>
                    <a:pt x="83" y="537"/>
                  </a:lnTo>
                  <a:lnTo>
                    <a:pt x="83" y="510"/>
                  </a:lnTo>
                  <a:lnTo>
                    <a:pt x="83" y="484"/>
                  </a:lnTo>
                  <a:lnTo>
                    <a:pt x="81" y="453"/>
                  </a:lnTo>
                  <a:lnTo>
                    <a:pt x="79" y="437"/>
                  </a:lnTo>
                  <a:lnTo>
                    <a:pt x="77" y="422"/>
                  </a:lnTo>
                  <a:lnTo>
                    <a:pt x="75" y="407"/>
                  </a:lnTo>
                  <a:lnTo>
                    <a:pt x="74" y="391"/>
                  </a:lnTo>
                  <a:lnTo>
                    <a:pt x="72" y="376"/>
                  </a:lnTo>
                  <a:lnTo>
                    <a:pt x="69" y="361"/>
                  </a:lnTo>
                  <a:lnTo>
                    <a:pt x="67" y="346"/>
                  </a:lnTo>
                  <a:lnTo>
                    <a:pt x="64" y="331"/>
                  </a:lnTo>
                  <a:lnTo>
                    <a:pt x="61" y="315"/>
                  </a:lnTo>
                  <a:lnTo>
                    <a:pt x="59" y="301"/>
                  </a:lnTo>
                  <a:lnTo>
                    <a:pt x="55" y="285"/>
                  </a:lnTo>
                  <a:lnTo>
                    <a:pt x="52" y="270"/>
                  </a:lnTo>
                  <a:lnTo>
                    <a:pt x="49" y="255"/>
                  </a:lnTo>
                  <a:lnTo>
                    <a:pt x="45" y="240"/>
                  </a:lnTo>
                  <a:lnTo>
                    <a:pt x="43" y="225"/>
                  </a:lnTo>
                  <a:lnTo>
                    <a:pt x="39" y="210"/>
                  </a:lnTo>
                  <a:lnTo>
                    <a:pt x="36" y="195"/>
                  </a:lnTo>
                  <a:lnTo>
                    <a:pt x="33" y="180"/>
                  </a:lnTo>
                  <a:lnTo>
                    <a:pt x="29" y="165"/>
                  </a:lnTo>
                  <a:lnTo>
                    <a:pt x="26" y="150"/>
                  </a:lnTo>
                  <a:lnTo>
                    <a:pt x="23" y="135"/>
                  </a:lnTo>
                  <a:lnTo>
                    <a:pt x="20" y="120"/>
                  </a:lnTo>
                  <a:lnTo>
                    <a:pt x="17" y="105"/>
                  </a:lnTo>
                  <a:lnTo>
                    <a:pt x="14" y="90"/>
                  </a:lnTo>
                  <a:lnTo>
                    <a:pt x="12" y="75"/>
                  </a:lnTo>
                  <a:lnTo>
                    <a:pt x="9" y="60"/>
                  </a:lnTo>
                  <a:lnTo>
                    <a:pt x="6" y="45"/>
                  </a:lnTo>
                  <a:lnTo>
                    <a:pt x="4" y="30"/>
                  </a:lnTo>
                  <a:lnTo>
                    <a:pt x="2" y="15"/>
                  </a:lnTo>
                  <a:lnTo>
                    <a:pt x="0" y="0"/>
                  </a:lnTo>
                </a:path>
              </a:pathLst>
            </a:custGeom>
            <a:noFill/>
            <a:ln w="127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8" name="Freeform 30"/>
            <p:cNvSpPr>
              <a:spLocks/>
            </p:cNvSpPr>
            <p:nvPr/>
          </p:nvSpPr>
          <p:spPr bwMode="auto">
            <a:xfrm>
              <a:off x="1974" y="662"/>
              <a:ext cx="31" cy="2045"/>
            </a:xfrm>
            <a:custGeom>
              <a:avLst/>
              <a:gdLst>
                <a:gd name="T0" fmla="*/ 0 w 31"/>
                <a:gd name="T1" fmla="*/ 2044 h 2045"/>
                <a:gd name="T2" fmla="*/ 8 w 31"/>
                <a:gd name="T3" fmla="*/ 1930 h 2045"/>
                <a:gd name="T4" fmla="*/ 12 w 31"/>
                <a:gd name="T5" fmla="*/ 1872 h 2045"/>
                <a:gd name="T6" fmla="*/ 15 w 31"/>
                <a:gd name="T7" fmla="*/ 1815 h 2045"/>
                <a:gd name="T8" fmla="*/ 18 w 31"/>
                <a:gd name="T9" fmla="*/ 1758 h 2045"/>
                <a:gd name="T10" fmla="*/ 20 w 31"/>
                <a:gd name="T11" fmla="*/ 1700 h 2045"/>
                <a:gd name="T12" fmla="*/ 23 w 31"/>
                <a:gd name="T13" fmla="*/ 1643 h 2045"/>
                <a:gd name="T14" fmla="*/ 25 w 31"/>
                <a:gd name="T15" fmla="*/ 1585 h 2045"/>
                <a:gd name="T16" fmla="*/ 26 w 31"/>
                <a:gd name="T17" fmla="*/ 1527 h 2045"/>
                <a:gd name="T18" fmla="*/ 27 w 31"/>
                <a:gd name="T19" fmla="*/ 1470 h 2045"/>
                <a:gd name="T20" fmla="*/ 28 w 31"/>
                <a:gd name="T21" fmla="*/ 1412 h 2045"/>
                <a:gd name="T22" fmla="*/ 29 w 31"/>
                <a:gd name="T23" fmla="*/ 1354 h 2045"/>
                <a:gd name="T24" fmla="*/ 30 w 31"/>
                <a:gd name="T25" fmla="*/ 1296 h 2045"/>
                <a:gd name="T26" fmla="*/ 30 w 31"/>
                <a:gd name="T27" fmla="*/ 1238 h 2045"/>
                <a:gd name="T28" fmla="*/ 30 w 31"/>
                <a:gd name="T29" fmla="*/ 1180 h 2045"/>
                <a:gd name="T30" fmla="*/ 30 w 31"/>
                <a:gd name="T31" fmla="*/ 1122 h 2045"/>
                <a:gd name="T32" fmla="*/ 30 w 31"/>
                <a:gd name="T33" fmla="*/ 1064 h 2045"/>
                <a:gd name="T34" fmla="*/ 30 w 31"/>
                <a:gd name="T35" fmla="*/ 1006 h 2045"/>
                <a:gd name="T36" fmla="*/ 30 w 31"/>
                <a:gd name="T37" fmla="*/ 948 h 2045"/>
                <a:gd name="T38" fmla="*/ 30 w 31"/>
                <a:gd name="T39" fmla="*/ 890 h 2045"/>
                <a:gd name="T40" fmla="*/ 29 w 31"/>
                <a:gd name="T41" fmla="*/ 832 h 2045"/>
                <a:gd name="T42" fmla="*/ 28 w 31"/>
                <a:gd name="T43" fmla="*/ 774 h 2045"/>
                <a:gd name="T44" fmla="*/ 28 w 31"/>
                <a:gd name="T45" fmla="*/ 716 h 2045"/>
                <a:gd name="T46" fmla="*/ 27 w 31"/>
                <a:gd name="T47" fmla="*/ 658 h 2045"/>
                <a:gd name="T48" fmla="*/ 26 w 31"/>
                <a:gd name="T49" fmla="*/ 600 h 2045"/>
                <a:gd name="T50" fmla="*/ 26 w 31"/>
                <a:gd name="T51" fmla="*/ 542 h 2045"/>
                <a:gd name="T52" fmla="*/ 25 w 31"/>
                <a:gd name="T53" fmla="*/ 484 h 2045"/>
                <a:gd name="T54" fmla="*/ 25 w 31"/>
                <a:gd name="T55" fmla="*/ 427 h 2045"/>
                <a:gd name="T56" fmla="*/ 25 w 31"/>
                <a:gd name="T57" fmla="*/ 369 h 2045"/>
                <a:gd name="T58" fmla="*/ 25 w 31"/>
                <a:gd name="T59" fmla="*/ 312 h 2045"/>
                <a:gd name="T60" fmla="*/ 25 w 31"/>
                <a:gd name="T61" fmla="*/ 254 h 2045"/>
                <a:gd name="T62" fmla="*/ 25 w 31"/>
                <a:gd name="T63" fmla="*/ 197 h 2045"/>
                <a:gd name="T64" fmla="*/ 25 w 31"/>
                <a:gd name="T65" fmla="*/ 185 h 2045"/>
                <a:gd name="T66" fmla="*/ 25 w 31"/>
                <a:gd name="T67" fmla="*/ 178 h 2045"/>
                <a:gd name="T68" fmla="*/ 25 w 31"/>
                <a:gd name="T69" fmla="*/ 172 h 2045"/>
                <a:gd name="T70" fmla="*/ 25 w 31"/>
                <a:gd name="T71" fmla="*/ 166 h 2045"/>
                <a:gd name="T72" fmla="*/ 25 w 31"/>
                <a:gd name="T73" fmla="*/ 160 h 2045"/>
                <a:gd name="T74" fmla="*/ 25 w 31"/>
                <a:gd name="T75" fmla="*/ 154 h 2045"/>
                <a:gd name="T76" fmla="*/ 25 w 31"/>
                <a:gd name="T77" fmla="*/ 148 h 2045"/>
                <a:gd name="T78" fmla="*/ 25 w 31"/>
                <a:gd name="T79" fmla="*/ 142 h 2045"/>
                <a:gd name="T80" fmla="*/ 25 w 31"/>
                <a:gd name="T81" fmla="*/ 135 h 2045"/>
                <a:gd name="T82" fmla="*/ 25 w 31"/>
                <a:gd name="T83" fmla="*/ 129 h 2045"/>
                <a:gd name="T84" fmla="*/ 25 w 31"/>
                <a:gd name="T85" fmla="*/ 123 h 2045"/>
                <a:gd name="T86" fmla="*/ 25 w 31"/>
                <a:gd name="T87" fmla="*/ 117 h 2045"/>
                <a:gd name="T88" fmla="*/ 25 w 31"/>
                <a:gd name="T89" fmla="*/ 111 h 2045"/>
                <a:gd name="T90" fmla="*/ 25 w 31"/>
                <a:gd name="T91" fmla="*/ 104 h 2045"/>
                <a:gd name="T92" fmla="*/ 25 w 31"/>
                <a:gd name="T93" fmla="*/ 98 h 2045"/>
                <a:gd name="T94" fmla="*/ 25 w 31"/>
                <a:gd name="T95" fmla="*/ 92 h 2045"/>
                <a:gd name="T96" fmla="*/ 25 w 31"/>
                <a:gd name="T97" fmla="*/ 86 h 2045"/>
                <a:gd name="T98" fmla="*/ 25 w 31"/>
                <a:gd name="T99" fmla="*/ 80 h 2045"/>
                <a:gd name="T100" fmla="*/ 25 w 31"/>
                <a:gd name="T101" fmla="*/ 74 h 2045"/>
                <a:gd name="T102" fmla="*/ 25 w 31"/>
                <a:gd name="T103" fmla="*/ 68 h 2045"/>
                <a:gd name="T104" fmla="*/ 25 w 31"/>
                <a:gd name="T105" fmla="*/ 61 h 2045"/>
                <a:gd name="T106" fmla="*/ 25 w 31"/>
                <a:gd name="T107" fmla="*/ 55 h 2045"/>
                <a:gd name="T108" fmla="*/ 25 w 31"/>
                <a:gd name="T109" fmla="*/ 49 h 2045"/>
                <a:gd name="T110" fmla="*/ 25 w 31"/>
                <a:gd name="T111" fmla="*/ 43 h 2045"/>
                <a:gd name="T112" fmla="*/ 25 w 31"/>
                <a:gd name="T113" fmla="*/ 37 h 2045"/>
                <a:gd name="T114" fmla="*/ 25 w 31"/>
                <a:gd name="T115" fmla="*/ 30 h 2045"/>
                <a:gd name="T116" fmla="*/ 25 w 31"/>
                <a:gd name="T117" fmla="*/ 24 h 2045"/>
                <a:gd name="T118" fmla="*/ 25 w 31"/>
                <a:gd name="T119" fmla="*/ 18 h 2045"/>
                <a:gd name="T120" fmla="*/ 25 w 31"/>
                <a:gd name="T121" fmla="*/ 12 h 2045"/>
                <a:gd name="T122" fmla="*/ 25 w 31"/>
                <a:gd name="T123" fmla="*/ 6 h 2045"/>
                <a:gd name="T124" fmla="*/ 25 w 31"/>
                <a:gd name="T125" fmla="*/ 0 h 20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
                <a:gd name="T190" fmla="*/ 0 h 2045"/>
                <a:gd name="T191" fmla="*/ 31 w 31"/>
                <a:gd name="T192" fmla="*/ 2045 h 20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 h="2045">
                  <a:moveTo>
                    <a:pt x="0" y="2044"/>
                  </a:moveTo>
                  <a:lnTo>
                    <a:pt x="8" y="1930"/>
                  </a:lnTo>
                  <a:lnTo>
                    <a:pt x="12" y="1872"/>
                  </a:lnTo>
                  <a:lnTo>
                    <a:pt x="15" y="1815"/>
                  </a:lnTo>
                  <a:lnTo>
                    <a:pt x="18" y="1758"/>
                  </a:lnTo>
                  <a:lnTo>
                    <a:pt x="20" y="1700"/>
                  </a:lnTo>
                  <a:lnTo>
                    <a:pt x="23" y="1643"/>
                  </a:lnTo>
                  <a:lnTo>
                    <a:pt x="25" y="1585"/>
                  </a:lnTo>
                  <a:lnTo>
                    <a:pt x="26" y="1527"/>
                  </a:lnTo>
                  <a:lnTo>
                    <a:pt x="27" y="1470"/>
                  </a:lnTo>
                  <a:lnTo>
                    <a:pt x="28" y="1412"/>
                  </a:lnTo>
                  <a:lnTo>
                    <a:pt x="29" y="1354"/>
                  </a:lnTo>
                  <a:lnTo>
                    <a:pt x="30" y="1296"/>
                  </a:lnTo>
                  <a:lnTo>
                    <a:pt x="30" y="1238"/>
                  </a:lnTo>
                  <a:lnTo>
                    <a:pt x="30" y="1180"/>
                  </a:lnTo>
                  <a:lnTo>
                    <a:pt x="30" y="1122"/>
                  </a:lnTo>
                  <a:lnTo>
                    <a:pt x="30" y="1064"/>
                  </a:lnTo>
                  <a:lnTo>
                    <a:pt x="30" y="1006"/>
                  </a:lnTo>
                  <a:lnTo>
                    <a:pt x="30" y="948"/>
                  </a:lnTo>
                  <a:lnTo>
                    <a:pt x="30" y="890"/>
                  </a:lnTo>
                  <a:lnTo>
                    <a:pt x="29" y="832"/>
                  </a:lnTo>
                  <a:lnTo>
                    <a:pt x="28" y="774"/>
                  </a:lnTo>
                  <a:lnTo>
                    <a:pt x="28" y="716"/>
                  </a:lnTo>
                  <a:lnTo>
                    <a:pt x="27" y="658"/>
                  </a:lnTo>
                  <a:lnTo>
                    <a:pt x="26" y="600"/>
                  </a:lnTo>
                  <a:lnTo>
                    <a:pt x="26" y="542"/>
                  </a:lnTo>
                  <a:lnTo>
                    <a:pt x="25" y="484"/>
                  </a:lnTo>
                  <a:lnTo>
                    <a:pt x="25" y="427"/>
                  </a:lnTo>
                  <a:lnTo>
                    <a:pt x="25" y="369"/>
                  </a:lnTo>
                  <a:lnTo>
                    <a:pt x="25" y="312"/>
                  </a:lnTo>
                  <a:lnTo>
                    <a:pt x="25" y="254"/>
                  </a:lnTo>
                  <a:lnTo>
                    <a:pt x="25" y="197"/>
                  </a:lnTo>
                  <a:lnTo>
                    <a:pt x="25" y="185"/>
                  </a:lnTo>
                  <a:lnTo>
                    <a:pt x="25" y="178"/>
                  </a:lnTo>
                  <a:lnTo>
                    <a:pt x="25" y="172"/>
                  </a:lnTo>
                  <a:lnTo>
                    <a:pt x="25" y="166"/>
                  </a:lnTo>
                  <a:lnTo>
                    <a:pt x="25" y="160"/>
                  </a:lnTo>
                  <a:lnTo>
                    <a:pt x="25" y="154"/>
                  </a:lnTo>
                  <a:lnTo>
                    <a:pt x="25" y="148"/>
                  </a:lnTo>
                  <a:lnTo>
                    <a:pt x="25" y="142"/>
                  </a:lnTo>
                  <a:lnTo>
                    <a:pt x="25" y="135"/>
                  </a:lnTo>
                  <a:lnTo>
                    <a:pt x="25" y="129"/>
                  </a:lnTo>
                  <a:lnTo>
                    <a:pt x="25" y="123"/>
                  </a:lnTo>
                  <a:lnTo>
                    <a:pt x="25" y="117"/>
                  </a:lnTo>
                  <a:lnTo>
                    <a:pt x="25" y="111"/>
                  </a:lnTo>
                  <a:lnTo>
                    <a:pt x="25" y="104"/>
                  </a:lnTo>
                  <a:lnTo>
                    <a:pt x="25" y="98"/>
                  </a:lnTo>
                  <a:lnTo>
                    <a:pt x="25" y="92"/>
                  </a:lnTo>
                  <a:lnTo>
                    <a:pt x="25" y="86"/>
                  </a:lnTo>
                  <a:lnTo>
                    <a:pt x="25" y="80"/>
                  </a:lnTo>
                  <a:lnTo>
                    <a:pt x="25" y="74"/>
                  </a:lnTo>
                  <a:lnTo>
                    <a:pt x="25" y="68"/>
                  </a:lnTo>
                  <a:lnTo>
                    <a:pt x="25" y="61"/>
                  </a:lnTo>
                  <a:lnTo>
                    <a:pt x="25" y="55"/>
                  </a:lnTo>
                  <a:lnTo>
                    <a:pt x="25" y="49"/>
                  </a:lnTo>
                  <a:lnTo>
                    <a:pt x="25" y="43"/>
                  </a:lnTo>
                  <a:lnTo>
                    <a:pt x="25" y="37"/>
                  </a:lnTo>
                  <a:lnTo>
                    <a:pt x="25" y="30"/>
                  </a:lnTo>
                  <a:lnTo>
                    <a:pt x="25" y="24"/>
                  </a:lnTo>
                  <a:lnTo>
                    <a:pt x="25" y="18"/>
                  </a:lnTo>
                  <a:lnTo>
                    <a:pt x="25" y="12"/>
                  </a:lnTo>
                  <a:lnTo>
                    <a:pt x="25" y="6"/>
                  </a:lnTo>
                  <a:lnTo>
                    <a:pt x="25" y="0"/>
                  </a:lnTo>
                </a:path>
              </a:pathLst>
            </a:custGeom>
            <a:noFill/>
            <a:ln w="12700" cap="rnd">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69" name="Freeform 31"/>
            <p:cNvSpPr>
              <a:spLocks/>
            </p:cNvSpPr>
            <p:nvPr/>
          </p:nvSpPr>
          <p:spPr bwMode="auto">
            <a:xfrm>
              <a:off x="1974" y="1002"/>
              <a:ext cx="260" cy="1687"/>
            </a:xfrm>
            <a:custGeom>
              <a:avLst/>
              <a:gdLst>
                <a:gd name="T0" fmla="*/ 10 w 260"/>
                <a:gd name="T1" fmla="*/ 1670 h 1687"/>
                <a:gd name="T2" fmla="*/ 19 w 260"/>
                <a:gd name="T3" fmla="*/ 1657 h 1687"/>
                <a:gd name="T4" fmla="*/ 26 w 260"/>
                <a:gd name="T5" fmla="*/ 1644 h 1687"/>
                <a:gd name="T6" fmla="*/ 32 w 260"/>
                <a:gd name="T7" fmla="*/ 1632 h 1687"/>
                <a:gd name="T8" fmla="*/ 37 w 260"/>
                <a:gd name="T9" fmla="*/ 1621 h 1687"/>
                <a:gd name="T10" fmla="*/ 41 w 260"/>
                <a:gd name="T11" fmla="*/ 1610 h 1687"/>
                <a:gd name="T12" fmla="*/ 44 w 260"/>
                <a:gd name="T13" fmla="*/ 1599 h 1687"/>
                <a:gd name="T14" fmla="*/ 45 w 260"/>
                <a:gd name="T15" fmla="*/ 1588 h 1687"/>
                <a:gd name="T16" fmla="*/ 47 w 260"/>
                <a:gd name="T17" fmla="*/ 1576 h 1687"/>
                <a:gd name="T18" fmla="*/ 47 w 260"/>
                <a:gd name="T19" fmla="*/ 1565 h 1687"/>
                <a:gd name="T20" fmla="*/ 47 w 260"/>
                <a:gd name="T21" fmla="*/ 1552 h 1687"/>
                <a:gd name="T22" fmla="*/ 48 w 260"/>
                <a:gd name="T23" fmla="*/ 1539 h 1687"/>
                <a:gd name="T24" fmla="*/ 47 w 260"/>
                <a:gd name="T25" fmla="*/ 1524 h 1687"/>
                <a:gd name="T26" fmla="*/ 47 w 260"/>
                <a:gd name="T27" fmla="*/ 1508 h 1687"/>
                <a:gd name="T28" fmla="*/ 47 w 260"/>
                <a:gd name="T29" fmla="*/ 1490 h 1687"/>
                <a:gd name="T30" fmla="*/ 47 w 260"/>
                <a:gd name="T31" fmla="*/ 1470 h 1687"/>
                <a:gd name="T32" fmla="*/ 49 w 260"/>
                <a:gd name="T33" fmla="*/ 1382 h 1687"/>
                <a:gd name="T34" fmla="*/ 53 w 260"/>
                <a:gd name="T35" fmla="*/ 1323 h 1687"/>
                <a:gd name="T36" fmla="*/ 55 w 260"/>
                <a:gd name="T37" fmla="*/ 1264 h 1687"/>
                <a:gd name="T38" fmla="*/ 60 w 260"/>
                <a:gd name="T39" fmla="*/ 1206 h 1687"/>
                <a:gd name="T40" fmla="*/ 63 w 260"/>
                <a:gd name="T41" fmla="*/ 1148 h 1687"/>
                <a:gd name="T42" fmla="*/ 69 w 260"/>
                <a:gd name="T43" fmla="*/ 1090 h 1687"/>
                <a:gd name="T44" fmla="*/ 73 w 260"/>
                <a:gd name="T45" fmla="*/ 1032 h 1687"/>
                <a:gd name="T46" fmla="*/ 78 w 260"/>
                <a:gd name="T47" fmla="*/ 974 h 1687"/>
                <a:gd name="T48" fmla="*/ 83 w 260"/>
                <a:gd name="T49" fmla="*/ 916 h 1687"/>
                <a:gd name="T50" fmla="*/ 88 w 260"/>
                <a:gd name="T51" fmla="*/ 859 h 1687"/>
                <a:gd name="T52" fmla="*/ 93 w 260"/>
                <a:gd name="T53" fmla="*/ 801 h 1687"/>
                <a:gd name="T54" fmla="*/ 97 w 260"/>
                <a:gd name="T55" fmla="*/ 743 h 1687"/>
                <a:gd name="T56" fmla="*/ 101 w 260"/>
                <a:gd name="T57" fmla="*/ 684 h 1687"/>
                <a:gd name="T58" fmla="*/ 103 w 260"/>
                <a:gd name="T59" fmla="*/ 626 h 1687"/>
                <a:gd name="T60" fmla="*/ 105 w 260"/>
                <a:gd name="T61" fmla="*/ 567 h 1687"/>
                <a:gd name="T62" fmla="*/ 108 w 260"/>
                <a:gd name="T63" fmla="*/ 497 h 1687"/>
                <a:gd name="T64" fmla="*/ 111 w 260"/>
                <a:gd name="T65" fmla="*/ 458 h 1687"/>
                <a:gd name="T66" fmla="*/ 116 w 260"/>
                <a:gd name="T67" fmla="*/ 422 h 1687"/>
                <a:gd name="T68" fmla="*/ 122 w 260"/>
                <a:gd name="T69" fmla="*/ 387 h 1687"/>
                <a:gd name="T70" fmla="*/ 130 w 260"/>
                <a:gd name="T71" fmla="*/ 354 h 1687"/>
                <a:gd name="T72" fmla="*/ 139 w 260"/>
                <a:gd name="T73" fmla="*/ 322 h 1687"/>
                <a:gd name="T74" fmla="*/ 149 w 260"/>
                <a:gd name="T75" fmla="*/ 290 h 1687"/>
                <a:gd name="T76" fmla="*/ 159 w 260"/>
                <a:gd name="T77" fmla="*/ 260 h 1687"/>
                <a:gd name="T78" fmla="*/ 170 w 260"/>
                <a:gd name="T79" fmla="*/ 229 h 1687"/>
                <a:gd name="T80" fmla="*/ 182 w 260"/>
                <a:gd name="T81" fmla="*/ 199 h 1687"/>
                <a:gd name="T82" fmla="*/ 195 w 260"/>
                <a:gd name="T83" fmla="*/ 168 h 1687"/>
                <a:gd name="T84" fmla="*/ 207 w 260"/>
                <a:gd name="T85" fmla="*/ 137 h 1687"/>
                <a:gd name="T86" fmla="*/ 220 w 260"/>
                <a:gd name="T87" fmla="*/ 105 h 1687"/>
                <a:gd name="T88" fmla="*/ 233 w 260"/>
                <a:gd name="T89" fmla="*/ 71 h 1687"/>
                <a:gd name="T90" fmla="*/ 247 w 260"/>
                <a:gd name="T91" fmla="*/ 37 h 1687"/>
                <a:gd name="T92" fmla="*/ 259 w 260"/>
                <a:gd name="T93" fmla="*/ 0 h 16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0"/>
                <a:gd name="T142" fmla="*/ 0 h 1687"/>
                <a:gd name="T143" fmla="*/ 260 w 260"/>
                <a:gd name="T144" fmla="*/ 1687 h 16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0" h="1687">
                  <a:moveTo>
                    <a:pt x="0" y="1686"/>
                  </a:moveTo>
                  <a:lnTo>
                    <a:pt x="10" y="1670"/>
                  </a:lnTo>
                  <a:lnTo>
                    <a:pt x="15" y="1663"/>
                  </a:lnTo>
                  <a:lnTo>
                    <a:pt x="19" y="1657"/>
                  </a:lnTo>
                  <a:lnTo>
                    <a:pt x="23" y="1650"/>
                  </a:lnTo>
                  <a:lnTo>
                    <a:pt x="26" y="1644"/>
                  </a:lnTo>
                  <a:lnTo>
                    <a:pt x="29" y="1638"/>
                  </a:lnTo>
                  <a:lnTo>
                    <a:pt x="32" y="1632"/>
                  </a:lnTo>
                  <a:lnTo>
                    <a:pt x="35" y="1626"/>
                  </a:lnTo>
                  <a:lnTo>
                    <a:pt x="37" y="1621"/>
                  </a:lnTo>
                  <a:lnTo>
                    <a:pt x="39" y="1615"/>
                  </a:lnTo>
                  <a:lnTo>
                    <a:pt x="41" y="1610"/>
                  </a:lnTo>
                  <a:lnTo>
                    <a:pt x="42" y="1604"/>
                  </a:lnTo>
                  <a:lnTo>
                    <a:pt x="44" y="1599"/>
                  </a:lnTo>
                  <a:lnTo>
                    <a:pt x="45" y="1593"/>
                  </a:lnTo>
                  <a:lnTo>
                    <a:pt x="45" y="1588"/>
                  </a:lnTo>
                  <a:lnTo>
                    <a:pt x="46" y="1582"/>
                  </a:lnTo>
                  <a:lnTo>
                    <a:pt x="47" y="1576"/>
                  </a:lnTo>
                  <a:lnTo>
                    <a:pt x="47" y="1571"/>
                  </a:lnTo>
                  <a:lnTo>
                    <a:pt x="47" y="1565"/>
                  </a:lnTo>
                  <a:lnTo>
                    <a:pt x="47" y="1558"/>
                  </a:lnTo>
                  <a:lnTo>
                    <a:pt x="47" y="1552"/>
                  </a:lnTo>
                  <a:lnTo>
                    <a:pt x="48" y="1546"/>
                  </a:lnTo>
                  <a:lnTo>
                    <a:pt x="48" y="1539"/>
                  </a:lnTo>
                  <a:lnTo>
                    <a:pt x="47" y="1531"/>
                  </a:lnTo>
                  <a:lnTo>
                    <a:pt x="47" y="1524"/>
                  </a:lnTo>
                  <a:lnTo>
                    <a:pt x="47" y="1516"/>
                  </a:lnTo>
                  <a:lnTo>
                    <a:pt x="47" y="1508"/>
                  </a:lnTo>
                  <a:lnTo>
                    <a:pt x="47" y="1499"/>
                  </a:lnTo>
                  <a:lnTo>
                    <a:pt x="47" y="1490"/>
                  </a:lnTo>
                  <a:lnTo>
                    <a:pt x="47" y="1480"/>
                  </a:lnTo>
                  <a:lnTo>
                    <a:pt x="47" y="1470"/>
                  </a:lnTo>
                  <a:lnTo>
                    <a:pt x="49" y="1411"/>
                  </a:lnTo>
                  <a:lnTo>
                    <a:pt x="49" y="1382"/>
                  </a:lnTo>
                  <a:lnTo>
                    <a:pt x="51" y="1352"/>
                  </a:lnTo>
                  <a:lnTo>
                    <a:pt x="53" y="1323"/>
                  </a:lnTo>
                  <a:lnTo>
                    <a:pt x="53" y="1294"/>
                  </a:lnTo>
                  <a:lnTo>
                    <a:pt x="55" y="1264"/>
                  </a:lnTo>
                  <a:lnTo>
                    <a:pt x="57" y="1235"/>
                  </a:lnTo>
                  <a:lnTo>
                    <a:pt x="60" y="1206"/>
                  </a:lnTo>
                  <a:lnTo>
                    <a:pt x="61" y="1177"/>
                  </a:lnTo>
                  <a:lnTo>
                    <a:pt x="63" y="1148"/>
                  </a:lnTo>
                  <a:lnTo>
                    <a:pt x="66" y="1119"/>
                  </a:lnTo>
                  <a:lnTo>
                    <a:pt x="69" y="1090"/>
                  </a:lnTo>
                  <a:lnTo>
                    <a:pt x="70" y="1061"/>
                  </a:lnTo>
                  <a:lnTo>
                    <a:pt x="73" y="1032"/>
                  </a:lnTo>
                  <a:lnTo>
                    <a:pt x="76" y="1003"/>
                  </a:lnTo>
                  <a:lnTo>
                    <a:pt x="78" y="974"/>
                  </a:lnTo>
                  <a:lnTo>
                    <a:pt x="81" y="946"/>
                  </a:lnTo>
                  <a:lnTo>
                    <a:pt x="83" y="916"/>
                  </a:lnTo>
                  <a:lnTo>
                    <a:pt x="85" y="888"/>
                  </a:lnTo>
                  <a:lnTo>
                    <a:pt x="88" y="859"/>
                  </a:lnTo>
                  <a:lnTo>
                    <a:pt x="90" y="830"/>
                  </a:lnTo>
                  <a:lnTo>
                    <a:pt x="93" y="801"/>
                  </a:lnTo>
                  <a:lnTo>
                    <a:pt x="95" y="772"/>
                  </a:lnTo>
                  <a:lnTo>
                    <a:pt x="97" y="743"/>
                  </a:lnTo>
                  <a:lnTo>
                    <a:pt x="99" y="714"/>
                  </a:lnTo>
                  <a:lnTo>
                    <a:pt x="101" y="684"/>
                  </a:lnTo>
                  <a:lnTo>
                    <a:pt x="102" y="655"/>
                  </a:lnTo>
                  <a:lnTo>
                    <a:pt x="103" y="626"/>
                  </a:lnTo>
                  <a:lnTo>
                    <a:pt x="104" y="597"/>
                  </a:lnTo>
                  <a:lnTo>
                    <a:pt x="105" y="567"/>
                  </a:lnTo>
                  <a:lnTo>
                    <a:pt x="106" y="538"/>
                  </a:lnTo>
                  <a:lnTo>
                    <a:pt x="108" y="497"/>
                  </a:lnTo>
                  <a:lnTo>
                    <a:pt x="109" y="477"/>
                  </a:lnTo>
                  <a:lnTo>
                    <a:pt x="111" y="458"/>
                  </a:lnTo>
                  <a:lnTo>
                    <a:pt x="113" y="440"/>
                  </a:lnTo>
                  <a:lnTo>
                    <a:pt x="116" y="422"/>
                  </a:lnTo>
                  <a:lnTo>
                    <a:pt x="119" y="404"/>
                  </a:lnTo>
                  <a:lnTo>
                    <a:pt x="122" y="387"/>
                  </a:lnTo>
                  <a:lnTo>
                    <a:pt x="125" y="370"/>
                  </a:lnTo>
                  <a:lnTo>
                    <a:pt x="130" y="354"/>
                  </a:lnTo>
                  <a:lnTo>
                    <a:pt x="134" y="338"/>
                  </a:lnTo>
                  <a:lnTo>
                    <a:pt x="139" y="322"/>
                  </a:lnTo>
                  <a:lnTo>
                    <a:pt x="143" y="306"/>
                  </a:lnTo>
                  <a:lnTo>
                    <a:pt x="149" y="290"/>
                  </a:lnTo>
                  <a:lnTo>
                    <a:pt x="154" y="275"/>
                  </a:lnTo>
                  <a:lnTo>
                    <a:pt x="159" y="260"/>
                  </a:lnTo>
                  <a:lnTo>
                    <a:pt x="165" y="244"/>
                  </a:lnTo>
                  <a:lnTo>
                    <a:pt x="170" y="229"/>
                  </a:lnTo>
                  <a:lnTo>
                    <a:pt x="176" y="214"/>
                  </a:lnTo>
                  <a:lnTo>
                    <a:pt x="182" y="199"/>
                  </a:lnTo>
                  <a:lnTo>
                    <a:pt x="188" y="184"/>
                  </a:lnTo>
                  <a:lnTo>
                    <a:pt x="195" y="168"/>
                  </a:lnTo>
                  <a:lnTo>
                    <a:pt x="201" y="152"/>
                  </a:lnTo>
                  <a:lnTo>
                    <a:pt x="207" y="137"/>
                  </a:lnTo>
                  <a:lnTo>
                    <a:pt x="214" y="121"/>
                  </a:lnTo>
                  <a:lnTo>
                    <a:pt x="220" y="105"/>
                  </a:lnTo>
                  <a:lnTo>
                    <a:pt x="227" y="88"/>
                  </a:lnTo>
                  <a:lnTo>
                    <a:pt x="233" y="71"/>
                  </a:lnTo>
                  <a:lnTo>
                    <a:pt x="239" y="54"/>
                  </a:lnTo>
                  <a:lnTo>
                    <a:pt x="247" y="37"/>
                  </a:lnTo>
                  <a:lnTo>
                    <a:pt x="253" y="19"/>
                  </a:lnTo>
                  <a:lnTo>
                    <a:pt x="259" y="0"/>
                  </a:lnTo>
                </a:path>
              </a:pathLst>
            </a:custGeom>
            <a:noFill/>
            <a:ln w="12700" cap="rnd">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70" name="Freeform 32"/>
            <p:cNvSpPr>
              <a:spLocks/>
            </p:cNvSpPr>
            <p:nvPr/>
          </p:nvSpPr>
          <p:spPr bwMode="auto">
            <a:xfrm>
              <a:off x="1364" y="1236"/>
              <a:ext cx="518" cy="1489"/>
            </a:xfrm>
            <a:custGeom>
              <a:avLst/>
              <a:gdLst>
                <a:gd name="T0" fmla="*/ 517 w 518"/>
                <a:gd name="T1" fmla="*/ 1488 h 1489"/>
                <a:gd name="T2" fmla="*/ 505 w 518"/>
                <a:gd name="T3" fmla="*/ 1482 h 1489"/>
                <a:gd name="T4" fmla="*/ 498 w 518"/>
                <a:gd name="T5" fmla="*/ 1479 h 1489"/>
                <a:gd name="T6" fmla="*/ 492 w 518"/>
                <a:gd name="T7" fmla="*/ 1476 h 1489"/>
                <a:gd name="T8" fmla="*/ 486 w 518"/>
                <a:gd name="T9" fmla="*/ 1472 h 1489"/>
                <a:gd name="T10" fmla="*/ 480 w 518"/>
                <a:gd name="T11" fmla="*/ 1469 h 1489"/>
                <a:gd name="T12" fmla="*/ 473 w 518"/>
                <a:gd name="T13" fmla="*/ 1465 h 1489"/>
                <a:gd name="T14" fmla="*/ 466 w 518"/>
                <a:gd name="T15" fmla="*/ 1461 h 1489"/>
                <a:gd name="T16" fmla="*/ 459 w 518"/>
                <a:gd name="T17" fmla="*/ 1457 h 1489"/>
                <a:gd name="T18" fmla="*/ 453 w 518"/>
                <a:gd name="T19" fmla="*/ 1453 h 1489"/>
                <a:gd name="T20" fmla="*/ 446 w 518"/>
                <a:gd name="T21" fmla="*/ 1448 h 1489"/>
                <a:gd name="T22" fmla="*/ 440 w 518"/>
                <a:gd name="T23" fmla="*/ 1444 h 1489"/>
                <a:gd name="T24" fmla="*/ 433 w 518"/>
                <a:gd name="T25" fmla="*/ 1439 h 1489"/>
                <a:gd name="T26" fmla="*/ 426 w 518"/>
                <a:gd name="T27" fmla="*/ 1434 h 1489"/>
                <a:gd name="T28" fmla="*/ 419 w 518"/>
                <a:gd name="T29" fmla="*/ 1429 h 1489"/>
                <a:gd name="T30" fmla="*/ 413 w 518"/>
                <a:gd name="T31" fmla="*/ 1424 h 1489"/>
                <a:gd name="T32" fmla="*/ 407 w 518"/>
                <a:gd name="T33" fmla="*/ 1419 h 1489"/>
                <a:gd name="T34" fmla="*/ 400 w 518"/>
                <a:gd name="T35" fmla="*/ 1413 h 1489"/>
                <a:gd name="T36" fmla="*/ 394 w 518"/>
                <a:gd name="T37" fmla="*/ 1408 h 1489"/>
                <a:gd name="T38" fmla="*/ 387 w 518"/>
                <a:gd name="T39" fmla="*/ 1402 h 1489"/>
                <a:gd name="T40" fmla="*/ 382 w 518"/>
                <a:gd name="T41" fmla="*/ 1396 h 1489"/>
                <a:gd name="T42" fmla="*/ 376 w 518"/>
                <a:gd name="T43" fmla="*/ 1390 h 1489"/>
                <a:gd name="T44" fmla="*/ 370 w 518"/>
                <a:gd name="T45" fmla="*/ 1384 h 1489"/>
                <a:gd name="T46" fmla="*/ 364 w 518"/>
                <a:gd name="T47" fmla="*/ 1378 h 1489"/>
                <a:gd name="T48" fmla="*/ 359 w 518"/>
                <a:gd name="T49" fmla="*/ 1372 h 1489"/>
                <a:gd name="T50" fmla="*/ 354 w 518"/>
                <a:gd name="T51" fmla="*/ 1366 h 1489"/>
                <a:gd name="T52" fmla="*/ 349 w 518"/>
                <a:gd name="T53" fmla="*/ 1359 h 1489"/>
                <a:gd name="T54" fmla="*/ 345 w 518"/>
                <a:gd name="T55" fmla="*/ 1353 h 1489"/>
                <a:gd name="T56" fmla="*/ 340 w 518"/>
                <a:gd name="T57" fmla="*/ 1346 h 1489"/>
                <a:gd name="T58" fmla="*/ 336 w 518"/>
                <a:gd name="T59" fmla="*/ 1340 h 1489"/>
                <a:gd name="T60" fmla="*/ 332 w 518"/>
                <a:gd name="T61" fmla="*/ 1333 h 1489"/>
                <a:gd name="T62" fmla="*/ 329 w 518"/>
                <a:gd name="T63" fmla="*/ 1326 h 1489"/>
                <a:gd name="T64" fmla="*/ 290 w 518"/>
                <a:gd name="T65" fmla="*/ 1247 h 1489"/>
                <a:gd name="T66" fmla="*/ 272 w 518"/>
                <a:gd name="T67" fmla="*/ 1208 h 1489"/>
                <a:gd name="T68" fmla="*/ 255 w 518"/>
                <a:gd name="T69" fmla="*/ 1168 h 1489"/>
                <a:gd name="T70" fmla="*/ 238 w 518"/>
                <a:gd name="T71" fmla="*/ 1129 h 1489"/>
                <a:gd name="T72" fmla="*/ 221 w 518"/>
                <a:gd name="T73" fmla="*/ 1089 h 1489"/>
                <a:gd name="T74" fmla="*/ 206 w 518"/>
                <a:gd name="T75" fmla="*/ 1049 h 1489"/>
                <a:gd name="T76" fmla="*/ 190 w 518"/>
                <a:gd name="T77" fmla="*/ 1009 h 1489"/>
                <a:gd name="T78" fmla="*/ 176 w 518"/>
                <a:gd name="T79" fmla="*/ 969 h 1489"/>
                <a:gd name="T80" fmla="*/ 162 w 518"/>
                <a:gd name="T81" fmla="*/ 929 h 1489"/>
                <a:gd name="T82" fmla="*/ 148 w 518"/>
                <a:gd name="T83" fmla="*/ 888 h 1489"/>
                <a:gd name="T84" fmla="*/ 136 w 518"/>
                <a:gd name="T85" fmla="*/ 848 h 1489"/>
                <a:gd name="T86" fmla="*/ 123 w 518"/>
                <a:gd name="T87" fmla="*/ 807 h 1489"/>
                <a:gd name="T88" fmla="*/ 112 w 518"/>
                <a:gd name="T89" fmla="*/ 766 h 1489"/>
                <a:gd name="T90" fmla="*/ 101 w 518"/>
                <a:gd name="T91" fmla="*/ 725 h 1489"/>
                <a:gd name="T92" fmla="*/ 91 w 518"/>
                <a:gd name="T93" fmla="*/ 684 h 1489"/>
                <a:gd name="T94" fmla="*/ 81 w 518"/>
                <a:gd name="T95" fmla="*/ 643 h 1489"/>
                <a:gd name="T96" fmla="*/ 71 w 518"/>
                <a:gd name="T97" fmla="*/ 601 h 1489"/>
                <a:gd name="T98" fmla="*/ 62 w 518"/>
                <a:gd name="T99" fmla="*/ 560 h 1489"/>
                <a:gd name="T100" fmla="*/ 54 w 518"/>
                <a:gd name="T101" fmla="*/ 518 h 1489"/>
                <a:gd name="T102" fmla="*/ 47 w 518"/>
                <a:gd name="T103" fmla="*/ 476 h 1489"/>
                <a:gd name="T104" fmla="*/ 40 w 518"/>
                <a:gd name="T105" fmla="*/ 433 h 1489"/>
                <a:gd name="T106" fmla="*/ 34 w 518"/>
                <a:gd name="T107" fmla="*/ 391 h 1489"/>
                <a:gd name="T108" fmla="*/ 28 w 518"/>
                <a:gd name="T109" fmla="*/ 348 h 1489"/>
                <a:gd name="T110" fmla="*/ 22 w 518"/>
                <a:gd name="T111" fmla="*/ 305 h 1489"/>
                <a:gd name="T112" fmla="*/ 17 w 518"/>
                <a:gd name="T113" fmla="*/ 262 h 1489"/>
                <a:gd name="T114" fmla="*/ 12 w 518"/>
                <a:gd name="T115" fmla="*/ 219 h 1489"/>
                <a:gd name="T116" fmla="*/ 9 w 518"/>
                <a:gd name="T117" fmla="*/ 176 h 1489"/>
                <a:gd name="T118" fmla="*/ 5 w 518"/>
                <a:gd name="T119" fmla="*/ 132 h 1489"/>
                <a:gd name="T120" fmla="*/ 4 w 518"/>
                <a:gd name="T121" fmla="*/ 88 h 1489"/>
                <a:gd name="T122" fmla="*/ 1 w 518"/>
                <a:gd name="T123" fmla="*/ 44 h 1489"/>
                <a:gd name="T124" fmla="*/ 0 w 518"/>
                <a:gd name="T125" fmla="*/ 0 h 14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8"/>
                <a:gd name="T190" fmla="*/ 0 h 1489"/>
                <a:gd name="T191" fmla="*/ 518 w 518"/>
                <a:gd name="T192" fmla="*/ 1489 h 14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8" h="1489">
                  <a:moveTo>
                    <a:pt x="517" y="1488"/>
                  </a:moveTo>
                  <a:lnTo>
                    <a:pt x="505" y="1482"/>
                  </a:lnTo>
                  <a:lnTo>
                    <a:pt x="498" y="1479"/>
                  </a:lnTo>
                  <a:lnTo>
                    <a:pt x="492" y="1476"/>
                  </a:lnTo>
                  <a:lnTo>
                    <a:pt x="486" y="1472"/>
                  </a:lnTo>
                  <a:lnTo>
                    <a:pt x="480" y="1469"/>
                  </a:lnTo>
                  <a:lnTo>
                    <a:pt x="473" y="1465"/>
                  </a:lnTo>
                  <a:lnTo>
                    <a:pt x="466" y="1461"/>
                  </a:lnTo>
                  <a:lnTo>
                    <a:pt x="459" y="1457"/>
                  </a:lnTo>
                  <a:lnTo>
                    <a:pt x="453" y="1453"/>
                  </a:lnTo>
                  <a:lnTo>
                    <a:pt x="446" y="1448"/>
                  </a:lnTo>
                  <a:lnTo>
                    <a:pt x="440" y="1444"/>
                  </a:lnTo>
                  <a:lnTo>
                    <a:pt x="433" y="1439"/>
                  </a:lnTo>
                  <a:lnTo>
                    <a:pt x="426" y="1434"/>
                  </a:lnTo>
                  <a:lnTo>
                    <a:pt x="419" y="1429"/>
                  </a:lnTo>
                  <a:lnTo>
                    <a:pt x="413" y="1424"/>
                  </a:lnTo>
                  <a:lnTo>
                    <a:pt x="407" y="1419"/>
                  </a:lnTo>
                  <a:lnTo>
                    <a:pt x="400" y="1413"/>
                  </a:lnTo>
                  <a:lnTo>
                    <a:pt x="394" y="1408"/>
                  </a:lnTo>
                  <a:lnTo>
                    <a:pt x="387" y="1402"/>
                  </a:lnTo>
                  <a:lnTo>
                    <a:pt x="382" y="1396"/>
                  </a:lnTo>
                  <a:lnTo>
                    <a:pt x="376" y="1390"/>
                  </a:lnTo>
                  <a:lnTo>
                    <a:pt x="370" y="1384"/>
                  </a:lnTo>
                  <a:lnTo>
                    <a:pt x="364" y="1378"/>
                  </a:lnTo>
                  <a:lnTo>
                    <a:pt x="359" y="1372"/>
                  </a:lnTo>
                  <a:lnTo>
                    <a:pt x="354" y="1366"/>
                  </a:lnTo>
                  <a:lnTo>
                    <a:pt x="349" y="1359"/>
                  </a:lnTo>
                  <a:lnTo>
                    <a:pt x="345" y="1353"/>
                  </a:lnTo>
                  <a:lnTo>
                    <a:pt x="340" y="1346"/>
                  </a:lnTo>
                  <a:lnTo>
                    <a:pt x="336" y="1340"/>
                  </a:lnTo>
                  <a:lnTo>
                    <a:pt x="332" y="1333"/>
                  </a:lnTo>
                  <a:lnTo>
                    <a:pt x="329" y="1326"/>
                  </a:lnTo>
                  <a:lnTo>
                    <a:pt x="290" y="1247"/>
                  </a:lnTo>
                  <a:lnTo>
                    <a:pt x="272" y="1208"/>
                  </a:lnTo>
                  <a:lnTo>
                    <a:pt x="255" y="1168"/>
                  </a:lnTo>
                  <a:lnTo>
                    <a:pt x="238" y="1129"/>
                  </a:lnTo>
                  <a:lnTo>
                    <a:pt x="221" y="1089"/>
                  </a:lnTo>
                  <a:lnTo>
                    <a:pt x="206" y="1049"/>
                  </a:lnTo>
                  <a:lnTo>
                    <a:pt x="190" y="1009"/>
                  </a:lnTo>
                  <a:lnTo>
                    <a:pt x="176" y="969"/>
                  </a:lnTo>
                  <a:lnTo>
                    <a:pt x="162" y="929"/>
                  </a:lnTo>
                  <a:lnTo>
                    <a:pt x="148" y="888"/>
                  </a:lnTo>
                  <a:lnTo>
                    <a:pt x="136" y="848"/>
                  </a:lnTo>
                  <a:lnTo>
                    <a:pt x="123" y="807"/>
                  </a:lnTo>
                  <a:lnTo>
                    <a:pt x="112" y="766"/>
                  </a:lnTo>
                  <a:lnTo>
                    <a:pt x="101" y="725"/>
                  </a:lnTo>
                  <a:lnTo>
                    <a:pt x="91" y="684"/>
                  </a:lnTo>
                  <a:lnTo>
                    <a:pt x="81" y="643"/>
                  </a:lnTo>
                  <a:lnTo>
                    <a:pt x="71" y="601"/>
                  </a:lnTo>
                  <a:lnTo>
                    <a:pt x="62" y="560"/>
                  </a:lnTo>
                  <a:lnTo>
                    <a:pt x="54" y="518"/>
                  </a:lnTo>
                  <a:lnTo>
                    <a:pt x="47" y="476"/>
                  </a:lnTo>
                  <a:lnTo>
                    <a:pt x="40" y="433"/>
                  </a:lnTo>
                  <a:lnTo>
                    <a:pt x="34" y="391"/>
                  </a:lnTo>
                  <a:lnTo>
                    <a:pt x="28" y="348"/>
                  </a:lnTo>
                  <a:lnTo>
                    <a:pt x="22" y="305"/>
                  </a:lnTo>
                  <a:lnTo>
                    <a:pt x="17" y="262"/>
                  </a:lnTo>
                  <a:lnTo>
                    <a:pt x="12" y="219"/>
                  </a:lnTo>
                  <a:lnTo>
                    <a:pt x="9" y="176"/>
                  </a:lnTo>
                  <a:lnTo>
                    <a:pt x="5" y="132"/>
                  </a:lnTo>
                  <a:lnTo>
                    <a:pt x="4" y="88"/>
                  </a:lnTo>
                  <a:lnTo>
                    <a:pt x="1" y="44"/>
                  </a:lnTo>
                  <a:lnTo>
                    <a:pt x="0" y="0"/>
                  </a:lnTo>
                </a:path>
              </a:pathLst>
            </a:custGeom>
            <a:noFill/>
            <a:ln w="127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nvGrpSpPr>
            <p:cNvPr id="26671" name="Group 33"/>
            <p:cNvGrpSpPr>
              <a:grpSpLocks/>
            </p:cNvGrpSpPr>
            <p:nvPr/>
          </p:nvGrpSpPr>
          <p:grpSpPr bwMode="auto">
            <a:xfrm>
              <a:off x="1335" y="1059"/>
              <a:ext cx="531" cy="732"/>
              <a:chOff x="1335" y="1059"/>
              <a:chExt cx="531" cy="732"/>
            </a:xfrm>
          </p:grpSpPr>
          <p:sp>
            <p:nvSpPr>
              <p:cNvPr id="26715" name="Freeform 34"/>
              <p:cNvSpPr>
                <a:spLocks/>
              </p:cNvSpPr>
              <p:nvPr/>
            </p:nvSpPr>
            <p:spPr bwMode="auto">
              <a:xfrm>
                <a:off x="1616" y="1240"/>
                <a:ext cx="250" cy="159"/>
              </a:xfrm>
              <a:custGeom>
                <a:avLst/>
                <a:gdLst>
                  <a:gd name="T0" fmla="*/ 116 w 250"/>
                  <a:gd name="T1" fmla="*/ 14 h 159"/>
                  <a:gd name="T2" fmla="*/ 139 w 250"/>
                  <a:gd name="T3" fmla="*/ 8 h 159"/>
                  <a:gd name="T4" fmla="*/ 159 w 250"/>
                  <a:gd name="T5" fmla="*/ 3 h 159"/>
                  <a:gd name="T6" fmla="*/ 180 w 250"/>
                  <a:gd name="T7" fmla="*/ 0 h 159"/>
                  <a:gd name="T8" fmla="*/ 197 w 250"/>
                  <a:gd name="T9" fmla="*/ 0 h 159"/>
                  <a:gd name="T10" fmla="*/ 213 w 250"/>
                  <a:gd name="T11" fmla="*/ 3 h 159"/>
                  <a:gd name="T12" fmla="*/ 228 w 250"/>
                  <a:gd name="T13" fmla="*/ 7 h 159"/>
                  <a:gd name="T14" fmla="*/ 238 w 250"/>
                  <a:gd name="T15" fmla="*/ 14 h 159"/>
                  <a:gd name="T16" fmla="*/ 245 w 250"/>
                  <a:gd name="T17" fmla="*/ 22 h 159"/>
                  <a:gd name="T18" fmla="*/ 249 w 250"/>
                  <a:gd name="T19" fmla="*/ 33 h 159"/>
                  <a:gd name="T20" fmla="*/ 249 w 250"/>
                  <a:gd name="T21" fmla="*/ 44 h 159"/>
                  <a:gd name="T22" fmla="*/ 245 w 250"/>
                  <a:gd name="T23" fmla="*/ 57 h 159"/>
                  <a:gd name="T24" fmla="*/ 237 w 250"/>
                  <a:gd name="T25" fmla="*/ 70 h 159"/>
                  <a:gd name="T26" fmla="*/ 227 w 250"/>
                  <a:gd name="T27" fmla="*/ 84 h 159"/>
                  <a:gd name="T28" fmla="*/ 213 w 250"/>
                  <a:gd name="T29" fmla="*/ 98 h 159"/>
                  <a:gd name="T30" fmla="*/ 197 w 250"/>
                  <a:gd name="T31" fmla="*/ 110 h 159"/>
                  <a:gd name="T32" fmla="*/ 178 w 250"/>
                  <a:gd name="T33" fmla="*/ 122 h 159"/>
                  <a:gd name="T34" fmla="*/ 158 w 250"/>
                  <a:gd name="T35" fmla="*/ 133 h 159"/>
                  <a:gd name="T36" fmla="*/ 137 w 250"/>
                  <a:gd name="T37" fmla="*/ 142 h 159"/>
                  <a:gd name="T38" fmla="*/ 116 w 250"/>
                  <a:gd name="T39" fmla="*/ 150 h 159"/>
                  <a:gd name="T40" fmla="*/ 95 w 250"/>
                  <a:gd name="T41" fmla="*/ 155 h 159"/>
                  <a:gd name="T42" fmla="*/ 75 w 250"/>
                  <a:gd name="T43" fmla="*/ 158 h 159"/>
                  <a:gd name="T44" fmla="*/ 56 w 250"/>
                  <a:gd name="T45" fmla="*/ 158 h 159"/>
                  <a:gd name="T46" fmla="*/ 39 w 250"/>
                  <a:gd name="T47" fmla="*/ 157 h 159"/>
                  <a:gd name="T48" fmla="*/ 25 w 250"/>
                  <a:gd name="T49" fmla="*/ 153 h 159"/>
                  <a:gd name="T50" fmla="*/ 13 w 250"/>
                  <a:gd name="T51" fmla="*/ 146 h 159"/>
                  <a:gd name="T52" fmla="*/ 5 w 250"/>
                  <a:gd name="T53" fmla="*/ 138 h 159"/>
                  <a:gd name="T54" fmla="*/ 1 w 250"/>
                  <a:gd name="T55" fmla="*/ 128 h 159"/>
                  <a:gd name="T56" fmla="*/ 0 w 250"/>
                  <a:gd name="T57" fmla="*/ 117 h 159"/>
                  <a:gd name="T58" fmla="*/ 3 w 250"/>
                  <a:gd name="T59" fmla="*/ 105 h 159"/>
                  <a:gd name="T60" fmla="*/ 9 w 250"/>
                  <a:gd name="T61" fmla="*/ 92 h 159"/>
                  <a:gd name="T62" fmla="*/ 20 w 250"/>
                  <a:gd name="T63" fmla="*/ 78 h 159"/>
                  <a:gd name="T64" fmla="*/ 32 w 250"/>
                  <a:gd name="T65" fmla="*/ 64 h 159"/>
                  <a:gd name="T66" fmla="*/ 48 w 250"/>
                  <a:gd name="T67" fmla="*/ 52 h 159"/>
                  <a:gd name="T68" fmla="*/ 66 w 250"/>
                  <a:gd name="T69" fmla="*/ 39 h 159"/>
                  <a:gd name="T70" fmla="*/ 85 w 250"/>
                  <a:gd name="T71" fmla="*/ 28 h 159"/>
                  <a:gd name="T72" fmla="*/ 106 w 250"/>
                  <a:gd name="T73" fmla="*/ 18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07" y="18"/>
                    </a:moveTo>
                    <a:lnTo>
                      <a:pt x="116" y="14"/>
                    </a:lnTo>
                    <a:lnTo>
                      <a:pt x="128" y="11"/>
                    </a:lnTo>
                    <a:lnTo>
                      <a:pt x="139" y="8"/>
                    </a:lnTo>
                    <a:lnTo>
                      <a:pt x="149" y="5"/>
                    </a:lnTo>
                    <a:lnTo>
                      <a:pt x="159" y="3"/>
                    </a:lnTo>
                    <a:lnTo>
                      <a:pt x="169" y="1"/>
                    </a:lnTo>
                    <a:lnTo>
                      <a:pt x="180" y="0"/>
                    </a:lnTo>
                    <a:lnTo>
                      <a:pt x="189" y="0"/>
                    </a:lnTo>
                    <a:lnTo>
                      <a:pt x="197" y="0"/>
                    </a:lnTo>
                    <a:lnTo>
                      <a:pt x="206" y="1"/>
                    </a:lnTo>
                    <a:lnTo>
                      <a:pt x="213" y="3"/>
                    </a:lnTo>
                    <a:lnTo>
                      <a:pt x="221" y="5"/>
                    </a:lnTo>
                    <a:lnTo>
                      <a:pt x="228" y="7"/>
                    </a:lnTo>
                    <a:lnTo>
                      <a:pt x="233" y="10"/>
                    </a:lnTo>
                    <a:lnTo>
                      <a:pt x="238" y="14"/>
                    </a:lnTo>
                    <a:lnTo>
                      <a:pt x="242" y="18"/>
                    </a:lnTo>
                    <a:lnTo>
                      <a:pt x="245" y="22"/>
                    </a:lnTo>
                    <a:lnTo>
                      <a:pt x="247" y="28"/>
                    </a:lnTo>
                    <a:lnTo>
                      <a:pt x="249" y="33"/>
                    </a:lnTo>
                    <a:lnTo>
                      <a:pt x="249" y="38"/>
                    </a:lnTo>
                    <a:lnTo>
                      <a:pt x="249" y="44"/>
                    </a:lnTo>
                    <a:lnTo>
                      <a:pt x="247" y="51"/>
                    </a:lnTo>
                    <a:lnTo>
                      <a:pt x="245" y="57"/>
                    </a:lnTo>
                    <a:lnTo>
                      <a:pt x="242" y="64"/>
                    </a:lnTo>
                    <a:lnTo>
                      <a:pt x="237" y="70"/>
                    </a:lnTo>
                    <a:lnTo>
                      <a:pt x="233" y="77"/>
                    </a:lnTo>
                    <a:lnTo>
                      <a:pt x="227" y="84"/>
                    </a:lnTo>
                    <a:lnTo>
                      <a:pt x="221" y="91"/>
                    </a:lnTo>
                    <a:lnTo>
                      <a:pt x="213" y="98"/>
                    </a:lnTo>
                    <a:lnTo>
                      <a:pt x="205" y="104"/>
                    </a:lnTo>
                    <a:lnTo>
                      <a:pt x="197" y="110"/>
                    </a:lnTo>
                    <a:lnTo>
                      <a:pt x="188" y="116"/>
                    </a:lnTo>
                    <a:lnTo>
                      <a:pt x="178" y="122"/>
                    </a:lnTo>
                    <a:lnTo>
                      <a:pt x="169" y="128"/>
                    </a:lnTo>
                    <a:lnTo>
                      <a:pt x="158" y="133"/>
                    </a:lnTo>
                    <a:lnTo>
                      <a:pt x="148" y="138"/>
                    </a:lnTo>
                    <a:lnTo>
                      <a:pt x="137" y="142"/>
                    </a:lnTo>
                    <a:lnTo>
                      <a:pt x="126" y="146"/>
                    </a:lnTo>
                    <a:lnTo>
                      <a:pt x="116" y="150"/>
                    </a:lnTo>
                    <a:lnTo>
                      <a:pt x="105" y="152"/>
                    </a:lnTo>
                    <a:lnTo>
                      <a:pt x="95" y="155"/>
                    </a:lnTo>
                    <a:lnTo>
                      <a:pt x="84" y="156"/>
                    </a:lnTo>
                    <a:lnTo>
                      <a:pt x="75" y="158"/>
                    </a:lnTo>
                    <a:lnTo>
                      <a:pt x="65" y="158"/>
                    </a:lnTo>
                    <a:lnTo>
                      <a:pt x="56" y="158"/>
                    </a:lnTo>
                    <a:lnTo>
                      <a:pt x="47" y="158"/>
                    </a:lnTo>
                    <a:lnTo>
                      <a:pt x="39" y="157"/>
                    </a:lnTo>
                    <a:lnTo>
                      <a:pt x="32" y="155"/>
                    </a:lnTo>
                    <a:lnTo>
                      <a:pt x="25" y="153"/>
                    </a:lnTo>
                    <a:lnTo>
                      <a:pt x="19" y="150"/>
                    </a:lnTo>
                    <a:lnTo>
                      <a:pt x="13" y="146"/>
                    </a:lnTo>
                    <a:lnTo>
                      <a:pt x="9" y="143"/>
                    </a:lnTo>
                    <a:lnTo>
                      <a:pt x="5" y="138"/>
                    </a:lnTo>
                    <a:lnTo>
                      <a:pt x="3" y="134"/>
                    </a:lnTo>
                    <a:lnTo>
                      <a:pt x="1" y="128"/>
                    </a:lnTo>
                    <a:lnTo>
                      <a:pt x="0" y="123"/>
                    </a:lnTo>
                    <a:lnTo>
                      <a:pt x="0" y="117"/>
                    </a:lnTo>
                    <a:lnTo>
                      <a:pt x="1" y="111"/>
                    </a:lnTo>
                    <a:lnTo>
                      <a:pt x="3" y="105"/>
                    </a:lnTo>
                    <a:lnTo>
                      <a:pt x="5" y="98"/>
                    </a:lnTo>
                    <a:lnTo>
                      <a:pt x="9" y="92"/>
                    </a:lnTo>
                    <a:lnTo>
                      <a:pt x="14" y="85"/>
                    </a:lnTo>
                    <a:lnTo>
                      <a:pt x="20" y="78"/>
                    </a:lnTo>
                    <a:lnTo>
                      <a:pt x="25" y="71"/>
                    </a:lnTo>
                    <a:lnTo>
                      <a:pt x="32" y="64"/>
                    </a:lnTo>
                    <a:lnTo>
                      <a:pt x="39" y="58"/>
                    </a:lnTo>
                    <a:lnTo>
                      <a:pt x="48" y="52"/>
                    </a:lnTo>
                    <a:lnTo>
                      <a:pt x="57" y="45"/>
                    </a:lnTo>
                    <a:lnTo>
                      <a:pt x="66" y="39"/>
                    </a:lnTo>
                    <a:lnTo>
                      <a:pt x="76" y="34"/>
                    </a:lnTo>
                    <a:lnTo>
                      <a:pt x="85" y="28"/>
                    </a:lnTo>
                    <a:lnTo>
                      <a:pt x="96" y="23"/>
                    </a:lnTo>
                    <a:lnTo>
                      <a:pt x="106" y="18"/>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16" name="Freeform 35"/>
              <p:cNvSpPr>
                <a:spLocks/>
              </p:cNvSpPr>
              <p:nvPr/>
            </p:nvSpPr>
            <p:spPr bwMode="auto">
              <a:xfrm>
                <a:off x="1489" y="1059"/>
                <a:ext cx="136" cy="292"/>
              </a:xfrm>
              <a:custGeom>
                <a:avLst/>
                <a:gdLst>
                  <a:gd name="T0" fmla="*/ 12 w 136"/>
                  <a:gd name="T1" fmla="*/ 154 h 292"/>
                  <a:gd name="T2" fmla="*/ 6 w 136"/>
                  <a:gd name="T3" fmla="*/ 129 h 292"/>
                  <a:gd name="T4" fmla="*/ 3 w 136"/>
                  <a:gd name="T5" fmla="*/ 105 h 292"/>
                  <a:gd name="T6" fmla="*/ 1 w 136"/>
                  <a:gd name="T7" fmla="*/ 81 h 292"/>
                  <a:gd name="T8" fmla="*/ 1 w 136"/>
                  <a:gd name="T9" fmla="*/ 60 h 292"/>
                  <a:gd name="T10" fmla="*/ 3 w 136"/>
                  <a:gd name="T11" fmla="*/ 41 h 292"/>
                  <a:gd name="T12" fmla="*/ 6 w 136"/>
                  <a:gd name="T13" fmla="*/ 25 h 292"/>
                  <a:gd name="T14" fmla="*/ 12 w 136"/>
                  <a:gd name="T15" fmla="*/ 13 h 292"/>
                  <a:gd name="T16" fmla="*/ 19 w 136"/>
                  <a:gd name="T17" fmla="*/ 4 h 292"/>
                  <a:gd name="T18" fmla="*/ 28 w 136"/>
                  <a:gd name="T19" fmla="*/ 0 h 292"/>
                  <a:gd name="T20" fmla="*/ 38 w 136"/>
                  <a:gd name="T21" fmla="*/ 0 h 292"/>
                  <a:gd name="T22" fmla="*/ 49 w 136"/>
                  <a:gd name="T23" fmla="*/ 5 h 292"/>
                  <a:gd name="T24" fmla="*/ 60 w 136"/>
                  <a:gd name="T25" fmla="*/ 13 h 292"/>
                  <a:gd name="T26" fmla="*/ 72 w 136"/>
                  <a:gd name="T27" fmla="*/ 25 h 292"/>
                  <a:gd name="T28" fmla="*/ 83 w 136"/>
                  <a:gd name="T29" fmla="*/ 41 h 292"/>
                  <a:gd name="T30" fmla="*/ 94 w 136"/>
                  <a:gd name="T31" fmla="*/ 61 h 292"/>
                  <a:gd name="T32" fmla="*/ 104 w 136"/>
                  <a:gd name="T33" fmla="*/ 82 h 292"/>
                  <a:gd name="T34" fmla="*/ 114 w 136"/>
                  <a:gd name="T35" fmla="*/ 105 h 292"/>
                  <a:gd name="T36" fmla="*/ 122 w 136"/>
                  <a:gd name="T37" fmla="*/ 130 h 292"/>
                  <a:gd name="T38" fmla="*/ 128 w 136"/>
                  <a:gd name="T39" fmla="*/ 155 h 292"/>
                  <a:gd name="T40" fmla="*/ 132 w 136"/>
                  <a:gd name="T41" fmla="*/ 180 h 292"/>
                  <a:gd name="T42" fmla="*/ 134 w 136"/>
                  <a:gd name="T43" fmla="*/ 203 h 292"/>
                  <a:gd name="T44" fmla="*/ 135 w 136"/>
                  <a:gd name="T45" fmla="*/ 225 h 292"/>
                  <a:gd name="T46" fmla="*/ 134 w 136"/>
                  <a:gd name="T47" fmla="*/ 245 h 292"/>
                  <a:gd name="T48" fmla="*/ 131 w 136"/>
                  <a:gd name="T49" fmla="*/ 262 h 292"/>
                  <a:gd name="T50" fmla="*/ 125 w 136"/>
                  <a:gd name="T51" fmla="*/ 275 h 292"/>
                  <a:gd name="T52" fmla="*/ 118 w 136"/>
                  <a:gd name="T53" fmla="*/ 285 h 292"/>
                  <a:gd name="T54" fmla="*/ 110 w 136"/>
                  <a:gd name="T55" fmla="*/ 290 h 292"/>
                  <a:gd name="T56" fmla="*/ 100 w 136"/>
                  <a:gd name="T57" fmla="*/ 291 h 292"/>
                  <a:gd name="T58" fmla="*/ 90 w 136"/>
                  <a:gd name="T59" fmla="*/ 287 h 292"/>
                  <a:gd name="T60" fmla="*/ 78 w 136"/>
                  <a:gd name="T61" fmla="*/ 280 h 292"/>
                  <a:gd name="T62" fmla="*/ 67 w 136"/>
                  <a:gd name="T63" fmla="*/ 269 h 292"/>
                  <a:gd name="T64" fmla="*/ 55 w 136"/>
                  <a:gd name="T65" fmla="*/ 253 h 292"/>
                  <a:gd name="T66" fmla="*/ 44 w 136"/>
                  <a:gd name="T67" fmla="*/ 235 h 292"/>
                  <a:gd name="T68" fmla="*/ 34 w 136"/>
                  <a:gd name="T69" fmla="*/ 214 h 292"/>
                  <a:gd name="T70" fmla="*/ 24 w 136"/>
                  <a:gd name="T71" fmla="*/ 191 h 292"/>
                  <a:gd name="T72" fmla="*/ 16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6" y="167"/>
                    </a:moveTo>
                    <a:lnTo>
                      <a:pt x="12" y="154"/>
                    </a:lnTo>
                    <a:lnTo>
                      <a:pt x="9" y="142"/>
                    </a:lnTo>
                    <a:lnTo>
                      <a:pt x="6" y="129"/>
                    </a:lnTo>
                    <a:lnTo>
                      <a:pt x="4" y="117"/>
                    </a:lnTo>
                    <a:lnTo>
                      <a:pt x="3" y="105"/>
                    </a:lnTo>
                    <a:lnTo>
                      <a:pt x="1" y="93"/>
                    </a:lnTo>
                    <a:lnTo>
                      <a:pt x="1" y="81"/>
                    </a:lnTo>
                    <a:lnTo>
                      <a:pt x="0" y="70"/>
                    </a:lnTo>
                    <a:lnTo>
                      <a:pt x="1" y="60"/>
                    </a:lnTo>
                    <a:lnTo>
                      <a:pt x="1" y="50"/>
                    </a:lnTo>
                    <a:lnTo>
                      <a:pt x="3" y="41"/>
                    </a:lnTo>
                    <a:lnTo>
                      <a:pt x="4" y="33"/>
                    </a:lnTo>
                    <a:lnTo>
                      <a:pt x="6" y="25"/>
                    </a:lnTo>
                    <a:lnTo>
                      <a:pt x="9" y="18"/>
                    </a:lnTo>
                    <a:lnTo>
                      <a:pt x="12" y="13"/>
                    </a:lnTo>
                    <a:lnTo>
                      <a:pt x="15" y="8"/>
                    </a:lnTo>
                    <a:lnTo>
                      <a:pt x="19" y="4"/>
                    </a:lnTo>
                    <a:lnTo>
                      <a:pt x="23" y="2"/>
                    </a:lnTo>
                    <a:lnTo>
                      <a:pt x="28" y="0"/>
                    </a:lnTo>
                    <a:lnTo>
                      <a:pt x="33" y="0"/>
                    </a:lnTo>
                    <a:lnTo>
                      <a:pt x="38" y="0"/>
                    </a:lnTo>
                    <a:lnTo>
                      <a:pt x="44" y="2"/>
                    </a:lnTo>
                    <a:lnTo>
                      <a:pt x="49" y="5"/>
                    </a:lnTo>
                    <a:lnTo>
                      <a:pt x="54" y="8"/>
                    </a:lnTo>
                    <a:lnTo>
                      <a:pt x="60" y="13"/>
                    </a:lnTo>
                    <a:lnTo>
                      <a:pt x="66" y="19"/>
                    </a:lnTo>
                    <a:lnTo>
                      <a:pt x="72" y="25"/>
                    </a:lnTo>
                    <a:lnTo>
                      <a:pt x="77" y="33"/>
                    </a:lnTo>
                    <a:lnTo>
                      <a:pt x="83" y="41"/>
                    </a:lnTo>
                    <a:lnTo>
                      <a:pt x="89" y="51"/>
                    </a:lnTo>
                    <a:lnTo>
                      <a:pt x="94" y="61"/>
                    </a:lnTo>
                    <a:lnTo>
                      <a:pt x="99" y="71"/>
                    </a:lnTo>
                    <a:lnTo>
                      <a:pt x="104" y="82"/>
                    </a:lnTo>
                    <a:lnTo>
                      <a:pt x="109" y="93"/>
                    </a:lnTo>
                    <a:lnTo>
                      <a:pt x="114" y="105"/>
                    </a:lnTo>
                    <a:lnTo>
                      <a:pt x="118" y="118"/>
                    </a:lnTo>
                    <a:lnTo>
                      <a:pt x="122" y="130"/>
                    </a:lnTo>
                    <a:lnTo>
                      <a:pt x="125" y="143"/>
                    </a:lnTo>
                    <a:lnTo>
                      <a:pt x="128" y="155"/>
                    </a:lnTo>
                    <a:lnTo>
                      <a:pt x="131" y="167"/>
                    </a:lnTo>
                    <a:lnTo>
                      <a:pt x="132" y="180"/>
                    </a:lnTo>
                    <a:lnTo>
                      <a:pt x="133" y="192"/>
                    </a:lnTo>
                    <a:lnTo>
                      <a:pt x="134" y="203"/>
                    </a:lnTo>
                    <a:lnTo>
                      <a:pt x="135" y="215"/>
                    </a:lnTo>
                    <a:lnTo>
                      <a:pt x="135" y="225"/>
                    </a:lnTo>
                    <a:lnTo>
                      <a:pt x="134" y="236"/>
                    </a:lnTo>
                    <a:lnTo>
                      <a:pt x="134" y="245"/>
                    </a:lnTo>
                    <a:lnTo>
                      <a:pt x="132" y="254"/>
                    </a:lnTo>
                    <a:lnTo>
                      <a:pt x="131" y="262"/>
                    </a:lnTo>
                    <a:lnTo>
                      <a:pt x="128" y="269"/>
                    </a:lnTo>
                    <a:lnTo>
                      <a:pt x="125" y="275"/>
                    </a:lnTo>
                    <a:lnTo>
                      <a:pt x="122" y="280"/>
                    </a:lnTo>
                    <a:lnTo>
                      <a:pt x="118" y="285"/>
                    </a:lnTo>
                    <a:lnTo>
                      <a:pt x="115" y="287"/>
                    </a:lnTo>
                    <a:lnTo>
                      <a:pt x="110" y="290"/>
                    </a:lnTo>
                    <a:lnTo>
                      <a:pt x="105" y="291"/>
                    </a:lnTo>
                    <a:lnTo>
                      <a:pt x="100" y="291"/>
                    </a:lnTo>
                    <a:lnTo>
                      <a:pt x="95" y="289"/>
                    </a:lnTo>
                    <a:lnTo>
                      <a:pt x="90" y="287"/>
                    </a:lnTo>
                    <a:lnTo>
                      <a:pt x="84" y="284"/>
                    </a:lnTo>
                    <a:lnTo>
                      <a:pt x="78" y="280"/>
                    </a:lnTo>
                    <a:lnTo>
                      <a:pt x="72" y="275"/>
                    </a:lnTo>
                    <a:lnTo>
                      <a:pt x="67" y="269"/>
                    </a:lnTo>
                    <a:lnTo>
                      <a:pt x="61" y="261"/>
                    </a:lnTo>
                    <a:lnTo>
                      <a:pt x="55" y="253"/>
                    </a:lnTo>
                    <a:lnTo>
                      <a:pt x="50" y="245"/>
                    </a:lnTo>
                    <a:lnTo>
                      <a:pt x="44" y="235"/>
                    </a:lnTo>
                    <a:lnTo>
                      <a:pt x="38" y="225"/>
                    </a:lnTo>
                    <a:lnTo>
                      <a:pt x="34" y="214"/>
                    </a:lnTo>
                    <a:lnTo>
                      <a:pt x="28" y="203"/>
                    </a:lnTo>
                    <a:lnTo>
                      <a:pt x="24" y="191"/>
                    </a:lnTo>
                    <a:lnTo>
                      <a:pt x="20" y="179"/>
                    </a:lnTo>
                    <a:lnTo>
                      <a:pt x="16" y="167"/>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17" name="Oval 36"/>
              <p:cNvSpPr>
                <a:spLocks noChangeArrowheads="1"/>
              </p:cNvSpPr>
              <p:nvPr/>
            </p:nvSpPr>
            <p:spPr bwMode="auto">
              <a:xfrm rot="-5940000">
                <a:off x="1423" y="1273"/>
                <a:ext cx="110" cy="285"/>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718" name="Freeform 37"/>
              <p:cNvSpPr>
                <a:spLocks/>
              </p:cNvSpPr>
              <p:nvPr/>
            </p:nvSpPr>
            <p:spPr bwMode="auto">
              <a:xfrm>
                <a:off x="1607" y="1362"/>
                <a:ext cx="94" cy="429"/>
              </a:xfrm>
              <a:custGeom>
                <a:avLst/>
                <a:gdLst>
                  <a:gd name="T0" fmla="*/ 0 w 94"/>
                  <a:gd name="T1" fmla="*/ 0 h 429"/>
                  <a:gd name="T2" fmla="*/ 5 w 94"/>
                  <a:gd name="T3" fmla="*/ 22 h 429"/>
                  <a:gd name="T4" fmla="*/ 8 w 94"/>
                  <a:gd name="T5" fmla="*/ 33 h 429"/>
                  <a:gd name="T6" fmla="*/ 12 w 94"/>
                  <a:gd name="T7" fmla="*/ 45 h 429"/>
                  <a:gd name="T8" fmla="*/ 15 w 94"/>
                  <a:gd name="T9" fmla="*/ 58 h 429"/>
                  <a:gd name="T10" fmla="*/ 19 w 94"/>
                  <a:gd name="T11" fmla="*/ 70 h 429"/>
                  <a:gd name="T12" fmla="*/ 23 w 94"/>
                  <a:gd name="T13" fmla="*/ 84 h 429"/>
                  <a:gd name="T14" fmla="*/ 27 w 94"/>
                  <a:gd name="T15" fmla="*/ 98 h 429"/>
                  <a:gd name="T16" fmla="*/ 32 w 94"/>
                  <a:gd name="T17" fmla="*/ 112 h 429"/>
                  <a:gd name="T18" fmla="*/ 36 w 94"/>
                  <a:gd name="T19" fmla="*/ 126 h 429"/>
                  <a:gd name="T20" fmla="*/ 41 w 94"/>
                  <a:gd name="T21" fmla="*/ 140 h 429"/>
                  <a:gd name="T22" fmla="*/ 46 w 94"/>
                  <a:gd name="T23" fmla="*/ 155 h 429"/>
                  <a:gd name="T24" fmla="*/ 50 w 94"/>
                  <a:gd name="T25" fmla="*/ 170 h 429"/>
                  <a:gd name="T26" fmla="*/ 55 w 94"/>
                  <a:gd name="T27" fmla="*/ 184 h 429"/>
                  <a:gd name="T28" fmla="*/ 59 w 94"/>
                  <a:gd name="T29" fmla="*/ 199 h 429"/>
                  <a:gd name="T30" fmla="*/ 63 w 94"/>
                  <a:gd name="T31" fmla="*/ 214 h 429"/>
                  <a:gd name="T32" fmla="*/ 68 w 94"/>
                  <a:gd name="T33" fmla="*/ 229 h 429"/>
                  <a:gd name="T34" fmla="*/ 72 w 94"/>
                  <a:gd name="T35" fmla="*/ 244 h 429"/>
                  <a:gd name="T36" fmla="*/ 75 w 94"/>
                  <a:gd name="T37" fmla="*/ 259 h 429"/>
                  <a:gd name="T38" fmla="*/ 79 w 94"/>
                  <a:gd name="T39" fmla="*/ 274 h 429"/>
                  <a:gd name="T40" fmla="*/ 82 w 94"/>
                  <a:gd name="T41" fmla="*/ 288 h 429"/>
                  <a:gd name="T42" fmla="*/ 85 w 94"/>
                  <a:gd name="T43" fmla="*/ 303 h 429"/>
                  <a:gd name="T44" fmla="*/ 88 w 94"/>
                  <a:gd name="T45" fmla="*/ 317 h 429"/>
                  <a:gd name="T46" fmla="*/ 89 w 94"/>
                  <a:gd name="T47" fmla="*/ 331 h 429"/>
                  <a:gd name="T48" fmla="*/ 91 w 94"/>
                  <a:gd name="T49" fmla="*/ 344 h 429"/>
                  <a:gd name="T50" fmla="*/ 92 w 94"/>
                  <a:gd name="T51" fmla="*/ 358 h 429"/>
                  <a:gd name="T52" fmla="*/ 93 w 94"/>
                  <a:gd name="T53" fmla="*/ 371 h 429"/>
                  <a:gd name="T54" fmla="*/ 93 w 94"/>
                  <a:gd name="T55" fmla="*/ 383 h 429"/>
                  <a:gd name="T56" fmla="*/ 92 w 94"/>
                  <a:gd name="T57" fmla="*/ 395 h 429"/>
                  <a:gd name="T58" fmla="*/ 90 w 94"/>
                  <a:gd name="T59" fmla="*/ 406 h 429"/>
                  <a:gd name="T60" fmla="*/ 89 w 94"/>
                  <a:gd name="T61" fmla="*/ 418 h 429"/>
                  <a:gd name="T62" fmla="*/ 86 w 94"/>
                  <a:gd name="T63" fmla="*/ 428 h 4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4"/>
                  <a:gd name="T97" fmla="*/ 0 h 429"/>
                  <a:gd name="T98" fmla="*/ 94 w 94"/>
                  <a:gd name="T99" fmla="*/ 429 h 4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4" h="429">
                    <a:moveTo>
                      <a:pt x="0" y="0"/>
                    </a:moveTo>
                    <a:lnTo>
                      <a:pt x="5" y="22"/>
                    </a:lnTo>
                    <a:lnTo>
                      <a:pt x="8" y="33"/>
                    </a:lnTo>
                    <a:lnTo>
                      <a:pt x="12" y="45"/>
                    </a:lnTo>
                    <a:lnTo>
                      <a:pt x="15" y="58"/>
                    </a:lnTo>
                    <a:lnTo>
                      <a:pt x="19" y="70"/>
                    </a:lnTo>
                    <a:lnTo>
                      <a:pt x="23" y="84"/>
                    </a:lnTo>
                    <a:lnTo>
                      <a:pt x="27" y="98"/>
                    </a:lnTo>
                    <a:lnTo>
                      <a:pt x="32" y="112"/>
                    </a:lnTo>
                    <a:lnTo>
                      <a:pt x="36" y="126"/>
                    </a:lnTo>
                    <a:lnTo>
                      <a:pt x="41" y="140"/>
                    </a:lnTo>
                    <a:lnTo>
                      <a:pt x="46" y="155"/>
                    </a:lnTo>
                    <a:lnTo>
                      <a:pt x="50" y="170"/>
                    </a:lnTo>
                    <a:lnTo>
                      <a:pt x="55" y="184"/>
                    </a:lnTo>
                    <a:lnTo>
                      <a:pt x="59" y="199"/>
                    </a:lnTo>
                    <a:lnTo>
                      <a:pt x="63" y="214"/>
                    </a:lnTo>
                    <a:lnTo>
                      <a:pt x="68" y="229"/>
                    </a:lnTo>
                    <a:lnTo>
                      <a:pt x="72" y="244"/>
                    </a:lnTo>
                    <a:lnTo>
                      <a:pt x="75" y="259"/>
                    </a:lnTo>
                    <a:lnTo>
                      <a:pt x="79" y="274"/>
                    </a:lnTo>
                    <a:lnTo>
                      <a:pt x="82" y="288"/>
                    </a:lnTo>
                    <a:lnTo>
                      <a:pt x="85" y="303"/>
                    </a:lnTo>
                    <a:lnTo>
                      <a:pt x="88" y="317"/>
                    </a:lnTo>
                    <a:lnTo>
                      <a:pt x="89" y="331"/>
                    </a:lnTo>
                    <a:lnTo>
                      <a:pt x="91" y="344"/>
                    </a:lnTo>
                    <a:lnTo>
                      <a:pt x="92" y="358"/>
                    </a:lnTo>
                    <a:lnTo>
                      <a:pt x="93" y="371"/>
                    </a:lnTo>
                    <a:lnTo>
                      <a:pt x="93" y="383"/>
                    </a:lnTo>
                    <a:lnTo>
                      <a:pt x="92" y="395"/>
                    </a:lnTo>
                    <a:lnTo>
                      <a:pt x="90" y="406"/>
                    </a:lnTo>
                    <a:lnTo>
                      <a:pt x="89" y="418"/>
                    </a:lnTo>
                    <a:lnTo>
                      <a:pt x="86" y="428"/>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72" name="Group 38"/>
            <p:cNvGrpSpPr>
              <a:grpSpLocks/>
            </p:cNvGrpSpPr>
            <p:nvPr/>
          </p:nvGrpSpPr>
          <p:grpSpPr bwMode="auto">
            <a:xfrm>
              <a:off x="1729" y="1140"/>
              <a:ext cx="531" cy="732"/>
              <a:chOff x="1729" y="1140"/>
              <a:chExt cx="531" cy="732"/>
            </a:xfrm>
          </p:grpSpPr>
          <p:sp>
            <p:nvSpPr>
              <p:cNvPr id="26711" name="Freeform 39"/>
              <p:cNvSpPr>
                <a:spLocks/>
              </p:cNvSpPr>
              <p:nvPr/>
            </p:nvSpPr>
            <p:spPr bwMode="auto">
              <a:xfrm>
                <a:off x="2010" y="1321"/>
                <a:ext cx="250" cy="159"/>
              </a:xfrm>
              <a:custGeom>
                <a:avLst/>
                <a:gdLst>
                  <a:gd name="T0" fmla="*/ 116 w 250"/>
                  <a:gd name="T1" fmla="*/ 14 h 159"/>
                  <a:gd name="T2" fmla="*/ 138 w 250"/>
                  <a:gd name="T3" fmla="*/ 7 h 159"/>
                  <a:gd name="T4" fmla="*/ 159 w 250"/>
                  <a:gd name="T5" fmla="*/ 3 h 159"/>
                  <a:gd name="T6" fmla="*/ 179 w 250"/>
                  <a:gd name="T7" fmla="*/ 1 h 159"/>
                  <a:gd name="T8" fmla="*/ 197 w 250"/>
                  <a:gd name="T9" fmla="*/ 0 h 159"/>
                  <a:gd name="T10" fmla="*/ 213 w 250"/>
                  <a:gd name="T11" fmla="*/ 3 h 159"/>
                  <a:gd name="T12" fmla="*/ 227 w 250"/>
                  <a:gd name="T13" fmla="*/ 7 h 159"/>
                  <a:gd name="T14" fmla="*/ 237 w 250"/>
                  <a:gd name="T15" fmla="*/ 14 h 159"/>
                  <a:gd name="T16" fmla="*/ 245 w 250"/>
                  <a:gd name="T17" fmla="*/ 23 h 159"/>
                  <a:gd name="T18" fmla="*/ 248 w 250"/>
                  <a:gd name="T19" fmla="*/ 33 h 159"/>
                  <a:gd name="T20" fmla="*/ 248 w 250"/>
                  <a:gd name="T21" fmla="*/ 44 h 159"/>
                  <a:gd name="T22" fmla="*/ 245 w 250"/>
                  <a:gd name="T23" fmla="*/ 57 h 159"/>
                  <a:gd name="T24" fmla="*/ 237 w 250"/>
                  <a:gd name="T25" fmla="*/ 70 h 159"/>
                  <a:gd name="T26" fmla="*/ 227 w 250"/>
                  <a:gd name="T27" fmla="*/ 84 h 159"/>
                  <a:gd name="T28" fmla="*/ 213 w 250"/>
                  <a:gd name="T29" fmla="*/ 97 h 159"/>
                  <a:gd name="T30" fmla="*/ 197 w 250"/>
                  <a:gd name="T31" fmla="*/ 110 h 159"/>
                  <a:gd name="T32" fmla="*/ 178 w 250"/>
                  <a:gd name="T33" fmla="*/ 122 h 159"/>
                  <a:gd name="T34" fmla="*/ 158 w 250"/>
                  <a:gd name="T35" fmla="*/ 133 h 159"/>
                  <a:gd name="T36" fmla="*/ 137 w 250"/>
                  <a:gd name="T37" fmla="*/ 142 h 159"/>
                  <a:gd name="T38" fmla="*/ 116 w 250"/>
                  <a:gd name="T39" fmla="*/ 149 h 159"/>
                  <a:gd name="T40" fmla="*/ 94 w 250"/>
                  <a:gd name="T41" fmla="*/ 155 h 159"/>
                  <a:gd name="T42" fmla="*/ 74 w 250"/>
                  <a:gd name="T43" fmla="*/ 157 h 159"/>
                  <a:gd name="T44" fmla="*/ 55 w 250"/>
                  <a:gd name="T45" fmla="*/ 158 h 159"/>
                  <a:gd name="T46" fmla="*/ 38 w 250"/>
                  <a:gd name="T47" fmla="*/ 157 h 159"/>
                  <a:gd name="T48" fmla="*/ 24 w 250"/>
                  <a:gd name="T49" fmla="*/ 153 h 159"/>
                  <a:gd name="T50" fmla="*/ 13 w 250"/>
                  <a:gd name="T51" fmla="*/ 147 h 159"/>
                  <a:gd name="T52" fmla="*/ 4 w 250"/>
                  <a:gd name="T53" fmla="*/ 138 h 159"/>
                  <a:gd name="T54" fmla="*/ 1 w 250"/>
                  <a:gd name="T55" fmla="*/ 129 h 159"/>
                  <a:gd name="T56" fmla="*/ 0 w 250"/>
                  <a:gd name="T57" fmla="*/ 117 h 159"/>
                  <a:gd name="T58" fmla="*/ 3 w 250"/>
                  <a:gd name="T59" fmla="*/ 105 h 159"/>
                  <a:gd name="T60" fmla="*/ 9 w 250"/>
                  <a:gd name="T61" fmla="*/ 91 h 159"/>
                  <a:gd name="T62" fmla="*/ 19 w 250"/>
                  <a:gd name="T63" fmla="*/ 78 h 159"/>
                  <a:gd name="T64" fmla="*/ 32 w 250"/>
                  <a:gd name="T65" fmla="*/ 64 h 159"/>
                  <a:gd name="T66" fmla="*/ 47 w 250"/>
                  <a:gd name="T67" fmla="*/ 51 h 159"/>
                  <a:gd name="T68" fmla="*/ 65 w 250"/>
                  <a:gd name="T69" fmla="*/ 39 h 159"/>
                  <a:gd name="T70" fmla="*/ 84 w 250"/>
                  <a:gd name="T71" fmla="*/ 28 h 159"/>
                  <a:gd name="T72" fmla="*/ 106 w 250"/>
                  <a:gd name="T73" fmla="*/ 19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06" y="18"/>
                    </a:moveTo>
                    <a:lnTo>
                      <a:pt x="116" y="14"/>
                    </a:lnTo>
                    <a:lnTo>
                      <a:pt x="127" y="11"/>
                    </a:lnTo>
                    <a:lnTo>
                      <a:pt x="138" y="7"/>
                    </a:lnTo>
                    <a:lnTo>
                      <a:pt x="149" y="5"/>
                    </a:lnTo>
                    <a:lnTo>
                      <a:pt x="159" y="3"/>
                    </a:lnTo>
                    <a:lnTo>
                      <a:pt x="169" y="1"/>
                    </a:lnTo>
                    <a:lnTo>
                      <a:pt x="179" y="1"/>
                    </a:lnTo>
                    <a:lnTo>
                      <a:pt x="189" y="0"/>
                    </a:lnTo>
                    <a:lnTo>
                      <a:pt x="197" y="0"/>
                    </a:lnTo>
                    <a:lnTo>
                      <a:pt x="205" y="1"/>
                    </a:lnTo>
                    <a:lnTo>
                      <a:pt x="213" y="3"/>
                    </a:lnTo>
                    <a:lnTo>
                      <a:pt x="221" y="5"/>
                    </a:lnTo>
                    <a:lnTo>
                      <a:pt x="227" y="7"/>
                    </a:lnTo>
                    <a:lnTo>
                      <a:pt x="233" y="10"/>
                    </a:lnTo>
                    <a:lnTo>
                      <a:pt x="237" y="14"/>
                    </a:lnTo>
                    <a:lnTo>
                      <a:pt x="241" y="18"/>
                    </a:lnTo>
                    <a:lnTo>
                      <a:pt x="245" y="23"/>
                    </a:lnTo>
                    <a:lnTo>
                      <a:pt x="247" y="27"/>
                    </a:lnTo>
                    <a:lnTo>
                      <a:pt x="248" y="33"/>
                    </a:lnTo>
                    <a:lnTo>
                      <a:pt x="249" y="38"/>
                    </a:lnTo>
                    <a:lnTo>
                      <a:pt x="248" y="44"/>
                    </a:lnTo>
                    <a:lnTo>
                      <a:pt x="246" y="51"/>
                    </a:lnTo>
                    <a:lnTo>
                      <a:pt x="245" y="57"/>
                    </a:lnTo>
                    <a:lnTo>
                      <a:pt x="241" y="63"/>
                    </a:lnTo>
                    <a:lnTo>
                      <a:pt x="237" y="70"/>
                    </a:lnTo>
                    <a:lnTo>
                      <a:pt x="232" y="77"/>
                    </a:lnTo>
                    <a:lnTo>
                      <a:pt x="227" y="84"/>
                    </a:lnTo>
                    <a:lnTo>
                      <a:pt x="220" y="91"/>
                    </a:lnTo>
                    <a:lnTo>
                      <a:pt x="213" y="97"/>
                    </a:lnTo>
                    <a:lnTo>
                      <a:pt x="205" y="104"/>
                    </a:lnTo>
                    <a:lnTo>
                      <a:pt x="197" y="110"/>
                    </a:lnTo>
                    <a:lnTo>
                      <a:pt x="188" y="116"/>
                    </a:lnTo>
                    <a:lnTo>
                      <a:pt x="178" y="122"/>
                    </a:lnTo>
                    <a:lnTo>
                      <a:pt x="168" y="128"/>
                    </a:lnTo>
                    <a:lnTo>
                      <a:pt x="158" y="133"/>
                    </a:lnTo>
                    <a:lnTo>
                      <a:pt x="148" y="138"/>
                    </a:lnTo>
                    <a:lnTo>
                      <a:pt x="137" y="142"/>
                    </a:lnTo>
                    <a:lnTo>
                      <a:pt x="126" y="146"/>
                    </a:lnTo>
                    <a:lnTo>
                      <a:pt x="116" y="149"/>
                    </a:lnTo>
                    <a:lnTo>
                      <a:pt x="105" y="152"/>
                    </a:lnTo>
                    <a:lnTo>
                      <a:pt x="94" y="155"/>
                    </a:lnTo>
                    <a:lnTo>
                      <a:pt x="84" y="156"/>
                    </a:lnTo>
                    <a:lnTo>
                      <a:pt x="74" y="157"/>
                    </a:lnTo>
                    <a:lnTo>
                      <a:pt x="65" y="158"/>
                    </a:lnTo>
                    <a:lnTo>
                      <a:pt x="55" y="158"/>
                    </a:lnTo>
                    <a:lnTo>
                      <a:pt x="47" y="158"/>
                    </a:lnTo>
                    <a:lnTo>
                      <a:pt x="38" y="157"/>
                    </a:lnTo>
                    <a:lnTo>
                      <a:pt x="31" y="155"/>
                    </a:lnTo>
                    <a:lnTo>
                      <a:pt x="24" y="153"/>
                    </a:lnTo>
                    <a:lnTo>
                      <a:pt x="19" y="150"/>
                    </a:lnTo>
                    <a:lnTo>
                      <a:pt x="13" y="147"/>
                    </a:lnTo>
                    <a:lnTo>
                      <a:pt x="9" y="143"/>
                    </a:lnTo>
                    <a:lnTo>
                      <a:pt x="4" y="138"/>
                    </a:lnTo>
                    <a:lnTo>
                      <a:pt x="3" y="133"/>
                    </a:lnTo>
                    <a:lnTo>
                      <a:pt x="1" y="129"/>
                    </a:lnTo>
                    <a:lnTo>
                      <a:pt x="0" y="123"/>
                    </a:lnTo>
                    <a:lnTo>
                      <a:pt x="0" y="117"/>
                    </a:lnTo>
                    <a:lnTo>
                      <a:pt x="1" y="111"/>
                    </a:lnTo>
                    <a:lnTo>
                      <a:pt x="3" y="105"/>
                    </a:lnTo>
                    <a:lnTo>
                      <a:pt x="5" y="98"/>
                    </a:lnTo>
                    <a:lnTo>
                      <a:pt x="9" y="91"/>
                    </a:lnTo>
                    <a:lnTo>
                      <a:pt x="13" y="85"/>
                    </a:lnTo>
                    <a:lnTo>
                      <a:pt x="19" y="78"/>
                    </a:lnTo>
                    <a:lnTo>
                      <a:pt x="25" y="71"/>
                    </a:lnTo>
                    <a:lnTo>
                      <a:pt x="32" y="64"/>
                    </a:lnTo>
                    <a:lnTo>
                      <a:pt x="39" y="58"/>
                    </a:lnTo>
                    <a:lnTo>
                      <a:pt x="47" y="51"/>
                    </a:lnTo>
                    <a:lnTo>
                      <a:pt x="56" y="45"/>
                    </a:lnTo>
                    <a:lnTo>
                      <a:pt x="65" y="39"/>
                    </a:lnTo>
                    <a:lnTo>
                      <a:pt x="75" y="33"/>
                    </a:lnTo>
                    <a:lnTo>
                      <a:pt x="84" y="28"/>
                    </a:lnTo>
                    <a:lnTo>
                      <a:pt x="95" y="23"/>
                    </a:lnTo>
                    <a:lnTo>
                      <a:pt x="106" y="19"/>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12" name="Freeform 40"/>
              <p:cNvSpPr>
                <a:spLocks/>
              </p:cNvSpPr>
              <p:nvPr/>
            </p:nvSpPr>
            <p:spPr bwMode="auto">
              <a:xfrm>
                <a:off x="1883" y="1140"/>
                <a:ext cx="136" cy="292"/>
              </a:xfrm>
              <a:custGeom>
                <a:avLst/>
                <a:gdLst>
                  <a:gd name="T0" fmla="*/ 12 w 136"/>
                  <a:gd name="T1" fmla="*/ 154 h 292"/>
                  <a:gd name="T2" fmla="*/ 6 w 136"/>
                  <a:gd name="T3" fmla="*/ 129 h 292"/>
                  <a:gd name="T4" fmla="*/ 2 w 136"/>
                  <a:gd name="T5" fmla="*/ 104 h 292"/>
                  <a:gd name="T6" fmla="*/ 0 w 136"/>
                  <a:gd name="T7" fmla="*/ 81 h 292"/>
                  <a:gd name="T8" fmla="*/ 0 w 136"/>
                  <a:gd name="T9" fmla="*/ 60 h 292"/>
                  <a:gd name="T10" fmla="*/ 2 w 136"/>
                  <a:gd name="T11" fmla="*/ 41 h 292"/>
                  <a:gd name="T12" fmla="*/ 5 w 136"/>
                  <a:gd name="T13" fmla="*/ 25 h 292"/>
                  <a:gd name="T14" fmla="*/ 12 w 136"/>
                  <a:gd name="T15" fmla="*/ 12 h 292"/>
                  <a:gd name="T16" fmla="*/ 19 w 136"/>
                  <a:gd name="T17" fmla="*/ 4 h 292"/>
                  <a:gd name="T18" fmla="*/ 28 w 136"/>
                  <a:gd name="T19" fmla="*/ 0 h 292"/>
                  <a:gd name="T20" fmla="*/ 37 w 136"/>
                  <a:gd name="T21" fmla="*/ 0 h 292"/>
                  <a:gd name="T22" fmla="*/ 48 w 136"/>
                  <a:gd name="T23" fmla="*/ 4 h 292"/>
                  <a:gd name="T24" fmla="*/ 60 w 136"/>
                  <a:gd name="T25" fmla="*/ 13 h 292"/>
                  <a:gd name="T26" fmla="*/ 71 w 136"/>
                  <a:gd name="T27" fmla="*/ 26 h 292"/>
                  <a:gd name="T28" fmla="*/ 83 w 136"/>
                  <a:gd name="T29" fmla="*/ 42 h 292"/>
                  <a:gd name="T30" fmla="*/ 94 w 136"/>
                  <a:gd name="T31" fmla="*/ 60 h 292"/>
                  <a:gd name="T32" fmla="*/ 104 w 136"/>
                  <a:gd name="T33" fmla="*/ 82 h 292"/>
                  <a:gd name="T34" fmla="*/ 114 w 136"/>
                  <a:gd name="T35" fmla="*/ 105 h 292"/>
                  <a:gd name="T36" fmla="*/ 121 w 136"/>
                  <a:gd name="T37" fmla="*/ 130 h 292"/>
                  <a:gd name="T38" fmla="*/ 127 w 136"/>
                  <a:gd name="T39" fmla="*/ 155 h 292"/>
                  <a:gd name="T40" fmla="*/ 131 w 136"/>
                  <a:gd name="T41" fmla="*/ 180 h 292"/>
                  <a:gd name="T42" fmla="*/ 134 w 136"/>
                  <a:gd name="T43" fmla="*/ 204 h 292"/>
                  <a:gd name="T44" fmla="*/ 135 w 136"/>
                  <a:gd name="T45" fmla="*/ 225 h 292"/>
                  <a:gd name="T46" fmla="*/ 133 w 136"/>
                  <a:gd name="T47" fmla="*/ 245 h 292"/>
                  <a:gd name="T48" fmla="*/ 130 w 136"/>
                  <a:gd name="T49" fmla="*/ 262 h 292"/>
                  <a:gd name="T50" fmla="*/ 124 w 136"/>
                  <a:gd name="T51" fmla="*/ 275 h 292"/>
                  <a:gd name="T52" fmla="*/ 118 w 136"/>
                  <a:gd name="T53" fmla="*/ 284 h 292"/>
                  <a:gd name="T54" fmla="*/ 109 w 136"/>
                  <a:gd name="T55" fmla="*/ 290 h 292"/>
                  <a:gd name="T56" fmla="*/ 99 w 136"/>
                  <a:gd name="T57" fmla="*/ 291 h 292"/>
                  <a:gd name="T58" fmla="*/ 89 w 136"/>
                  <a:gd name="T59" fmla="*/ 288 h 292"/>
                  <a:gd name="T60" fmla="*/ 78 w 136"/>
                  <a:gd name="T61" fmla="*/ 280 h 292"/>
                  <a:gd name="T62" fmla="*/ 67 w 136"/>
                  <a:gd name="T63" fmla="*/ 268 h 292"/>
                  <a:gd name="T64" fmla="*/ 55 w 136"/>
                  <a:gd name="T65" fmla="*/ 253 h 292"/>
                  <a:gd name="T66" fmla="*/ 44 w 136"/>
                  <a:gd name="T67" fmla="*/ 235 h 292"/>
                  <a:gd name="T68" fmla="*/ 33 w 136"/>
                  <a:gd name="T69" fmla="*/ 214 h 292"/>
                  <a:gd name="T70" fmla="*/ 23 w 136"/>
                  <a:gd name="T71" fmla="*/ 191 h 292"/>
                  <a:gd name="T72" fmla="*/ 16 w 136"/>
                  <a:gd name="T73" fmla="*/ 166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5" y="166"/>
                    </a:moveTo>
                    <a:lnTo>
                      <a:pt x="12" y="154"/>
                    </a:lnTo>
                    <a:lnTo>
                      <a:pt x="9" y="142"/>
                    </a:lnTo>
                    <a:lnTo>
                      <a:pt x="6" y="129"/>
                    </a:lnTo>
                    <a:lnTo>
                      <a:pt x="4" y="117"/>
                    </a:lnTo>
                    <a:lnTo>
                      <a:pt x="2" y="104"/>
                    </a:lnTo>
                    <a:lnTo>
                      <a:pt x="1" y="92"/>
                    </a:lnTo>
                    <a:lnTo>
                      <a:pt x="0" y="81"/>
                    </a:lnTo>
                    <a:lnTo>
                      <a:pt x="0" y="70"/>
                    </a:lnTo>
                    <a:lnTo>
                      <a:pt x="0" y="60"/>
                    </a:lnTo>
                    <a:lnTo>
                      <a:pt x="1" y="50"/>
                    </a:lnTo>
                    <a:lnTo>
                      <a:pt x="2" y="41"/>
                    </a:lnTo>
                    <a:lnTo>
                      <a:pt x="4" y="32"/>
                    </a:lnTo>
                    <a:lnTo>
                      <a:pt x="5" y="25"/>
                    </a:lnTo>
                    <a:lnTo>
                      <a:pt x="8" y="18"/>
                    </a:lnTo>
                    <a:lnTo>
                      <a:pt x="12" y="12"/>
                    </a:lnTo>
                    <a:lnTo>
                      <a:pt x="15" y="8"/>
                    </a:lnTo>
                    <a:lnTo>
                      <a:pt x="19" y="4"/>
                    </a:lnTo>
                    <a:lnTo>
                      <a:pt x="23" y="2"/>
                    </a:lnTo>
                    <a:lnTo>
                      <a:pt x="28" y="0"/>
                    </a:lnTo>
                    <a:lnTo>
                      <a:pt x="32" y="0"/>
                    </a:lnTo>
                    <a:lnTo>
                      <a:pt x="37" y="0"/>
                    </a:lnTo>
                    <a:lnTo>
                      <a:pt x="43" y="2"/>
                    </a:lnTo>
                    <a:lnTo>
                      <a:pt x="48" y="4"/>
                    </a:lnTo>
                    <a:lnTo>
                      <a:pt x="54" y="8"/>
                    </a:lnTo>
                    <a:lnTo>
                      <a:pt x="60" y="13"/>
                    </a:lnTo>
                    <a:lnTo>
                      <a:pt x="66" y="19"/>
                    </a:lnTo>
                    <a:lnTo>
                      <a:pt x="71" y="26"/>
                    </a:lnTo>
                    <a:lnTo>
                      <a:pt x="77" y="33"/>
                    </a:lnTo>
                    <a:lnTo>
                      <a:pt x="83" y="42"/>
                    </a:lnTo>
                    <a:lnTo>
                      <a:pt x="89" y="50"/>
                    </a:lnTo>
                    <a:lnTo>
                      <a:pt x="94" y="60"/>
                    </a:lnTo>
                    <a:lnTo>
                      <a:pt x="99" y="71"/>
                    </a:lnTo>
                    <a:lnTo>
                      <a:pt x="104" y="82"/>
                    </a:lnTo>
                    <a:lnTo>
                      <a:pt x="108" y="94"/>
                    </a:lnTo>
                    <a:lnTo>
                      <a:pt x="114" y="105"/>
                    </a:lnTo>
                    <a:lnTo>
                      <a:pt x="117" y="118"/>
                    </a:lnTo>
                    <a:lnTo>
                      <a:pt x="121" y="130"/>
                    </a:lnTo>
                    <a:lnTo>
                      <a:pt x="124" y="142"/>
                    </a:lnTo>
                    <a:lnTo>
                      <a:pt x="127" y="155"/>
                    </a:lnTo>
                    <a:lnTo>
                      <a:pt x="130" y="168"/>
                    </a:lnTo>
                    <a:lnTo>
                      <a:pt x="131" y="180"/>
                    </a:lnTo>
                    <a:lnTo>
                      <a:pt x="133" y="192"/>
                    </a:lnTo>
                    <a:lnTo>
                      <a:pt x="134" y="204"/>
                    </a:lnTo>
                    <a:lnTo>
                      <a:pt x="135" y="215"/>
                    </a:lnTo>
                    <a:lnTo>
                      <a:pt x="135" y="225"/>
                    </a:lnTo>
                    <a:lnTo>
                      <a:pt x="134" y="236"/>
                    </a:lnTo>
                    <a:lnTo>
                      <a:pt x="133" y="245"/>
                    </a:lnTo>
                    <a:lnTo>
                      <a:pt x="131" y="254"/>
                    </a:lnTo>
                    <a:lnTo>
                      <a:pt x="130" y="262"/>
                    </a:lnTo>
                    <a:lnTo>
                      <a:pt x="128" y="269"/>
                    </a:lnTo>
                    <a:lnTo>
                      <a:pt x="124" y="275"/>
                    </a:lnTo>
                    <a:lnTo>
                      <a:pt x="122" y="280"/>
                    </a:lnTo>
                    <a:lnTo>
                      <a:pt x="118" y="284"/>
                    </a:lnTo>
                    <a:lnTo>
                      <a:pt x="114" y="288"/>
                    </a:lnTo>
                    <a:lnTo>
                      <a:pt x="109" y="290"/>
                    </a:lnTo>
                    <a:lnTo>
                      <a:pt x="105" y="291"/>
                    </a:lnTo>
                    <a:lnTo>
                      <a:pt x="99" y="291"/>
                    </a:lnTo>
                    <a:lnTo>
                      <a:pt x="94" y="290"/>
                    </a:lnTo>
                    <a:lnTo>
                      <a:pt x="89" y="288"/>
                    </a:lnTo>
                    <a:lnTo>
                      <a:pt x="83" y="284"/>
                    </a:lnTo>
                    <a:lnTo>
                      <a:pt x="78" y="280"/>
                    </a:lnTo>
                    <a:lnTo>
                      <a:pt x="72" y="274"/>
                    </a:lnTo>
                    <a:lnTo>
                      <a:pt x="67" y="268"/>
                    </a:lnTo>
                    <a:lnTo>
                      <a:pt x="60" y="261"/>
                    </a:lnTo>
                    <a:lnTo>
                      <a:pt x="55" y="253"/>
                    </a:lnTo>
                    <a:lnTo>
                      <a:pt x="49" y="244"/>
                    </a:lnTo>
                    <a:lnTo>
                      <a:pt x="44" y="235"/>
                    </a:lnTo>
                    <a:lnTo>
                      <a:pt x="38" y="224"/>
                    </a:lnTo>
                    <a:lnTo>
                      <a:pt x="33" y="214"/>
                    </a:lnTo>
                    <a:lnTo>
                      <a:pt x="28" y="203"/>
                    </a:lnTo>
                    <a:lnTo>
                      <a:pt x="23" y="191"/>
                    </a:lnTo>
                    <a:lnTo>
                      <a:pt x="20" y="179"/>
                    </a:lnTo>
                    <a:lnTo>
                      <a:pt x="16" y="166"/>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13" name="Oval 41"/>
              <p:cNvSpPr>
                <a:spLocks noChangeArrowheads="1"/>
              </p:cNvSpPr>
              <p:nvPr/>
            </p:nvSpPr>
            <p:spPr bwMode="auto">
              <a:xfrm rot="-5940000">
                <a:off x="1816" y="1354"/>
                <a:ext cx="111" cy="286"/>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714" name="Freeform 42"/>
              <p:cNvSpPr>
                <a:spLocks/>
              </p:cNvSpPr>
              <p:nvPr/>
            </p:nvSpPr>
            <p:spPr bwMode="auto">
              <a:xfrm>
                <a:off x="2001" y="1443"/>
                <a:ext cx="92" cy="429"/>
              </a:xfrm>
              <a:custGeom>
                <a:avLst/>
                <a:gdLst>
                  <a:gd name="T0" fmla="*/ 0 w 92"/>
                  <a:gd name="T1" fmla="*/ 0 h 429"/>
                  <a:gd name="T2" fmla="*/ 4 w 92"/>
                  <a:gd name="T3" fmla="*/ 21 h 429"/>
                  <a:gd name="T4" fmla="*/ 8 w 92"/>
                  <a:gd name="T5" fmla="*/ 33 h 429"/>
                  <a:gd name="T6" fmla="*/ 11 w 92"/>
                  <a:gd name="T7" fmla="*/ 45 h 429"/>
                  <a:gd name="T8" fmla="*/ 15 w 92"/>
                  <a:gd name="T9" fmla="*/ 58 h 429"/>
                  <a:gd name="T10" fmla="*/ 19 w 92"/>
                  <a:gd name="T11" fmla="*/ 71 h 429"/>
                  <a:gd name="T12" fmla="*/ 22 w 92"/>
                  <a:gd name="T13" fmla="*/ 84 h 429"/>
                  <a:gd name="T14" fmla="*/ 27 w 92"/>
                  <a:gd name="T15" fmla="*/ 97 h 429"/>
                  <a:gd name="T16" fmla="*/ 31 w 92"/>
                  <a:gd name="T17" fmla="*/ 111 h 429"/>
                  <a:gd name="T18" fmla="*/ 35 w 92"/>
                  <a:gd name="T19" fmla="*/ 126 h 429"/>
                  <a:gd name="T20" fmla="*/ 40 w 92"/>
                  <a:gd name="T21" fmla="*/ 140 h 429"/>
                  <a:gd name="T22" fmla="*/ 44 w 92"/>
                  <a:gd name="T23" fmla="*/ 155 h 429"/>
                  <a:gd name="T24" fmla="*/ 49 w 92"/>
                  <a:gd name="T25" fmla="*/ 169 h 429"/>
                  <a:gd name="T26" fmla="*/ 54 w 92"/>
                  <a:gd name="T27" fmla="*/ 185 h 429"/>
                  <a:gd name="T28" fmla="*/ 58 w 92"/>
                  <a:gd name="T29" fmla="*/ 199 h 429"/>
                  <a:gd name="T30" fmla="*/ 63 w 92"/>
                  <a:gd name="T31" fmla="*/ 215 h 429"/>
                  <a:gd name="T32" fmla="*/ 66 w 92"/>
                  <a:gd name="T33" fmla="*/ 229 h 429"/>
                  <a:gd name="T34" fmla="*/ 71 w 92"/>
                  <a:gd name="T35" fmla="*/ 244 h 429"/>
                  <a:gd name="T36" fmla="*/ 74 w 92"/>
                  <a:gd name="T37" fmla="*/ 259 h 429"/>
                  <a:gd name="T38" fmla="*/ 78 w 92"/>
                  <a:gd name="T39" fmla="*/ 274 h 429"/>
                  <a:gd name="T40" fmla="*/ 80 w 92"/>
                  <a:gd name="T41" fmla="*/ 289 h 429"/>
                  <a:gd name="T42" fmla="*/ 84 w 92"/>
                  <a:gd name="T43" fmla="*/ 303 h 429"/>
                  <a:gd name="T44" fmla="*/ 86 w 92"/>
                  <a:gd name="T45" fmla="*/ 317 h 429"/>
                  <a:gd name="T46" fmla="*/ 87 w 92"/>
                  <a:gd name="T47" fmla="*/ 331 h 429"/>
                  <a:gd name="T48" fmla="*/ 89 w 92"/>
                  <a:gd name="T49" fmla="*/ 345 h 429"/>
                  <a:gd name="T50" fmla="*/ 90 w 92"/>
                  <a:gd name="T51" fmla="*/ 358 h 429"/>
                  <a:gd name="T52" fmla="*/ 91 w 92"/>
                  <a:gd name="T53" fmla="*/ 371 h 429"/>
                  <a:gd name="T54" fmla="*/ 91 w 92"/>
                  <a:gd name="T55" fmla="*/ 383 h 429"/>
                  <a:gd name="T56" fmla="*/ 90 w 92"/>
                  <a:gd name="T57" fmla="*/ 395 h 429"/>
                  <a:gd name="T58" fmla="*/ 89 w 92"/>
                  <a:gd name="T59" fmla="*/ 406 h 429"/>
                  <a:gd name="T60" fmla="*/ 87 w 92"/>
                  <a:gd name="T61" fmla="*/ 417 h 429"/>
                  <a:gd name="T62" fmla="*/ 84 w 92"/>
                  <a:gd name="T63" fmla="*/ 428 h 4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2"/>
                  <a:gd name="T97" fmla="*/ 0 h 429"/>
                  <a:gd name="T98" fmla="*/ 92 w 92"/>
                  <a:gd name="T99" fmla="*/ 429 h 4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2" h="429">
                    <a:moveTo>
                      <a:pt x="0" y="0"/>
                    </a:moveTo>
                    <a:lnTo>
                      <a:pt x="4" y="21"/>
                    </a:lnTo>
                    <a:lnTo>
                      <a:pt x="8" y="33"/>
                    </a:lnTo>
                    <a:lnTo>
                      <a:pt x="11" y="45"/>
                    </a:lnTo>
                    <a:lnTo>
                      <a:pt x="15" y="58"/>
                    </a:lnTo>
                    <a:lnTo>
                      <a:pt x="19" y="71"/>
                    </a:lnTo>
                    <a:lnTo>
                      <a:pt x="22" y="84"/>
                    </a:lnTo>
                    <a:lnTo>
                      <a:pt x="27" y="97"/>
                    </a:lnTo>
                    <a:lnTo>
                      <a:pt x="31" y="111"/>
                    </a:lnTo>
                    <a:lnTo>
                      <a:pt x="35" y="126"/>
                    </a:lnTo>
                    <a:lnTo>
                      <a:pt x="40" y="140"/>
                    </a:lnTo>
                    <a:lnTo>
                      <a:pt x="44" y="155"/>
                    </a:lnTo>
                    <a:lnTo>
                      <a:pt x="49" y="169"/>
                    </a:lnTo>
                    <a:lnTo>
                      <a:pt x="54" y="185"/>
                    </a:lnTo>
                    <a:lnTo>
                      <a:pt x="58" y="199"/>
                    </a:lnTo>
                    <a:lnTo>
                      <a:pt x="63" y="215"/>
                    </a:lnTo>
                    <a:lnTo>
                      <a:pt x="66" y="229"/>
                    </a:lnTo>
                    <a:lnTo>
                      <a:pt x="71" y="244"/>
                    </a:lnTo>
                    <a:lnTo>
                      <a:pt x="74" y="259"/>
                    </a:lnTo>
                    <a:lnTo>
                      <a:pt x="78" y="274"/>
                    </a:lnTo>
                    <a:lnTo>
                      <a:pt x="80" y="289"/>
                    </a:lnTo>
                    <a:lnTo>
                      <a:pt x="84" y="303"/>
                    </a:lnTo>
                    <a:lnTo>
                      <a:pt x="86" y="317"/>
                    </a:lnTo>
                    <a:lnTo>
                      <a:pt x="87" y="331"/>
                    </a:lnTo>
                    <a:lnTo>
                      <a:pt x="89" y="345"/>
                    </a:lnTo>
                    <a:lnTo>
                      <a:pt x="90" y="358"/>
                    </a:lnTo>
                    <a:lnTo>
                      <a:pt x="91" y="371"/>
                    </a:lnTo>
                    <a:lnTo>
                      <a:pt x="91" y="383"/>
                    </a:lnTo>
                    <a:lnTo>
                      <a:pt x="90" y="395"/>
                    </a:lnTo>
                    <a:lnTo>
                      <a:pt x="89" y="406"/>
                    </a:lnTo>
                    <a:lnTo>
                      <a:pt x="87" y="417"/>
                    </a:lnTo>
                    <a:lnTo>
                      <a:pt x="84" y="428"/>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73" name="Group 43"/>
            <p:cNvGrpSpPr>
              <a:grpSpLocks/>
            </p:cNvGrpSpPr>
            <p:nvPr/>
          </p:nvGrpSpPr>
          <p:grpSpPr bwMode="auto">
            <a:xfrm>
              <a:off x="1511" y="1812"/>
              <a:ext cx="531" cy="732"/>
              <a:chOff x="1511" y="1812"/>
              <a:chExt cx="531" cy="732"/>
            </a:xfrm>
          </p:grpSpPr>
          <p:sp>
            <p:nvSpPr>
              <p:cNvPr id="26707" name="Freeform 44"/>
              <p:cNvSpPr>
                <a:spLocks/>
              </p:cNvSpPr>
              <p:nvPr/>
            </p:nvSpPr>
            <p:spPr bwMode="auto">
              <a:xfrm>
                <a:off x="1792" y="1994"/>
                <a:ext cx="250" cy="159"/>
              </a:xfrm>
              <a:custGeom>
                <a:avLst/>
                <a:gdLst>
                  <a:gd name="T0" fmla="*/ 116 w 250"/>
                  <a:gd name="T1" fmla="*/ 14 h 159"/>
                  <a:gd name="T2" fmla="*/ 138 w 250"/>
                  <a:gd name="T3" fmla="*/ 7 h 159"/>
                  <a:gd name="T4" fmla="*/ 159 w 250"/>
                  <a:gd name="T5" fmla="*/ 2 h 159"/>
                  <a:gd name="T6" fmla="*/ 179 w 250"/>
                  <a:gd name="T7" fmla="*/ 0 h 159"/>
                  <a:gd name="T8" fmla="*/ 197 w 250"/>
                  <a:gd name="T9" fmla="*/ 0 h 159"/>
                  <a:gd name="T10" fmla="*/ 213 w 250"/>
                  <a:gd name="T11" fmla="*/ 2 h 159"/>
                  <a:gd name="T12" fmla="*/ 228 w 250"/>
                  <a:gd name="T13" fmla="*/ 7 h 159"/>
                  <a:gd name="T14" fmla="*/ 237 w 250"/>
                  <a:gd name="T15" fmla="*/ 13 h 159"/>
                  <a:gd name="T16" fmla="*/ 245 w 250"/>
                  <a:gd name="T17" fmla="*/ 22 h 159"/>
                  <a:gd name="T18" fmla="*/ 249 w 250"/>
                  <a:gd name="T19" fmla="*/ 32 h 159"/>
                  <a:gd name="T20" fmla="*/ 248 w 250"/>
                  <a:gd name="T21" fmla="*/ 44 h 159"/>
                  <a:gd name="T22" fmla="*/ 245 w 250"/>
                  <a:gd name="T23" fmla="*/ 56 h 159"/>
                  <a:gd name="T24" fmla="*/ 237 w 250"/>
                  <a:gd name="T25" fmla="*/ 70 h 159"/>
                  <a:gd name="T26" fmla="*/ 227 w 250"/>
                  <a:gd name="T27" fmla="*/ 83 h 159"/>
                  <a:gd name="T28" fmla="*/ 213 w 250"/>
                  <a:gd name="T29" fmla="*/ 97 h 159"/>
                  <a:gd name="T30" fmla="*/ 197 w 250"/>
                  <a:gd name="T31" fmla="*/ 110 h 159"/>
                  <a:gd name="T32" fmla="*/ 178 w 250"/>
                  <a:gd name="T33" fmla="*/ 122 h 159"/>
                  <a:gd name="T34" fmla="*/ 158 w 250"/>
                  <a:gd name="T35" fmla="*/ 132 h 159"/>
                  <a:gd name="T36" fmla="*/ 137 w 250"/>
                  <a:gd name="T37" fmla="*/ 142 h 159"/>
                  <a:gd name="T38" fmla="*/ 116 w 250"/>
                  <a:gd name="T39" fmla="*/ 149 h 159"/>
                  <a:gd name="T40" fmla="*/ 94 w 250"/>
                  <a:gd name="T41" fmla="*/ 154 h 159"/>
                  <a:gd name="T42" fmla="*/ 75 w 250"/>
                  <a:gd name="T43" fmla="*/ 157 h 159"/>
                  <a:gd name="T44" fmla="*/ 55 w 250"/>
                  <a:gd name="T45" fmla="*/ 158 h 159"/>
                  <a:gd name="T46" fmla="*/ 39 w 250"/>
                  <a:gd name="T47" fmla="*/ 156 h 159"/>
                  <a:gd name="T48" fmla="*/ 25 w 250"/>
                  <a:gd name="T49" fmla="*/ 152 h 159"/>
                  <a:gd name="T50" fmla="*/ 13 w 250"/>
                  <a:gd name="T51" fmla="*/ 146 h 159"/>
                  <a:gd name="T52" fmla="*/ 5 w 250"/>
                  <a:gd name="T53" fmla="*/ 138 h 159"/>
                  <a:gd name="T54" fmla="*/ 1 w 250"/>
                  <a:gd name="T55" fmla="*/ 128 h 159"/>
                  <a:gd name="T56" fmla="*/ 0 w 250"/>
                  <a:gd name="T57" fmla="*/ 117 h 159"/>
                  <a:gd name="T58" fmla="*/ 3 w 250"/>
                  <a:gd name="T59" fmla="*/ 104 h 159"/>
                  <a:gd name="T60" fmla="*/ 9 w 250"/>
                  <a:gd name="T61" fmla="*/ 91 h 159"/>
                  <a:gd name="T62" fmla="*/ 19 w 250"/>
                  <a:gd name="T63" fmla="*/ 78 h 159"/>
                  <a:gd name="T64" fmla="*/ 32 w 250"/>
                  <a:gd name="T65" fmla="*/ 64 h 159"/>
                  <a:gd name="T66" fmla="*/ 48 w 250"/>
                  <a:gd name="T67" fmla="*/ 51 h 159"/>
                  <a:gd name="T68" fmla="*/ 66 w 250"/>
                  <a:gd name="T69" fmla="*/ 39 h 159"/>
                  <a:gd name="T70" fmla="*/ 85 w 250"/>
                  <a:gd name="T71" fmla="*/ 28 h 159"/>
                  <a:gd name="T72" fmla="*/ 106 w 250"/>
                  <a:gd name="T73" fmla="*/ 18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06" y="18"/>
                    </a:moveTo>
                    <a:lnTo>
                      <a:pt x="116" y="14"/>
                    </a:lnTo>
                    <a:lnTo>
                      <a:pt x="127" y="10"/>
                    </a:lnTo>
                    <a:lnTo>
                      <a:pt x="138" y="7"/>
                    </a:lnTo>
                    <a:lnTo>
                      <a:pt x="149" y="5"/>
                    </a:lnTo>
                    <a:lnTo>
                      <a:pt x="159" y="2"/>
                    </a:lnTo>
                    <a:lnTo>
                      <a:pt x="169" y="1"/>
                    </a:lnTo>
                    <a:lnTo>
                      <a:pt x="179" y="0"/>
                    </a:lnTo>
                    <a:lnTo>
                      <a:pt x="189" y="0"/>
                    </a:lnTo>
                    <a:lnTo>
                      <a:pt x="197" y="0"/>
                    </a:lnTo>
                    <a:lnTo>
                      <a:pt x="206" y="1"/>
                    </a:lnTo>
                    <a:lnTo>
                      <a:pt x="213" y="2"/>
                    </a:lnTo>
                    <a:lnTo>
                      <a:pt x="221" y="4"/>
                    </a:lnTo>
                    <a:lnTo>
                      <a:pt x="228" y="7"/>
                    </a:lnTo>
                    <a:lnTo>
                      <a:pt x="233" y="10"/>
                    </a:lnTo>
                    <a:lnTo>
                      <a:pt x="237" y="13"/>
                    </a:lnTo>
                    <a:lnTo>
                      <a:pt x="242" y="18"/>
                    </a:lnTo>
                    <a:lnTo>
                      <a:pt x="245" y="22"/>
                    </a:lnTo>
                    <a:lnTo>
                      <a:pt x="247" y="27"/>
                    </a:lnTo>
                    <a:lnTo>
                      <a:pt x="249" y="32"/>
                    </a:lnTo>
                    <a:lnTo>
                      <a:pt x="249" y="38"/>
                    </a:lnTo>
                    <a:lnTo>
                      <a:pt x="248" y="44"/>
                    </a:lnTo>
                    <a:lnTo>
                      <a:pt x="247" y="50"/>
                    </a:lnTo>
                    <a:lnTo>
                      <a:pt x="245" y="56"/>
                    </a:lnTo>
                    <a:lnTo>
                      <a:pt x="241" y="63"/>
                    </a:lnTo>
                    <a:lnTo>
                      <a:pt x="237" y="70"/>
                    </a:lnTo>
                    <a:lnTo>
                      <a:pt x="232" y="77"/>
                    </a:lnTo>
                    <a:lnTo>
                      <a:pt x="227" y="83"/>
                    </a:lnTo>
                    <a:lnTo>
                      <a:pt x="221" y="90"/>
                    </a:lnTo>
                    <a:lnTo>
                      <a:pt x="213" y="97"/>
                    </a:lnTo>
                    <a:lnTo>
                      <a:pt x="205" y="104"/>
                    </a:lnTo>
                    <a:lnTo>
                      <a:pt x="197" y="110"/>
                    </a:lnTo>
                    <a:lnTo>
                      <a:pt x="188" y="116"/>
                    </a:lnTo>
                    <a:lnTo>
                      <a:pt x="178" y="122"/>
                    </a:lnTo>
                    <a:lnTo>
                      <a:pt x="168" y="128"/>
                    </a:lnTo>
                    <a:lnTo>
                      <a:pt x="158" y="132"/>
                    </a:lnTo>
                    <a:lnTo>
                      <a:pt x="148" y="137"/>
                    </a:lnTo>
                    <a:lnTo>
                      <a:pt x="137" y="142"/>
                    </a:lnTo>
                    <a:lnTo>
                      <a:pt x="126" y="146"/>
                    </a:lnTo>
                    <a:lnTo>
                      <a:pt x="116" y="149"/>
                    </a:lnTo>
                    <a:lnTo>
                      <a:pt x="105" y="152"/>
                    </a:lnTo>
                    <a:lnTo>
                      <a:pt x="94" y="154"/>
                    </a:lnTo>
                    <a:lnTo>
                      <a:pt x="84" y="156"/>
                    </a:lnTo>
                    <a:lnTo>
                      <a:pt x="75" y="157"/>
                    </a:lnTo>
                    <a:lnTo>
                      <a:pt x="65" y="158"/>
                    </a:lnTo>
                    <a:lnTo>
                      <a:pt x="55" y="158"/>
                    </a:lnTo>
                    <a:lnTo>
                      <a:pt x="47" y="157"/>
                    </a:lnTo>
                    <a:lnTo>
                      <a:pt x="39" y="156"/>
                    </a:lnTo>
                    <a:lnTo>
                      <a:pt x="31" y="154"/>
                    </a:lnTo>
                    <a:lnTo>
                      <a:pt x="25" y="152"/>
                    </a:lnTo>
                    <a:lnTo>
                      <a:pt x="19" y="149"/>
                    </a:lnTo>
                    <a:lnTo>
                      <a:pt x="13" y="146"/>
                    </a:lnTo>
                    <a:lnTo>
                      <a:pt x="9" y="142"/>
                    </a:lnTo>
                    <a:lnTo>
                      <a:pt x="5" y="138"/>
                    </a:lnTo>
                    <a:lnTo>
                      <a:pt x="3" y="133"/>
                    </a:lnTo>
                    <a:lnTo>
                      <a:pt x="1" y="128"/>
                    </a:lnTo>
                    <a:lnTo>
                      <a:pt x="0" y="123"/>
                    </a:lnTo>
                    <a:lnTo>
                      <a:pt x="0" y="117"/>
                    </a:lnTo>
                    <a:lnTo>
                      <a:pt x="1" y="111"/>
                    </a:lnTo>
                    <a:lnTo>
                      <a:pt x="3" y="104"/>
                    </a:lnTo>
                    <a:lnTo>
                      <a:pt x="5" y="98"/>
                    </a:lnTo>
                    <a:lnTo>
                      <a:pt x="9" y="91"/>
                    </a:lnTo>
                    <a:lnTo>
                      <a:pt x="13" y="84"/>
                    </a:lnTo>
                    <a:lnTo>
                      <a:pt x="19" y="78"/>
                    </a:lnTo>
                    <a:lnTo>
                      <a:pt x="25" y="71"/>
                    </a:lnTo>
                    <a:lnTo>
                      <a:pt x="32" y="64"/>
                    </a:lnTo>
                    <a:lnTo>
                      <a:pt x="39" y="58"/>
                    </a:lnTo>
                    <a:lnTo>
                      <a:pt x="48" y="51"/>
                    </a:lnTo>
                    <a:lnTo>
                      <a:pt x="56" y="45"/>
                    </a:lnTo>
                    <a:lnTo>
                      <a:pt x="66" y="39"/>
                    </a:lnTo>
                    <a:lnTo>
                      <a:pt x="75" y="33"/>
                    </a:lnTo>
                    <a:lnTo>
                      <a:pt x="85" y="28"/>
                    </a:lnTo>
                    <a:lnTo>
                      <a:pt x="95" y="23"/>
                    </a:lnTo>
                    <a:lnTo>
                      <a:pt x="106" y="18"/>
                    </a:lnTo>
                  </a:path>
                </a:pathLst>
              </a:custGeom>
              <a:solidFill>
                <a:srgbClr val="80FF00"/>
              </a:solidFill>
              <a:ln w="12700" cap="rnd">
                <a:solidFill>
                  <a:srgbClr val="3FFF3F"/>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08" name="Freeform 45"/>
              <p:cNvSpPr>
                <a:spLocks/>
              </p:cNvSpPr>
              <p:nvPr/>
            </p:nvSpPr>
            <p:spPr bwMode="auto">
              <a:xfrm>
                <a:off x="1665" y="1812"/>
                <a:ext cx="136" cy="292"/>
              </a:xfrm>
              <a:custGeom>
                <a:avLst/>
                <a:gdLst>
                  <a:gd name="T0" fmla="*/ 12 w 136"/>
                  <a:gd name="T1" fmla="*/ 154 h 292"/>
                  <a:gd name="T2" fmla="*/ 6 w 136"/>
                  <a:gd name="T3" fmla="*/ 130 h 292"/>
                  <a:gd name="T4" fmla="*/ 3 w 136"/>
                  <a:gd name="T5" fmla="*/ 105 h 292"/>
                  <a:gd name="T6" fmla="*/ 0 w 136"/>
                  <a:gd name="T7" fmla="*/ 82 h 292"/>
                  <a:gd name="T8" fmla="*/ 0 w 136"/>
                  <a:gd name="T9" fmla="*/ 60 h 292"/>
                  <a:gd name="T10" fmla="*/ 3 w 136"/>
                  <a:gd name="T11" fmla="*/ 41 h 292"/>
                  <a:gd name="T12" fmla="*/ 6 w 136"/>
                  <a:gd name="T13" fmla="*/ 26 h 292"/>
                  <a:gd name="T14" fmla="*/ 12 w 136"/>
                  <a:gd name="T15" fmla="*/ 13 h 292"/>
                  <a:gd name="T16" fmla="*/ 19 w 136"/>
                  <a:gd name="T17" fmla="*/ 5 h 292"/>
                  <a:gd name="T18" fmla="*/ 28 w 136"/>
                  <a:gd name="T19" fmla="*/ 0 h 292"/>
                  <a:gd name="T20" fmla="*/ 37 w 136"/>
                  <a:gd name="T21" fmla="*/ 1 h 292"/>
                  <a:gd name="T22" fmla="*/ 49 w 136"/>
                  <a:gd name="T23" fmla="*/ 5 h 292"/>
                  <a:gd name="T24" fmla="*/ 60 w 136"/>
                  <a:gd name="T25" fmla="*/ 14 h 292"/>
                  <a:gd name="T26" fmla="*/ 71 w 136"/>
                  <a:gd name="T27" fmla="*/ 26 h 292"/>
                  <a:gd name="T28" fmla="*/ 83 w 136"/>
                  <a:gd name="T29" fmla="*/ 42 h 292"/>
                  <a:gd name="T30" fmla="*/ 94 w 136"/>
                  <a:gd name="T31" fmla="*/ 61 h 292"/>
                  <a:gd name="T32" fmla="*/ 104 w 136"/>
                  <a:gd name="T33" fmla="*/ 82 h 292"/>
                  <a:gd name="T34" fmla="*/ 113 w 136"/>
                  <a:gd name="T35" fmla="*/ 106 h 292"/>
                  <a:gd name="T36" fmla="*/ 122 w 136"/>
                  <a:gd name="T37" fmla="*/ 131 h 292"/>
                  <a:gd name="T38" fmla="*/ 127 w 136"/>
                  <a:gd name="T39" fmla="*/ 156 h 292"/>
                  <a:gd name="T40" fmla="*/ 132 w 136"/>
                  <a:gd name="T41" fmla="*/ 180 h 292"/>
                  <a:gd name="T42" fmla="*/ 134 w 136"/>
                  <a:gd name="T43" fmla="*/ 204 h 292"/>
                  <a:gd name="T44" fmla="*/ 135 w 136"/>
                  <a:gd name="T45" fmla="*/ 226 h 292"/>
                  <a:gd name="T46" fmla="*/ 133 w 136"/>
                  <a:gd name="T47" fmla="*/ 246 h 292"/>
                  <a:gd name="T48" fmla="*/ 131 w 136"/>
                  <a:gd name="T49" fmla="*/ 262 h 292"/>
                  <a:gd name="T50" fmla="*/ 125 w 136"/>
                  <a:gd name="T51" fmla="*/ 276 h 292"/>
                  <a:gd name="T52" fmla="*/ 118 w 136"/>
                  <a:gd name="T53" fmla="*/ 285 h 292"/>
                  <a:gd name="T54" fmla="*/ 109 w 136"/>
                  <a:gd name="T55" fmla="*/ 290 h 292"/>
                  <a:gd name="T56" fmla="*/ 100 w 136"/>
                  <a:gd name="T57" fmla="*/ 291 h 292"/>
                  <a:gd name="T58" fmla="*/ 90 w 136"/>
                  <a:gd name="T59" fmla="*/ 288 h 292"/>
                  <a:gd name="T60" fmla="*/ 78 w 136"/>
                  <a:gd name="T61" fmla="*/ 280 h 292"/>
                  <a:gd name="T62" fmla="*/ 67 w 136"/>
                  <a:gd name="T63" fmla="*/ 269 h 292"/>
                  <a:gd name="T64" fmla="*/ 55 w 136"/>
                  <a:gd name="T65" fmla="*/ 254 h 292"/>
                  <a:gd name="T66" fmla="*/ 44 w 136"/>
                  <a:gd name="T67" fmla="*/ 236 h 292"/>
                  <a:gd name="T68" fmla="*/ 33 w 136"/>
                  <a:gd name="T69" fmla="*/ 214 h 292"/>
                  <a:gd name="T70" fmla="*/ 24 w 136"/>
                  <a:gd name="T71" fmla="*/ 192 h 292"/>
                  <a:gd name="T72" fmla="*/ 16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5" y="167"/>
                    </a:moveTo>
                    <a:lnTo>
                      <a:pt x="12" y="154"/>
                    </a:lnTo>
                    <a:lnTo>
                      <a:pt x="9" y="142"/>
                    </a:lnTo>
                    <a:lnTo>
                      <a:pt x="6" y="130"/>
                    </a:lnTo>
                    <a:lnTo>
                      <a:pt x="4" y="117"/>
                    </a:lnTo>
                    <a:lnTo>
                      <a:pt x="3" y="105"/>
                    </a:lnTo>
                    <a:lnTo>
                      <a:pt x="1" y="93"/>
                    </a:lnTo>
                    <a:lnTo>
                      <a:pt x="0" y="82"/>
                    </a:lnTo>
                    <a:lnTo>
                      <a:pt x="0" y="71"/>
                    </a:lnTo>
                    <a:lnTo>
                      <a:pt x="0" y="60"/>
                    </a:lnTo>
                    <a:lnTo>
                      <a:pt x="1" y="50"/>
                    </a:lnTo>
                    <a:lnTo>
                      <a:pt x="3" y="41"/>
                    </a:lnTo>
                    <a:lnTo>
                      <a:pt x="4" y="33"/>
                    </a:lnTo>
                    <a:lnTo>
                      <a:pt x="6" y="26"/>
                    </a:lnTo>
                    <a:lnTo>
                      <a:pt x="8" y="19"/>
                    </a:lnTo>
                    <a:lnTo>
                      <a:pt x="12" y="13"/>
                    </a:lnTo>
                    <a:lnTo>
                      <a:pt x="15" y="8"/>
                    </a:lnTo>
                    <a:lnTo>
                      <a:pt x="19" y="5"/>
                    </a:lnTo>
                    <a:lnTo>
                      <a:pt x="23" y="2"/>
                    </a:lnTo>
                    <a:lnTo>
                      <a:pt x="28" y="0"/>
                    </a:lnTo>
                    <a:lnTo>
                      <a:pt x="33" y="0"/>
                    </a:lnTo>
                    <a:lnTo>
                      <a:pt x="37" y="1"/>
                    </a:lnTo>
                    <a:lnTo>
                      <a:pt x="43" y="2"/>
                    </a:lnTo>
                    <a:lnTo>
                      <a:pt x="49" y="5"/>
                    </a:lnTo>
                    <a:lnTo>
                      <a:pt x="54" y="9"/>
                    </a:lnTo>
                    <a:lnTo>
                      <a:pt x="60" y="14"/>
                    </a:lnTo>
                    <a:lnTo>
                      <a:pt x="66" y="19"/>
                    </a:lnTo>
                    <a:lnTo>
                      <a:pt x="71" y="26"/>
                    </a:lnTo>
                    <a:lnTo>
                      <a:pt x="77" y="34"/>
                    </a:lnTo>
                    <a:lnTo>
                      <a:pt x="83" y="42"/>
                    </a:lnTo>
                    <a:lnTo>
                      <a:pt x="89" y="51"/>
                    </a:lnTo>
                    <a:lnTo>
                      <a:pt x="94" y="61"/>
                    </a:lnTo>
                    <a:lnTo>
                      <a:pt x="99" y="72"/>
                    </a:lnTo>
                    <a:lnTo>
                      <a:pt x="104" y="82"/>
                    </a:lnTo>
                    <a:lnTo>
                      <a:pt x="109" y="94"/>
                    </a:lnTo>
                    <a:lnTo>
                      <a:pt x="113" y="106"/>
                    </a:lnTo>
                    <a:lnTo>
                      <a:pt x="117" y="118"/>
                    </a:lnTo>
                    <a:lnTo>
                      <a:pt x="122" y="131"/>
                    </a:lnTo>
                    <a:lnTo>
                      <a:pt x="124" y="143"/>
                    </a:lnTo>
                    <a:lnTo>
                      <a:pt x="127" y="156"/>
                    </a:lnTo>
                    <a:lnTo>
                      <a:pt x="130" y="168"/>
                    </a:lnTo>
                    <a:lnTo>
                      <a:pt x="132" y="180"/>
                    </a:lnTo>
                    <a:lnTo>
                      <a:pt x="133" y="192"/>
                    </a:lnTo>
                    <a:lnTo>
                      <a:pt x="134" y="204"/>
                    </a:lnTo>
                    <a:lnTo>
                      <a:pt x="135" y="215"/>
                    </a:lnTo>
                    <a:lnTo>
                      <a:pt x="135" y="226"/>
                    </a:lnTo>
                    <a:lnTo>
                      <a:pt x="134" y="236"/>
                    </a:lnTo>
                    <a:lnTo>
                      <a:pt x="133" y="246"/>
                    </a:lnTo>
                    <a:lnTo>
                      <a:pt x="132" y="254"/>
                    </a:lnTo>
                    <a:lnTo>
                      <a:pt x="131" y="262"/>
                    </a:lnTo>
                    <a:lnTo>
                      <a:pt x="128" y="270"/>
                    </a:lnTo>
                    <a:lnTo>
                      <a:pt x="125" y="276"/>
                    </a:lnTo>
                    <a:lnTo>
                      <a:pt x="122" y="281"/>
                    </a:lnTo>
                    <a:lnTo>
                      <a:pt x="118" y="285"/>
                    </a:lnTo>
                    <a:lnTo>
                      <a:pt x="114" y="288"/>
                    </a:lnTo>
                    <a:lnTo>
                      <a:pt x="109" y="290"/>
                    </a:lnTo>
                    <a:lnTo>
                      <a:pt x="105" y="291"/>
                    </a:lnTo>
                    <a:lnTo>
                      <a:pt x="100" y="291"/>
                    </a:lnTo>
                    <a:lnTo>
                      <a:pt x="95" y="290"/>
                    </a:lnTo>
                    <a:lnTo>
                      <a:pt x="90" y="288"/>
                    </a:lnTo>
                    <a:lnTo>
                      <a:pt x="83" y="285"/>
                    </a:lnTo>
                    <a:lnTo>
                      <a:pt x="78" y="280"/>
                    </a:lnTo>
                    <a:lnTo>
                      <a:pt x="72" y="275"/>
                    </a:lnTo>
                    <a:lnTo>
                      <a:pt x="67" y="269"/>
                    </a:lnTo>
                    <a:lnTo>
                      <a:pt x="60" y="262"/>
                    </a:lnTo>
                    <a:lnTo>
                      <a:pt x="55" y="254"/>
                    </a:lnTo>
                    <a:lnTo>
                      <a:pt x="49" y="245"/>
                    </a:lnTo>
                    <a:lnTo>
                      <a:pt x="44" y="236"/>
                    </a:lnTo>
                    <a:lnTo>
                      <a:pt x="38" y="225"/>
                    </a:lnTo>
                    <a:lnTo>
                      <a:pt x="33" y="214"/>
                    </a:lnTo>
                    <a:lnTo>
                      <a:pt x="28" y="203"/>
                    </a:lnTo>
                    <a:lnTo>
                      <a:pt x="24" y="192"/>
                    </a:lnTo>
                    <a:lnTo>
                      <a:pt x="20" y="180"/>
                    </a:lnTo>
                    <a:lnTo>
                      <a:pt x="16" y="167"/>
                    </a:lnTo>
                  </a:path>
                </a:pathLst>
              </a:custGeom>
              <a:solidFill>
                <a:srgbClr val="80FF00"/>
              </a:solidFill>
              <a:ln w="12700" cap="rnd">
                <a:solidFill>
                  <a:srgbClr val="3FFF3F"/>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09" name="Oval 46"/>
              <p:cNvSpPr>
                <a:spLocks noChangeArrowheads="1"/>
              </p:cNvSpPr>
              <p:nvPr/>
            </p:nvSpPr>
            <p:spPr bwMode="auto">
              <a:xfrm rot="-5940000">
                <a:off x="1599" y="2026"/>
                <a:ext cx="110" cy="286"/>
              </a:xfrm>
              <a:prstGeom prst="ellipse">
                <a:avLst/>
              </a:prstGeom>
              <a:solidFill>
                <a:srgbClr val="80FF00"/>
              </a:solidFill>
              <a:ln w="12700">
                <a:solidFill>
                  <a:srgbClr val="3FFF3F"/>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710" name="Freeform 47"/>
              <p:cNvSpPr>
                <a:spLocks/>
              </p:cNvSpPr>
              <p:nvPr/>
            </p:nvSpPr>
            <p:spPr bwMode="auto">
              <a:xfrm>
                <a:off x="1783" y="2116"/>
                <a:ext cx="93" cy="428"/>
              </a:xfrm>
              <a:custGeom>
                <a:avLst/>
                <a:gdLst>
                  <a:gd name="T0" fmla="*/ 0 w 93"/>
                  <a:gd name="T1" fmla="*/ 0 h 428"/>
                  <a:gd name="T2" fmla="*/ 5 w 93"/>
                  <a:gd name="T3" fmla="*/ 21 h 428"/>
                  <a:gd name="T4" fmla="*/ 8 w 93"/>
                  <a:gd name="T5" fmla="*/ 32 h 428"/>
                  <a:gd name="T6" fmla="*/ 12 w 93"/>
                  <a:gd name="T7" fmla="*/ 44 h 428"/>
                  <a:gd name="T8" fmla="*/ 15 w 93"/>
                  <a:gd name="T9" fmla="*/ 57 h 428"/>
                  <a:gd name="T10" fmla="*/ 19 w 93"/>
                  <a:gd name="T11" fmla="*/ 70 h 428"/>
                  <a:gd name="T12" fmla="*/ 23 w 93"/>
                  <a:gd name="T13" fmla="*/ 83 h 428"/>
                  <a:gd name="T14" fmla="*/ 27 w 93"/>
                  <a:gd name="T15" fmla="*/ 97 h 428"/>
                  <a:gd name="T16" fmla="*/ 31 w 93"/>
                  <a:gd name="T17" fmla="*/ 111 h 428"/>
                  <a:gd name="T18" fmla="*/ 36 w 93"/>
                  <a:gd name="T19" fmla="*/ 125 h 428"/>
                  <a:gd name="T20" fmla="*/ 41 w 93"/>
                  <a:gd name="T21" fmla="*/ 140 h 428"/>
                  <a:gd name="T22" fmla="*/ 45 w 93"/>
                  <a:gd name="T23" fmla="*/ 154 h 428"/>
                  <a:gd name="T24" fmla="*/ 50 w 93"/>
                  <a:gd name="T25" fmla="*/ 169 h 428"/>
                  <a:gd name="T26" fmla="*/ 54 w 93"/>
                  <a:gd name="T27" fmla="*/ 184 h 428"/>
                  <a:gd name="T28" fmla="*/ 59 w 93"/>
                  <a:gd name="T29" fmla="*/ 199 h 428"/>
                  <a:gd name="T30" fmla="*/ 63 w 93"/>
                  <a:gd name="T31" fmla="*/ 214 h 428"/>
                  <a:gd name="T32" fmla="*/ 68 w 93"/>
                  <a:gd name="T33" fmla="*/ 229 h 428"/>
                  <a:gd name="T34" fmla="*/ 71 w 93"/>
                  <a:gd name="T35" fmla="*/ 244 h 428"/>
                  <a:gd name="T36" fmla="*/ 75 w 93"/>
                  <a:gd name="T37" fmla="*/ 258 h 428"/>
                  <a:gd name="T38" fmla="*/ 79 w 93"/>
                  <a:gd name="T39" fmla="*/ 273 h 428"/>
                  <a:gd name="T40" fmla="*/ 82 w 93"/>
                  <a:gd name="T41" fmla="*/ 288 h 428"/>
                  <a:gd name="T42" fmla="*/ 85 w 93"/>
                  <a:gd name="T43" fmla="*/ 302 h 428"/>
                  <a:gd name="T44" fmla="*/ 88 w 93"/>
                  <a:gd name="T45" fmla="*/ 316 h 428"/>
                  <a:gd name="T46" fmla="*/ 89 w 93"/>
                  <a:gd name="T47" fmla="*/ 330 h 428"/>
                  <a:gd name="T48" fmla="*/ 91 w 93"/>
                  <a:gd name="T49" fmla="*/ 344 h 428"/>
                  <a:gd name="T50" fmla="*/ 91 w 93"/>
                  <a:gd name="T51" fmla="*/ 357 h 428"/>
                  <a:gd name="T52" fmla="*/ 92 w 93"/>
                  <a:gd name="T53" fmla="*/ 370 h 428"/>
                  <a:gd name="T54" fmla="*/ 92 w 93"/>
                  <a:gd name="T55" fmla="*/ 382 h 428"/>
                  <a:gd name="T56" fmla="*/ 91 w 93"/>
                  <a:gd name="T57" fmla="*/ 394 h 428"/>
                  <a:gd name="T58" fmla="*/ 90 w 93"/>
                  <a:gd name="T59" fmla="*/ 406 h 428"/>
                  <a:gd name="T60" fmla="*/ 88 w 93"/>
                  <a:gd name="T61" fmla="*/ 417 h 428"/>
                  <a:gd name="T62" fmla="*/ 86 w 93"/>
                  <a:gd name="T63" fmla="*/ 427 h 4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428"/>
                  <a:gd name="T98" fmla="*/ 93 w 93"/>
                  <a:gd name="T99" fmla="*/ 428 h 4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428">
                    <a:moveTo>
                      <a:pt x="0" y="0"/>
                    </a:moveTo>
                    <a:lnTo>
                      <a:pt x="5" y="21"/>
                    </a:lnTo>
                    <a:lnTo>
                      <a:pt x="8" y="32"/>
                    </a:lnTo>
                    <a:lnTo>
                      <a:pt x="12" y="44"/>
                    </a:lnTo>
                    <a:lnTo>
                      <a:pt x="15" y="57"/>
                    </a:lnTo>
                    <a:lnTo>
                      <a:pt x="19" y="70"/>
                    </a:lnTo>
                    <a:lnTo>
                      <a:pt x="23" y="83"/>
                    </a:lnTo>
                    <a:lnTo>
                      <a:pt x="27" y="97"/>
                    </a:lnTo>
                    <a:lnTo>
                      <a:pt x="31" y="111"/>
                    </a:lnTo>
                    <a:lnTo>
                      <a:pt x="36" y="125"/>
                    </a:lnTo>
                    <a:lnTo>
                      <a:pt x="41" y="140"/>
                    </a:lnTo>
                    <a:lnTo>
                      <a:pt x="45" y="154"/>
                    </a:lnTo>
                    <a:lnTo>
                      <a:pt x="50" y="169"/>
                    </a:lnTo>
                    <a:lnTo>
                      <a:pt x="54" y="184"/>
                    </a:lnTo>
                    <a:lnTo>
                      <a:pt x="59" y="199"/>
                    </a:lnTo>
                    <a:lnTo>
                      <a:pt x="63" y="214"/>
                    </a:lnTo>
                    <a:lnTo>
                      <a:pt x="68" y="229"/>
                    </a:lnTo>
                    <a:lnTo>
                      <a:pt x="71" y="244"/>
                    </a:lnTo>
                    <a:lnTo>
                      <a:pt x="75" y="258"/>
                    </a:lnTo>
                    <a:lnTo>
                      <a:pt x="79" y="273"/>
                    </a:lnTo>
                    <a:lnTo>
                      <a:pt x="82" y="288"/>
                    </a:lnTo>
                    <a:lnTo>
                      <a:pt x="85" y="302"/>
                    </a:lnTo>
                    <a:lnTo>
                      <a:pt x="88" y="316"/>
                    </a:lnTo>
                    <a:lnTo>
                      <a:pt x="89" y="330"/>
                    </a:lnTo>
                    <a:lnTo>
                      <a:pt x="91" y="344"/>
                    </a:lnTo>
                    <a:lnTo>
                      <a:pt x="91" y="357"/>
                    </a:lnTo>
                    <a:lnTo>
                      <a:pt x="92" y="370"/>
                    </a:lnTo>
                    <a:lnTo>
                      <a:pt x="92" y="382"/>
                    </a:lnTo>
                    <a:lnTo>
                      <a:pt x="91" y="394"/>
                    </a:lnTo>
                    <a:lnTo>
                      <a:pt x="90" y="406"/>
                    </a:lnTo>
                    <a:lnTo>
                      <a:pt x="88" y="417"/>
                    </a:lnTo>
                    <a:lnTo>
                      <a:pt x="86" y="427"/>
                    </a:lnTo>
                  </a:path>
                </a:pathLst>
              </a:custGeom>
              <a:noFill/>
              <a:ln w="50800" cap="rnd">
                <a:solidFill>
                  <a:srgbClr val="3FFF3F"/>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74" name="Group 48"/>
            <p:cNvGrpSpPr>
              <a:grpSpLocks/>
            </p:cNvGrpSpPr>
            <p:nvPr/>
          </p:nvGrpSpPr>
          <p:grpSpPr bwMode="auto">
            <a:xfrm>
              <a:off x="1941" y="1678"/>
              <a:ext cx="531" cy="732"/>
              <a:chOff x="1941" y="1678"/>
              <a:chExt cx="531" cy="732"/>
            </a:xfrm>
          </p:grpSpPr>
          <p:sp>
            <p:nvSpPr>
              <p:cNvPr id="26703" name="Freeform 49"/>
              <p:cNvSpPr>
                <a:spLocks/>
              </p:cNvSpPr>
              <p:nvPr/>
            </p:nvSpPr>
            <p:spPr bwMode="auto">
              <a:xfrm>
                <a:off x="1941" y="1859"/>
                <a:ext cx="250" cy="160"/>
              </a:xfrm>
              <a:custGeom>
                <a:avLst/>
                <a:gdLst>
                  <a:gd name="T0" fmla="*/ 133 w 250"/>
                  <a:gd name="T1" fmla="*/ 15 h 160"/>
                  <a:gd name="T2" fmla="*/ 110 w 250"/>
                  <a:gd name="T3" fmla="*/ 8 h 160"/>
                  <a:gd name="T4" fmla="*/ 90 w 250"/>
                  <a:gd name="T5" fmla="*/ 3 h 160"/>
                  <a:gd name="T6" fmla="*/ 69 w 250"/>
                  <a:gd name="T7" fmla="*/ 1 h 160"/>
                  <a:gd name="T8" fmla="*/ 52 w 250"/>
                  <a:gd name="T9" fmla="*/ 1 h 160"/>
                  <a:gd name="T10" fmla="*/ 36 w 250"/>
                  <a:gd name="T11" fmla="*/ 3 h 160"/>
                  <a:gd name="T12" fmla="*/ 21 w 250"/>
                  <a:gd name="T13" fmla="*/ 7 h 160"/>
                  <a:gd name="T14" fmla="*/ 11 w 250"/>
                  <a:gd name="T15" fmla="*/ 14 h 160"/>
                  <a:gd name="T16" fmla="*/ 4 w 250"/>
                  <a:gd name="T17" fmla="*/ 23 h 160"/>
                  <a:gd name="T18" fmla="*/ 0 w 250"/>
                  <a:gd name="T19" fmla="*/ 33 h 160"/>
                  <a:gd name="T20" fmla="*/ 0 w 250"/>
                  <a:gd name="T21" fmla="*/ 45 h 160"/>
                  <a:gd name="T22" fmla="*/ 4 w 250"/>
                  <a:gd name="T23" fmla="*/ 57 h 160"/>
                  <a:gd name="T24" fmla="*/ 12 w 250"/>
                  <a:gd name="T25" fmla="*/ 71 h 160"/>
                  <a:gd name="T26" fmla="*/ 22 w 250"/>
                  <a:gd name="T27" fmla="*/ 84 h 160"/>
                  <a:gd name="T28" fmla="*/ 36 w 250"/>
                  <a:gd name="T29" fmla="*/ 98 h 160"/>
                  <a:gd name="T30" fmla="*/ 52 w 250"/>
                  <a:gd name="T31" fmla="*/ 111 h 160"/>
                  <a:gd name="T32" fmla="*/ 71 w 250"/>
                  <a:gd name="T33" fmla="*/ 123 h 160"/>
                  <a:gd name="T34" fmla="*/ 91 w 250"/>
                  <a:gd name="T35" fmla="*/ 133 h 160"/>
                  <a:gd name="T36" fmla="*/ 112 w 250"/>
                  <a:gd name="T37" fmla="*/ 142 h 160"/>
                  <a:gd name="T38" fmla="*/ 133 w 250"/>
                  <a:gd name="T39" fmla="*/ 150 h 160"/>
                  <a:gd name="T40" fmla="*/ 154 w 250"/>
                  <a:gd name="T41" fmla="*/ 155 h 160"/>
                  <a:gd name="T42" fmla="*/ 174 w 250"/>
                  <a:gd name="T43" fmla="*/ 158 h 160"/>
                  <a:gd name="T44" fmla="*/ 193 w 250"/>
                  <a:gd name="T45" fmla="*/ 159 h 160"/>
                  <a:gd name="T46" fmla="*/ 210 w 250"/>
                  <a:gd name="T47" fmla="*/ 157 h 160"/>
                  <a:gd name="T48" fmla="*/ 224 w 250"/>
                  <a:gd name="T49" fmla="*/ 153 h 160"/>
                  <a:gd name="T50" fmla="*/ 236 w 250"/>
                  <a:gd name="T51" fmla="*/ 147 h 160"/>
                  <a:gd name="T52" fmla="*/ 244 w 250"/>
                  <a:gd name="T53" fmla="*/ 139 h 160"/>
                  <a:gd name="T54" fmla="*/ 248 w 250"/>
                  <a:gd name="T55" fmla="*/ 129 h 160"/>
                  <a:gd name="T56" fmla="*/ 249 w 250"/>
                  <a:gd name="T57" fmla="*/ 117 h 160"/>
                  <a:gd name="T58" fmla="*/ 246 w 250"/>
                  <a:gd name="T59" fmla="*/ 105 h 160"/>
                  <a:gd name="T60" fmla="*/ 240 w 250"/>
                  <a:gd name="T61" fmla="*/ 92 h 160"/>
                  <a:gd name="T62" fmla="*/ 230 w 250"/>
                  <a:gd name="T63" fmla="*/ 78 h 160"/>
                  <a:gd name="T64" fmla="*/ 217 w 250"/>
                  <a:gd name="T65" fmla="*/ 65 h 160"/>
                  <a:gd name="T66" fmla="*/ 201 w 250"/>
                  <a:gd name="T67" fmla="*/ 52 h 160"/>
                  <a:gd name="T68" fmla="*/ 183 w 250"/>
                  <a:gd name="T69" fmla="*/ 39 h 160"/>
                  <a:gd name="T70" fmla="*/ 164 w 250"/>
                  <a:gd name="T71" fmla="*/ 28 h 160"/>
                  <a:gd name="T72" fmla="*/ 143 w 250"/>
                  <a:gd name="T73" fmla="*/ 19 h 1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60"/>
                  <a:gd name="T113" fmla="*/ 250 w 250"/>
                  <a:gd name="T114" fmla="*/ 160 h 1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60">
                    <a:moveTo>
                      <a:pt x="142" y="19"/>
                    </a:moveTo>
                    <a:lnTo>
                      <a:pt x="133" y="15"/>
                    </a:lnTo>
                    <a:lnTo>
                      <a:pt x="121" y="11"/>
                    </a:lnTo>
                    <a:lnTo>
                      <a:pt x="110" y="8"/>
                    </a:lnTo>
                    <a:lnTo>
                      <a:pt x="100" y="5"/>
                    </a:lnTo>
                    <a:lnTo>
                      <a:pt x="90" y="3"/>
                    </a:lnTo>
                    <a:lnTo>
                      <a:pt x="80" y="1"/>
                    </a:lnTo>
                    <a:lnTo>
                      <a:pt x="69" y="1"/>
                    </a:lnTo>
                    <a:lnTo>
                      <a:pt x="60" y="0"/>
                    </a:lnTo>
                    <a:lnTo>
                      <a:pt x="52" y="1"/>
                    </a:lnTo>
                    <a:lnTo>
                      <a:pt x="43" y="1"/>
                    </a:lnTo>
                    <a:lnTo>
                      <a:pt x="36" y="3"/>
                    </a:lnTo>
                    <a:lnTo>
                      <a:pt x="28" y="5"/>
                    </a:lnTo>
                    <a:lnTo>
                      <a:pt x="21" y="7"/>
                    </a:lnTo>
                    <a:lnTo>
                      <a:pt x="16" y="11"/>
                    </a:lnTo>
                    <a:lnTo>
                      <a:pt x="11" y="14"/>
                    </a:lnTo>
                    <a:lnTo>
                      <a:pt x="7" y="18"/>
                    </a:lnTo>
                    <a:lnTo>
                      <a:pt x="4" y="23"/>
                    </a:lnTo>
                    <a:lnTo>
                      <a:pt x="2" y="28"/>
                    </a:lnTo>
                    <a:lnTo>
                      <a:pt x="0" y="33"/>
                    </a:lnTo>
                    <a:lnTo>
                      <a:pt x="0" y="39"/>
                    </a:lnTo>
                    <a:lnTo>
                      <a:pt x="0" y="45"/>
                    </a:lnTo>
                    <a:lnTo>
                      <a:pt x="2" y="51"/>
                    </a:lnTo>
                    <a:lnTo>
                      <a:pt x="4" y="57"/>
                    </a:lnTo>
                    <a:lnTo>
                      <a:pt x="7" y="64"/>
                    </a:lnTo>
                    <a:lnTo>
                      <a:pt x="12" y="71"/>
                    </a:lnTo>
                    <a:lnTo>
                      <a:pt x="16" y="77"/>
                    </a:lnTo>
                    <a:lnTo>
                      <a:pt x="22" y="84"/>
                    </a:lnTo>
                    <a:lnTo>
                      <a:pt x="28" y="91"/>
                    </a:lnTo>
                    <a:lnTo>
                      <a:pt x="36" y="98"/>
                    </a:lnTo>
                    <a:lnTo>
                      <a:pt x="44" y="104"/>
                    </a:lnTo>
                    <a:lnTo>
                      <a:pt x="52" y="111"/>
                    </a:lnTo>
                    <a:lnTo>
                      <a:pt x="61" y="117"/>
                    </a:lnTo>
                    <a:lnTo>
                      <a:pt x="71" y="123"/>
                    </a:lnTo>
                    <a:lnTo>
                      <a:pt x="80" y="128"/>
                    </a:lnTo>
                    <a:lnTo>
                      <a:pt x="91" y="133"/>
                    </a:lnTo>
                    <a:lnTo>
                      <a:pt x="101" y="138"/>
                    </a:lnTo>
                    <a:lnTo>
                      <a:pt x="112" y="142"/>
                    </a:lnTo>
                    <a:lnTo>
                      <a:pt x="123" y="146"/>
                    </a:lnTo>
                    <a:lnTo>
                      <a:pt x="133" y="150"/>
                    </a:lnTo>
                    <a:lnTo>
                      <a:pt x="144" y="153"/>
                    </a:lnTo>
                    <a:lnTo>
                      <a:pt x="154" y="155"/>
                    </a:lnTo>
                    <a:lnTo>
                      <a:pt x="165" y="157"/>
                    </a:lnTo>
                    <a:lnTo>
                      <a:pt x="174" y="158"/>
                    </a:lnTo>
                    <a:lnTo>
                      <a:pt x="184" y="159"/>
                    </a:lnTo>
                    <a:lnTo>
                      <a:pt x="193" y="159"/>
                    </a:lnTo>
                    <a:lnTo>
                      <a:pt x="202" y="158"/>
                    </a:lnTo>
                    <a:lnTo>
                      <a:pt x="210" y="157"/>
                    </a:lnTo>
                    <a:lnTo>
                      <a:pt x="217" y="155"/>
                    </a:lnTo>
                    <a:lnTo>
                      <a:pt x="224" y="153"/>
                    </a:lnTo>
                    <a:lnTo>
                      <a:pt x="230" y="150"/>
                    </a:lnTo>
                    <a:lnTo>
                      <a:pt x="236" y="147"/>
                    </a:lnTo>
                    <a:lnTo>
                      <a:pt x="240" y="143"/>
                    </a:lnTo>
                    <a:lnTo>
                      <a:pt x="244" y="139"/>
                    </a:lnTo>
                    <a:lnTo>
                      <a:pt x="246" y="134"/>
                    </a:lnTo>
                    <a:lnTo>
                      <a:pt x="248" y="129"/>
                    </a:lnTo>
                    <a:lnTo>
                      <a:pt x="249" y="123"/>
                    </a:lnTo>
                    <a:lnTo>
                      <a:pt x="249" y="117"/>
                    </a:lnTo>
                    <a:lnTo>
                      <a:pt x="248" y="111"/>
                    </a:lnTo>
                    <a:lnTo>
                      <a:pt x="246" y="105"/>
                    </a:lnTo>
                    <a:lnTo>
                      <a:pt x="244" y="99"/>
                    </a:lnTo>
                    <a:lnTo>
                      <a:pt x="240" y="92"/>
                    </a:lnTo>
                    <a:lnTo>
                      <a:pt x="235" y="85"/>
                    </a:lnTo>
                    <a:lnTo>
                      <a:pt x="230" y="78"/>
                    </a:lnTo>
                    <a:lnTo>
                      <a:pt x="224" y="71"/>
                    </a:lnTo>
                    <a:lnTo>
                      <a:pt x="217" y="65"/>
                    </a:lnTo>
                    <a:lnTo>
                      <a:pt x="210" y="58"/>
                    </a:lnTo>
                    <a:lnTo>
                      <a:pt x="201" y="52"/>
                    </a:lnTo>
                    <a:lnTo>
                      <a:pt x="192" y="45"/>
                    </a:lnTo>
                    <a:lnTo>
                      <a:pt x="183" y="39"/>
                    </a:lnTo>
                    <a:lnTo>
                      <a:pt x="173" y="34"/>
                    </a:lnTo>
                    <a:lnTo>
                      <a:pt x="164" y="28"/>
                    </a:lnTo>
                    <a:lnTo>
                      <a:pt x="153" y="23"/>
                    </a:lnTo>
                    <a:lnTo>
                      <a:pt x="143" y="19"/>
                    </a:lnTo>
                  </a:path>
                </a:pathLst>
              </a:custGeom>
              <a:solidFill>
                <a:srgbClr val="80FF00"/>
              </a:solidFill>
              <a:ln w="12700" cap="rnd">
                <a:solidFill>
                  <a:srgbClr val="00FF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04" name="Freeform 50"/>
              <p:cNvSpPr>
                <a:spLocks/>
              </p:cNvSpPr>
              <p:nvPr/>
            </p:nvSpPr>
            <p:spPr bwMode="auto">
              <a:xfrm>
                <a:off x="2182" y="1678"/>
                <a:ext cx="136" cy="292"/>
              </a:xfrm>
              <a:custGeom>
                <a:avLst/>
                <a:gdLst>
                  <a:gd name="T0" fmla="*/ 123 w 136"/>
                  <a:gd name="T1" fmla="*/ 154 h 292"/>
                  <a:gd name="T2" fmla="*/ 129 w 136"/>
                  <a:gd name="T3" fmla="*/ 129 h 292"/>
                  <a:gd name="T4" fmla="*/ 132 w 136"/>
                  <a:gd name="T5" fmla="*/ 105 h 292"/>
                  <a:gd name="T6" fmla="*/ 134 w 136"/>
                  <a:gd name="T7" fmla="*/ 81 h 292"/>
                  <a:gd name="T8" fmla="*/ 134 w 136"/>
                  <a:gd name="T9" fmla="*/ 60 h 292"/>
                  <a:gd name="T10" fmla="*/ 132 w 136"/>
                  <a:gd name="T11" fmla="*/ 41 h 292"/>
                  <a:gd name="T12" fmla="*/ 129 w 136"/>
                  <a:gd name="T13" fmla="*/ 25 h 292"/>
                  <a:gd name="T14" fmla="*/ 123 w 136"/>
                  <a:gd name="T15" fmla="*/ 13 h 292"/>
                  <a:gd name="T16" fmla="*/ 116 w 136"/>
                  <a:gd name="T17" fmla="*/ 4 h 292"/>
                  <a:gd name="T18" fmla="*/ 107 w 136"/>
                  <a:gd name="T19" fmla="*/ 0 h 292"/>
                  <a:gd name="T20" fmla="*/ 97 w 136"/>
                  <a:gd name="T21" fmla="*/ 0 h 292"/>
                  <a:gd name="T22" fmla="*/ 86 w 136"/>
                  <a:gd name="T23" fmla="*/ 5 h 292"/>
                  <a:gd name="T24" fmla="*/ 75 w 136"/>
                  <a:gd name="T25" fmla="*/ 13 h 292"/>
                  <a:gd name="T26" fmla="*/ 63 w 136"/>
                  <a:gd name="T27" fmla="*/ 26 h 292"/>
                  <a:gd name="T28" fmla="*/ 52 w 136"/>
                  <a:gd name="T29" fmla="*/ 42 h 292"/>
                  <a:gd name="T30" fmla="*/ 41 w 136"/>
                  <a:gd name="T31" fmla="*/ 61 h 292"/>
                  <a:gd name="T32" fmla="*/ 31 w 136"/>
                  <a:gd name="T33" fmla="*/ 82 h 292"/>
                  <a:gd name="T34" fmla="*/ 21 w 136"/>
                  <a:gd name="T35" fmla="*/ 106 h 292"/>
                  <a:gd name="T36" fmla="*/ 13 w 136"/>
                  <a:gd name="T37" fmla="*/ 130 h 292"/>
                  <a:gd name="T38" fmla="*/ 7 w 136"/>
                  <a:gd name="T39" fmla="*/ 155 h 292"/>
                  <a:gd name="T40" fmla="*/ 3 w 136"/>
                  <a:gd name="T41" fmla="*/ 180 h 292"/>
                  <a:gd name="T42" fmla="*/ 1 w 136"/>
                  <a:gd name="T43" fmla="*/ 204 h 292"/>
                  <a:gd name="T44" fmla="*/ 0 w 136"/>
                  <a:gd name="T45" fmla="*/ 226 h 292"/>
                  <a:gd name="T46" fmla="*/ 1 w 136"/>
                  <a:gd name="T47" fmla="*/ 246 h 292"/>
                  <a:gd name="T48" fmla="*/ 4 w 136"/>
                  <a:gd name="T49" fmla="*/ 262 h 292"/>
                  <a:gd name="T50" fmla="*/ 10 w 136"/>
                  <a:gd name="T51" fmla="*/ 275 h 292"/>
                  <a:gd name="T52" fmla="*/ 17 w 136"/>
                  <a:gd name="T53" fmla="*/ 285 h 292"/>
                  <a:gd name="T54" fmla="*/ 25 w 136"/>
                  <a:gd name="T55" fmla="*/ 290 h 292"/>
                  <a:gd name="T56" fmla="*/ 35 w 136"/>
                  <a:gd name="T57" fmla="*/ 291 h 292"/>
                  <a:gd name="T58" fmla="*/ 45 w 136"/>
                  <a:gd name="T59" fmla="*/ 288 h 292"/>
                  <a:gd name="T60" fmla="*/ 57 w 136"/>
                  <a:gd name="T61" fmla="*/ 280 h 292"/>
                  <a:gd name="T62" fmla="*/ 68 w 136"/>
                  <a:gd name="T63" fmla="*/ 269 h 292"/>
                  <a:gd name="T64" fmla="*/ 80 w 136"/>
                  <a:gd name="T65" fmla="*/ 254 h 292"/>
                  <a:gd name="T66" fmla="*/ 91 w 136"/>
                  <a:gd name="T67" fmla="*/ 235 h 292"/>
                  <a:gd name="T68" fmla="*/ 101 w 136"/>
                  <a:gd name="T69" fmla="*/ 214 h 292"/>
                  <a:gd name="T70" fmla="*/ 111 w 136"/>
                  <a:gd name="T71" fmla="*/ 191 h 292"/>
                  <a:gd name="T72" fmla="*/ 119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19" y="167"/>
                    </a:moveTo>
                    <a:lnTo>
                      <a:pt x="123" y="154"/>
                    </a:lnTo>
                    <a:lnTo>
                      <a:pt x="126" y="142"/>
                    </a:lnTo>
                    <a:lnTo>
                      <a:pt x="129" y="129"/>
                    </a:lnTo>
                    <a:lnTo>
                      <a:pt x="131" y="117"/>
                    </a:lnTo>
                    <a:lnTo>
                      <a:pt x="132" y="105"/>
                    </a:lnTo>
                    <a:lnTo>
                      <a:pt x="134" y="93"/>
                    </a:lnTo>
                    <a:lnTo>
                      <a:pt x="134" y="81"/>
                    </a:lnTo>
                    <a:lnTo>
                      <a:pt x="135" y="70"/>
                    </a:lnTo>
                    <a:lnTo>
                      <a:pt x="134" y="60"/>
                    </a:lnTo>
                    <a:lnTo>
                      <a:pt x="134" y="50"/>
                    </a:lnTo>
                    <a:lnTo>
                      <a:pt x="132" y="41"/>
                    </a:lnTo>
                    <a:lnTo>
                      <a:pt x="131" y="33"/>
                    </a:lnTo>
                    <a:lnTo>
                      <a:pt x="129" y="25"/>
                    </a:lnTo>
                    <a:lnTo>
                      <a:pt x="126" y="18"/>
                    </a:lnTo>
                    <a:lnTo>
                      <a:pt x="123" y="13"/>
                    </a:lnTo>
                    <a:lnTo>
                      <a:pt x="120" y="8"/>
                    </a:lnTo>
                    <a:lnTo>
                      <a:pt x="116" y="4"/>
                    </a:lnTo>
                    <a:lnTo>
                      <a:pt x="112" y="2"/>
                    </a:lnTo>
                    <a:lnTo>
                      <a:pt x="107" y="0"/>
                    </a:lnTo>
                    <a:lnTo>
                      <a:pt x="102" y="0"/>
                    </a:lnTo>
                    <a:lnTo>
                      <a:pt x="97" y="0"/>
                    </a:lnTo>
                    <a:lnTo>
                      <a:pt x="91" y="2"/>
                    </a:lnTo>
                    <a:lnTo>
                      <a:pt x="86" y="5"/>
                    </a:lnTo>
                    <a:lnTo>
                      <a:pt x="81" y="8"/>
                    </a:lnTo>
                    <a:lnTo>
                      <a:pt x="75" y="13"/>
                    </a:lnTo>
                    <a:lnTo>
                      <a:pt x="69" y="19"/>
                    </a:lnTo>
                    <a:lnTo>
                      <a:pt x="63" y="26"/>
                    </a:lnTo>
                    <a:lnTo>
                      <a:pt x="58" y="33"/>
                    </a:lnTo>
                    <a:lnTo>
                      <a:pt x="52" y="42"/>
                    </a:lnTo>
                    <a:lnTo>
                      <a:pt x="46" y="51"/>
                    </a:lnTo>
                    <a:lnTo>
                      <a:pt x="41" y="61"/>
                    </a:lnTo>
                    <a:lnTo>
                      <a:pt x="36" y="71"/>
                    </a:lnTo>
                    <a:lnTo>
                      <a:pt x="31" y="82"/>
                    </a:lnTo>
                    <a:lnTo>
                      <a:pt x="26" y="94"/>
                    </a:lnTo>
                    <a:lnTo>
                      <a:pt x="21" y="106"/>
                    </a:lnTo>
                    <a:lnTo>
                      <a:pt x="17" y="118"/>
                    </a:lnTo>
                    <a:lnTo>
                      <a:pt x="13" y="130"/>
                    </a:lnTo>
                    <a:lnTo>
                      <a:pt x="10" y="143"/>
                    </a:lnTo>
                    <a:lnTo>
                      <a:pt x="7" y="155"/>
                    </a:lnTo>
                    <a:lnTo>
                      <a:pt x="5" y="168"/>
                    </a:lnTo>
                    <a:lnTo>
                      <a:pt x="3" y="180"/>
                    </a:lnTo>
                    <a:lnTo>
                      <a:pt x="2" y="192"/>
                    </a:lnTo>
                    <a:lnTo>
                      <a:pt x="1" y="204"/>
                    </a:lnTo>
                    <a:lnTo>
                      <a:pt x="0" y="215"/>
                    </a:lnTo>
                    <a:lnTo>
                      <a:pt x="0" y="226"/>
                    </a:lnTo>
                    <a:lnTo>
                      <a:pt x="1" y="236"/>
                    </a:lnTo>
                    <a:lnTo>
                      <a:pt x="1" y="246"/>
                    </a:lnTo>
                    <a:lnTo>
                      <a:pt x="3" y="254"/>
                    </a:lnTo>
                    <a:lnTo>
                      <a:pt x="4" y="262"/>
                    </a:lnTo>
                    <a:lnTo>
                      <a:pt x="7" y="269"/>
                    </a:lnTo>
                    <a:lnTo>
                      <a:pt x="10" y="275"/>
                    </a:lnTo>
                    <a:lnTo>
                      <a:pt x="13" y="280"/>
                    </a:lnTo>
                    <a:lnTo>
                      <a:pt x="17" y="285"/>
                    </a:lnTo>
                    <a:lnTo>
                      <a:pt x="20" y="288"/>
                    </a:lnTo>
                    <a:lnTo>
                      <a:pt x="25" y="290"/>
                    </a:lnTo>
                    <a:lnTo>
                      <a:pt x="30" y="291"/>
                    </a:lnTo>
                    <a:lnTo>
                      <a:pt x="35" y="291"/>
                    </a:lnTo>
                    <a:lnTo>
                      <a:pt x="40" y="290"/>
                    </a:lnTo>
                    <a:lnTo>
                      <a:pt x="45" y="288"/>
                    </a:lnTo>
                    <a:lnTo>
                      <a:pt x="51" y="284"/>
                    </a:lnTo>
                    <a:lnTo>
                      <a:pt x="57" y="280"/>
                    </a:lnTo>
                    <a:lnTo>
                      <a:pt x="63" y="275"/>
                    </a:lnTo>
                    <a:lnTo>
                      <a:pt x="68" y="269"/>
                    </a:lnTo>
                    <a:lnTo>
                      <a:pt x="74" y="262"/>
                    </a:lnTo>
                    <a:lnTo>
                      <a:pt x="80" y="254"/>
                    </a:lnTo>
                    <a:lnTo>
                      <a:pt x="85" y="245"/>
                    </a:lnTo>
                    <a:lnTo>
                      <a:pt x="91" y="235"/>
                    </a:lnTo>
                    <a:lnTo>
                      <a:pt x="97" y="225"/>
                    </a:lnTo>
                    <a:lnTo>
                      <a:pt x="101" y="214"/>
                    </a:lnTo>
                    <a:lnTo>
                      <a:pt x="107" y="203"/>
                    </a:lnTo>
                    <a:lnTo>
                      <a:pt x="111" y="191"/>
                    </a:lnTo>
                    <a:lnTo>
                      <a:pt x="115" y="179"/>
                    </a:lnTo>
                    <a:lnTo>
                      <a:pt x="119" y="167"/>
                    </a:lnTo>
                  </a:path>
                </a:pathLst>
              </a:custGeom>
              <a:solidFill>
                <a:srgbClr val="80FF00"/>
              </a:solidFill>
              <a:ln w="12700" cap="rnd">
                <a:solidFill>
                  <a:srgbClr val="00FF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05" name="Oval 51"/>
              <p:cNvSpPr>
                <a:spLocks noChangeArrowheads="1"/>
              </p:cNvSpPr>
              <p:nvPr/>
            </p:nvSpPr>
            <p:spPr bwMode="auto">
              <a:xfrm rot="-4800000">
                <a:off x="2273" y="1892"/>
                <a:ext cx="111" cy="286"/>
              </a:xfrm>
              <a:prstGeom prst="ellipse">
                <a:avLst/>
              </a:prstGeom>
              <a:solidFill>
                <a:srgbClr val="80FF00"/>
              </a:solidFill>
              <a:ln w="12700">
                <a:solidFill>
                  <a:srgbClr val="00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706" name="Freeform 52"/>
              <p:cNvSpPr>
                <a:spLocks/>
              </p:cNvSpPr>
              <p:nvPr/>
            </p:nvSpPr>
            <p:spPr bwMode="auto">
              <a:xfrm>
                <a:off x="2107" y="1982"/>
                <a:ext cx="93" cy="428"/>
              </a:xfrm>
              <a:custGeom>
                <a:avLst/>
                <a:gdLst>
                  <a:gd name="T0" fmla="*/ 92 w 93"/>
                  <a:gd name="T1" fmla="*/ 0 h 428"/>
                  <a:gd name="T2" fmla="*/ 87 w 93"/>
                  <a:gd name="T3" fmla="*/ 21 h 428"/>
                  <a:gd name="T4" fmla="*/ 83 w 93"/>
                  <a:gd name="T5" fmla="*/ 32 h 428"/>
                  <a:gd name="T6" fmla="*/ 81 w 93"/>
                  <a:gd name="T7" fmla="*/ 44 h 428"/>
                  <a:gd name="T8" fmla="*/ 77 w 93"/>
                  <a:gd name="T9" fmla="*/ 57 h 428"/>
                  <a:gd name="T10" fmla="*/ 73 w 93"/>
                  <a:gd name="T11" fmla="*/ 70 h 428"/>
                  <a:gd name="T12" fmla="*/ 69 w 93"/>
                  <a:gd name="T13" fmla="*/ 83 h 428"/>
                  <a:gd name="T14" fmla="*/ 65 w 93"/>
                  <a:gd name="T15" fmla="*/ 97 h 428"/>
                  <a:gd name="T16" fmla="*/ 60 w 93"/>
                  <a:gd name="T17" fmla="*/ 110 h 428"/>
                  <a:gd name="T18" fmla="*/ 56 w 93"/>
                  <a:gd name="T19" fmla="*/ 125 h 428"/>
                  <a:gd name="T20" fmla="*/ 51 w 93"/>
                  <a:gd name="T21" fmla="*/ 139 h 428"/>
                  <a:gd name="T22" fmla="*/ 47 w 93"/>
                  <a:gd name="T23" fmla="*/ 154 h 428"/>
                  <a:gd name="T24" fmla="*/ 42 w 93"/>
                  <a:gd name="T25" fmla="*/ 169 h 428"/>
                  <a:gd name="T26" fmla="*/ 37 w 93"/>
                  <a:gd name="T27" fmla="*/ 184 h 428"/>
                  <a:gd name="T28" fmla="*/ 33 w 93"/>
                  <a:gd name="T29" fmla="*/ 198 h 428"/>
                  <a:gd name="T30" fmla="*/ 28 w 93"/>
                  <a:gd name="T31" fmla="*/ 214 h 428"/>
                  <a:gd name="T32" fmla="*/ 25 w 93"/>
                  <a:gd name="T33" fmla="*/ 228 h 428"/>
                  <a:gd name="T34" fmla="*/ 20 w 93"/>
                  <a:gd name="T35" fmla="*/ 243 h 428"/>
                  <a:gd name="T36" fmla="*/ 17 w 93"/>
                  <a:gd name="T37" fmla="*/ 258 h 428"/>
                  <a:gd name="T38" fmla="*/ 13 w 93"/>
                  <a:gd name="T39" fmla="*/ 273 h 428"/>
                  <a:gd name="T40" fmla="*/ 11 w 93"/>
                  <a:gd name="T41" fmla="*/ 288 h 428"/>
                  <a:gd name="T42" fmla="*/ 7 w 93"/>
                  <a:gd name="T43" fmla="*/ 302 h 428"/>
                  <a:gd name="T44" fmla="*/ 5 w 93"/>
                  <a:gd name="T45" fmla="*/ 316 h 428"/>
                  <a:gd name="T46" fmla="*/ 4 w 93"/>
                  <a:gd name="T47" fmla="*/ 330 h 428"/>
                  <a:gd name="T48" fmla="*/ 2 w 93"/>
                  <a:gd name="T49" fmla="*/ 344 h 428"/>
                  <a:gd name="T50" fmla="*/ 0 w 93"/>
                  <a:gd name="T51" fmla="*/ 357 h 428"/>
                  <a:gd name="T52" fmla="*/ 0 w 93"/>
                  <a:gd name="T53" fmla="*/ 370 h 428"/>
                  <a:gd name="T54" fmla="*/ 0 w 93"/>
                  <a:gd name="T55" fmla="*/ 382 h 428"/>
                  <a:gd name="T56" fmla="*/ 1 w 93"/>
                  <a:gd name="T57" fmla="*/ 394 h 428"/>
                  <a:gd name="T58" fmla="*/ 2 w 93"/>
                  <a:gd name="T59" fmla="*/ 405 h 428"/>
                  <a:gd name="T60" fmla="*/ 4 w 93"/>
                  <a:gd name="T61" fmla="*/ 416 h 428"/>
                  <a:gd name="T62" fmla="*/ 7 w 93"/>
                  <a:gd name="T63" fmla="*/ 427 h 4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428"/>
                  <a:gd name="T98" fmla="*/ 93 w 93"/>
                  <a:gd name="T99" fmla="*/ 428 h 4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428">
                    <a:moveTo>
                      <a:pt x="92" y="0"/>
                    </a:moveTo>
                    <a:lnTo>
                      <a:pt x="87" y="21"/>
                    </a:lnTo>
                    <a:lnTo>
                      <a:pt x="83" y="32"/>
                    </a:lnTo>
                    <a:lnTo>
                      <a:pt x="81" y="44"/>
                    </a:lnTo>
                    <a:lnTo>
                      <a:pt x="77" y="57"/>
                    </a:lnTo>
                    <a:lnTo>
                      <a:pt x="73" y="70"/>
                    </a:lnTo>
                    <a:lnTo>
                      <a:pt x="69" y="83"/>
                    </a:lnTo>
                    <a:lnTo>
                      <a:pt x="65" y="97"/>
                    </a:lnTo>
                    <a:lnTo>
                      <a:pt x="60" y="110"/>
                    </a:lnTo>
                    <a:lnTo>
                      <a:pt x="56" y="125"/>
                    </a:lnTo>
                    <a:lnTo>
                      <a:pt x="51" y="139"/>
                    </a:lnTo>
                    <a:lnTo>
                      <a:pt x="47" y="154"/>
                    </a:lnTo>
                    <a:lnTo>
                      <a:pt x="42" y="169"/>
                    </a:lnTo>
                    <a:lnTo>
                      <a:pt x="37" y="184"/>
                    </a:lnTo>
                    <a:lnTo>
                      <a:pt x="33" y="198"/>
                    </a:lnTo>
                    <a:lnTo>
                      <a:pt x="28" y="214"/>
                    </a:lnTo>
                    <a:lnTo>
                      <a:pt x="25" y="228"/>
                    </a:lnTo>
                    <a:lnTo>
                      <a:pt x="20" y="243"/>
                    </a:lnTo>
                    <a:lnTo>
                      <a:pt x="17" y="258"/>
                    </a:lnTo>
                    <a:lnTo>
                      <a:pt x="13" y="273"/>
                    </a:lnTo>
                    <a:lnTo>
                      <a:pt x="11" y="288"/>
                    </a:lnTo>
                    <a:lnTo>
                      <a:pt x="7" y="302"/>
                    </a:lnTo>
                    <a:lnTo>
                      <a:pt x="5" y="316"/>
                    </a:lnTo>
                    <a:lnTo>
                      <a:pt x="4" y="330"/>
                    </a:lnTo>
                    <a:lnTo>
                      <a:pt x="2" y="344"/>
                    </a:lnTo>
                    <a:lnTo>
                      <a:pt x="0" y="357"/>
                    </a:lnTo>
                    <a:lnTo>
                      <a:pt x="0" y="370"/>
                    </a:lnTo>
                    <a:lnTo>
                      <a:pt x="0" y="382"/>
                    </a:lnTo>
                    <a:lnTo>
                      <a:pt x="1" y="394"/>
                    </a:lnTo>
                    <a:lnTo>
                      <a:pt x="2" y="405"/>
                    </a:lnTo>
                    <a:lnTo>
                      <a:pt x="4" y="416"/>
                    </a:lnTo>
                    <a:lnTo>
                      <a:pt x="7" y="42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75" name="Group 53"/>
            <p:cNvGrpSpPr>
              <a:grpSpLocks/>
            </p:cNvGrpSpPr>
            <p:nvPr/>
          </p:nvGrpSpPr>
          <p:grpSpPr bwMode="auto">
            <a:xfrm>
              <a:off x="2171" y="1221"/>
              <a:ext cx="529" cy="732"/>
              <a:chOff x="2171" y="1221"/>
              <a:chExt cx="529" cy="732"/>
            </a:xfrm>
          </p:grpSpPr>
          <p:sp>
            <p:nvSpPr>
              <p:cNvPr id="26699" name="Freeform 54"/>
              <p:cNvSpPr>
                <a:spLocks/>
              </p:cNvSpPr>
              <p:nvPr/>
            </p:nvSpPr>
            <p:spPr bwMode="auto">
              <a:xfrm>
                <a:off x="2171" y="1403"/>
                <a:ext cx="250" cy="159"/>
              </a:xfrm>
              <a:custGeom>
                <a:avLst/>
                <a:gdLst>
                  <a:gd name="T0" fmla="*/ 132 w 250"/>
                  <a:gd name="T1" fmla="*/ 14 h 159"/>
                  <a:gd name="T2" fmla="*/ 110 w 250"/>
                  <a:gd name="T3" fmla="*/ 7 h 159"/>
                  <a:gd name="T4" fmla="*/ 89 w 250"/>
                  <a:gd name="T5" fmla="*/ 3 h 159"/>
                  <a:gd name="T6" fmla="*/ 69 w 250"/>
                  <a:gd name="T7" fmla="*/ 0 h 159"/>
                  <a:gd name="T8" fmla="*/ 51 w 250"/>
                  <a:gd name="T9" fmla="*/ 0 h 159"/>
                  <a:gd name="T10" fmla="*/ 35 w 250"/>
                  <a:gd name="T11" fmla="*/ 2 h 159"/>
                  <a:gd name="T12" fmla="*/ 21 w 250"/>
                  <a:gd name="T13" fmla="*/ 7 h 159"/>
                  <a:gd name="T14" fmla="*/ 11 w 250"/>
                  <a:gd name="T15" fmla="*/ 13 h 159"/>
                  <a:gd name="T16" fmla="*/ 4 w 250"/>
                  <a:gd name="T17" fmla="*/ 22 h 159"/>
                  <a:gd name="T18" fmla="*/ 0 w 250"/>
                  <a:gd name="T19" fmla="*/ 32 h 159"/>
                  <a:gd name="T20" fmla="*/ 0 w 250"/>
                  <a:gd name="T21" fmla="*/ 44 h 159"/>
                  <a:gd name="T22" fmla="*/ 4 w 250"/>
                  <a:gd name="T23" fmla="*/ 57 h 159"/>
                  <a:gd name="T24" fmla="*/ 11 w 250"/>
                  <a:gd name="T25" fmla="*/ 70 h 159"/>
                  <a:gd name="T26" fmla="*/ 21 w 250"/>
                  <a:gd name="T27" fmla="*/ 83 h 159"/>
                  <a:gd name="T28" fmla="*/ 36 w 250"/>
                  <a:gd name="T29" fmla="*/ 97 h 159"/>
                  <a:gd name="T30" fmla="*/ 52 w 250"/>
                  <a:gd name="T31" fmla="*/ 110 h 159"/>
                  <a:gd name="T32" fmla="*/ 70 w 250"/>
                  <a:gd name="T33" fmla="*/ 122 h 159"/>
                  <a:gd name="T34" fmla="*/ 90 w 250"/>
                  <a:gd name="T35" fmla="*/ 133 h 159"/>
                  <a:gd name="T36" fmla="*/ 111 w 250"/>
                  <a:gd name="T37" fmla="*/ 142 h 159"/>
                  <a:gd name="T38" fmla="*/ 133 w 250"/>
                  <a:gd name="T39" fmla="*/ 149 h 159"/>
                  <a:gd name="T40" fmla="*/ 154 w 250"/>
                  <a:gd name="T41" fmla="*/ 154 h 159"/>
                  <a:gd name="T42" fmla="*/ 174 w 250"/>
                  <a:gd name="T43" fmla="*/ 157 h 159"/>
                  <a:gd name="T44" fmla="*/ 193 w 250"/>
                  <a:gd name="T45" fmla="*/ 158 h 159"/>
                  <a:gd name="T46" fmla="*/ 210 w 250"/>
                  <a:gd name="T47" fmla="*/ 156 h 159"/>
                  <a:gd name="T48" fmla="*/ 224 w 250"/>
                  <a:gd name="T49" fmla="*/ 152 h 159"/>
                  <a:gd name="T50" fmla="*/ 235 w 250"/>
                  <a:gd name="T51" fmla="*/ 146 h 159"/>
                  <a:gd name="T52" fmla="*/ 244 w 250"/>
                  <a:gd name="T53" fmla="*/ 138 h 159"/>
                  <a:gd name="T54" fmla="*/ 247 w 250"/>
                  <a:gd name="T55" fmla="*/ 128 h 159"/>
                  <a:gd name="T56" fmla="*/ 249 w 250"/>
                  <a:gd name="T57" fmla="*/ 117 h 159"/>
                  <a:gd name="T58" fmla="*/ 245 w 250"/>
                  <a:gd name="T59" fmla="*/ 104 h 159"/>
                  <a:gd name="T60" fmla="*/ 239 w 250"/>
                  <a:gd name="T61" fmla="*/ 91 h 159"/>
                  <a:gd name="T62" fmla="*/ 229 w 250"/>
                  <a:gd name="T63" fmla="*/ 78 h 159"/>
                  <a:gd name="T64" fmla="*/ 217 w 250"/>
                  <a:gd name="T65" fmla="*/ 64 h 159"/>
                  <a:gd name="T66" fmla="*/ 201 w 250"/>
                  <a:gd name="T67" fmla="*/ 51 h 159"/>
                  <a:gd name="T68" fmla="*/ 183 w 250"/>
                  <a:gd name="T69" fmla="*/ 39 h 159"/>
                  <a:gd name="T70" fmla="*/ 164 w 250"/>
                  <a:gd name="T71" fmla="*/ 28 h 159"/>
                  <a:gd name="T72" fmla="*/ 142 w 250"/>
                  <a:gd name="T73" fmla="*/ 18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42" y="18"/>
                    </a:moveTo>
                    <a:lnTo>
                      <a:pt x="132" y="14"/>
                    </a:lnTo>
                    <a:lnTo>
                      <a:pt x="121" y="10"/>
                    </a:lnTo>
                    <a:lnTo>
                      <a:pt x="110" y="7"/>
                    </a:lnTo>
                    <a:lnTo>
                      <a:pt x="100" y="5"/>
                    </a:lnTo>
                    <a:lnTo>
                      <a:pt x="89" y="3"/>
                    </a:lnTo>
                    <a:lnTo>
                      <a:pt x="79" y="1"/>
                    </a:lnTo>
                    <a:lnTo>
                      <a:pt x="69" y="0"/>
                    </a:lnTo>
                    <a:lnTo>
                      <a:pt x="60" y="0"/>
                    </a:lnTo>
                    <a:lnTo>
                      <a:pt x="51" y="0"/>
                    </a:lnTo>
                    <a:lnTo>
                      <a:pt x="43" y="1"/>
                    </a:lnTo>
                    <a:lnTo>
                      <a:pt x="35" y="2"/>
                    </a:lnTo>
                    <a:lnTo>
                      <a:pt x="28" y="4"/>
                    </a:lnTo>
                    <a:lnTo>
                      <a:pt x="21" y="7"/>
                    </a:lnTo>
                    <a:lnTo>
                      <a:pt x="16" y="10"/>
                    </a:lnTo>
                    <a:lnTo>
                      <a:pt x="11" y="13"/>
                    </a:lnTo>
                    <a:lnTo>
                      <a:pt x="7" y="17"/>
                    </a:lnTo>
                    <a:lnTo>
                      <a:pt x="4" y="22"/>
                    </a:lnTo>
                    <a:lnTo>
                      <a:pt x="1" y="27"/>
                    </a:lnTo>
                    <a:lnTo>
                      <a:pt x="0" y="32"/>
                    </a:lnTo>
                    <a:lnTo>
                      <a:pt x="0" y="38"/>
                    </a:lnTo>
                    <a:lnTo>
                      <a:pt x="0" y="44"/>
                    </a:lnTo>
                    <a:lnTo>
                      <a:pt x="2" y="50"/>
                    </a:lnTo>
                    <a:lnTo>
                      <a:pt x="4" y="57"/>
                    </a:lnTo>
                    <a:lnTo>
                      <a:pt x="7" y="63"/>
                    </a:lnTo>
                    <a:lnTo>
                      <a:pt x="11" y="70"/>
                    </a:lnTo>
                    <a:lnTo>
                      <a:pt x="16" y="77"/>
                    </a:lnTo>
                    <a:lnTo>
                      <a:pt x="21" y="83"/>
                    </a:lnTo>
                    <a:lnTo>
                      <a:pt x="28" y="90"/>
                    </a:lnTo>
                    <a:lnTo>
                      <a:pt x="36" y="97"/>
                    </a:lnTo>
                    <a:lnTo>
                      <a:pt x="44" y="103"/>
                    </a:lnTo>
                    <a:lnTo>
                      <a:pt x="52" y="110"/>
                    </a:lnTo>
                    <a:lnTo>
                      <a:pt x="60" y="116"/>
                    </a:lnTo>
                    <a:lnTo>
                      <a:pt x="70" y="122"/>
                    </a:lnTo>
                    <a:lnTo>
                      <a:pt x="80" y="127"/>
                    </a:lnTo>
                    <a:lnTo>
                      <a:pt x="90" y="133"/>
                    </a:lnTo>
                    <a:lnTo>
                      <a:pt x="100" y="137"/>
                    </a:lnTo>
                    <a:lnTo>
                      <a:pt x="111" y="142"/>
                    </a:lnTo>
                    <a:lnTo>
                      <a:pt x="122" y="146"/>
                    </a:lnTo>
                    <a:lnTo>
                      <a:pt x="133" y="149"/>
                    </a:lnTo>
                    <a:lnTo>
                      <a:pt x="143" y="152"/>
                    </a:lnTo>
                    <a:lnTo>
                      <a:pt x="154" y="154"/>
                    </a:lnTo>
                    <a:lnTo>
                      <a:pt x="164" y="156"/>
                    </a:lnTo>
                    <a:lnTo>
                      <a:pt x="174" y="157"/>
                    </a:lnTo>
                    <a:lnTo>
                      <a:pt x="183" y="158"/>
                    </a:lnTo>
                    <a:lnTo>
                      <a:pt x="193" y="158"/>
                    </a:lnTo>
                    <a:lnTo>
                      <a:pt x="202" y="157"/>
                    </a:lnTo>
                    <a:lnTo>
                      <a:pt x="210" y="156"/>
                    </a:lnTo>
                    <a:lnTo>
                      <a:pt x="217" y="155"/>
                    </a:lnTo>
                    <a:lnTo>
                      <a:pt x="224" y="152"/>
                    </a:lnTo>
                    <a:lnTo>
                      <a:pt x="229" y="149"/>
                    </a:lnTo>
                    <a:lnTo>
                      <a:pt x="235" y="146"/>
                    </a:lnTo>
                    <a:lnTo>
                      <a:pt x="239" y="142"/>
                    </a:lnTo>
                    <a:lnTo>
                      <a:pt x="244" y="138"/>
                    </a:lnTo>
                    <a:lnTo>
                      <a:pt x="245" y="133"/>
                    </a:lnTo>
                    <a:lnTo>
                      <a:pt x="247" y="128"/>
                    </a:lnTo>
                    <a:lnTo>
                      <a:pt x="249" y="123"/>
                    </a:lnTo>
                    <a:lnTo>
                      <a:pt x="249" y="117"/>
                    </a:lnTo>
                    <a:lnTo>
                      <a:pt x="247" y="111"/>
                    </a:lnTo>
                    <a:lnTo>
                      <a:pt x="245" y="104"/>
                    </a:lnTo>
                    <a:lnTo>
                      <a:pt x="243" y="98"/>
                    </a:lnTo>
                    <a:lnTo>
                      <a:pt x="239" y="91"/>
                    </a:lnTo>
                    <a:lnTo>
                      <a:pt x="235" y="84"/>
                    </a:lnTo>
                    <a:lnTo>
                      <a:pt x="229" y="78"/>
                    </a:lnTo>
                    <a:lnTo>
                      <a:pt x="223" y="71"/>
                    </a:lnTo>
                    <a:lnTo>
                      <a:pt x="217" y="64"/>
                    </a:lnTo>
                    <a:lnTo>
                      <a:pt x="209" y="57"/>
                    </a:lnTo>
                    <a:lnTo>
                      <a:pt x="201" y="51"/>
                    </a:lnTo>
                    <a:lnTo>
                      <a:pt x="192" y="45"/>
                    </a:lnTo>
                    <a:lnTo>
                      <a:pt x="183" y="39"/>
                    </a:lnTo>
                    <a:lnTo>
                      <a:pt x="173" y="33"/>
                    </a:lnTo>
                    <a:lnTo>
                      <a:pt x="164" y="28"/>
                    </a:lnTo>
                    <a:lnTo>
                      <a:pt x="153" y="23"/>
                    </a:lnTo>
                    <a:lnTo>
                      <a:pt x="142" y="18"/>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00" name="Freeform 55"/>
              <p:cNvSpPr>
                <a:spLocks/>
              </p:cNvSpPr>
              <p:nvPr/>
            </p:nvSpPr>
            <p:spPr bwMode="auto">
              <a:xfrm>
                <a:off x="2411" y="1221"/>
                <a:ext cx="136" cy="292"/>
              </a:xfrm>
              <a:custGeom>
                <a:avLst/>
                <a:gdLst>
                  <a:gd name="T0" fmla="*/ 123 w 136"/>
                  <a:gd name="T1" fmla="*/ 155 h 292"/>
                  <a:gd name="T2" fmla="*/ 129 w 136"/>
                  <a:gd name="T3" fmla="*/ 129 h 292"/>
                  <a:gd name="T4" fmla="*/ 133 w 136"/>
                  <a:gd name="T5" fmla="*/ 105 h 292"/>
                  <a:gd name="T6" fmla="*/ 135 w 136"/>
                  <a:gd name="T7" fmla="*/ 82 h 292"/>
                  <a:gd name="T8" fmla="*/ 135 w 136"/>
                  <a:gd name="T9" fmla="*/ 60 h 292"/>
                  <a:gd name="T10" fmla="*/ 133 w 136"/>
                  <a:gd name="T11" fmla="*/ 41 h 292"/>
                  <a:gd name="T12" fmla="*/ 130 w 136"/>
                  <a:gd name="T13" fmla="*/ 25 h 292"/>
                  <a:gd name="T14" fmla="*/ 123 w 136"/>
                  <a:gd name="T15" fmla="*/ 13 h 292"/>
                  <a:gd name="T16" fmla="*/ 116 w 136"/>
                  <a:gd name="T17" fmla="*/ 5 h 292"/>
                  <a:gd name="T18" fmla="*/ 107 w 136"/>
                  <a:gd name="T19" fmla="*/ 1 h 292"/>
                  <a:gd name="T20" fmla="*/ 98 w 136"/>
                  <a:gd name="T21" fmla="*/ 1 h 292"/>
                  <a:gd name="T22" fmla="*/ 87 w 136"/>
                  <a:gd name="T23" fmla="*/ 5 h 292"/>
                  <a:gd name="T24" fmla="*/ 75 w 136"/>
                  <a:gd name="T25" fmla="*/ 14 h 292"/>
                  <a:gd name="T26" fmla="*/ 64 w 136"/>
                  <a:gd name="T27" fmla="*/ 26 h 292"/>
                  <a:gd name="T28" fmla="*/ 52 w 136"/>
                  <a:gd name="T29" fmla="*/ 42 h 292"/>
                  <a:gd name="T30" fmla="*/ 41 w 136"/>
                  <a:gd name="T31" fmla="*/ 61 h 292"/>
                  <a:gd name="T32" fmla="*/ 31 w 136"/>
                  <a:gd name="T33" fmla="*/ 83 h 292"/>
                  <a:gd name="T34" fmla="*/ 22 w 136"/>
                  <a:gd name="T35" fmla="*/ 106 h 292"/>
                  <a:gd name="T36" fmla="*/ 14 w 136"/>
                  <a:gd name="T37" fmla="*/ 131 h 292"/>
                  <a:gd name="T38" fmla="*/ 8 w 136"/>
                  <a:gd name="T39" fmla="*/ 156 h 292"/>
                  <a:gd name="T40" fmla="*/ 4 w 136"/>
                  <a:gd name="T41" fmla="*/ 181 h 292"/>
                  <a:gd name="T42" fmla="*/ 1 w 136"/>
                  <a:gd name="T43" fmla="*/ 204 h 292"/>
                  <a:gd name="T44" fmla="*/ 0 w 136"/>
                  <a:gd name="T45" fmla="*/ 226 h 292"/>
                  <a:gd name="T46" fmla="*/ 2 w 136"/>
                  <a:gd name="T47" fmla="*/ 246 h 292"/>
                  <a:gd name="T48" fmla="*/ 5 w 136"/>
                  <a:gd name="T49" fmla="*/ 263 h 292"/>
                  <a:gd name="T50" fmla="*/ 11 w 136"/>
                  <a:gd name="T51" fmla="*/ 276 h 292"/>
                  <a:gd name="T52" fmla="*/ 17 w 136"/>
                  <a:gd name="T53" fmla="*/ 285 h 292"/>
                  <a:gd name="T54" fmla="*/ 26 w 136"/>
                  <a:gd name="T55" fmla="*/ 290 h 292"/>
                  <a:gd name="T56" fmla="*/ 36 w 136"/>
                  <a:gd name="T57" fmla="*/ 291 h 292"/>
                  <a:gd name="T58" fmla="*/ 46 w 136"/>
                  <a:gd name="T59" fmla="*/ 288 h 292"/>
                  <a:gd name="T60" fmla="*/ 57 w 136"/>
                  <a:gd name="T61" fmla="*/ 281 h 292"/>
                  <a:gd name="T62" fmla="*/ 69 w 136"/>
                  <a:gd name="T63" fmla="*/ 269 h 292"/>
                  <a:gd name="T64" fmla="*/ 80 w 136"/>
                  <a:gd name="T65" fmla="*/ 254 h 292"/>
                  <a:gd name="T66" fmla="*/ 91 w 136"/>
                  <a:gd name="T67" fmla="*/ 235 h 292"/>
                  <a:gd name="T68" fmla="*/ 102 w 136"/>
                  <a:gd name="T69" fmla="*/ 215 h 292"/>
                  <a:gd name="T70" fmla="*/ 112 w 136"/>
                  <a:gd name="T71" fmla="*/ 192 h 292"/>
                  <a:gd name="T72" fmla="*/ 120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20" y="167"/>
                    </a:moveTo>
                    <a:lnTo>
                      <a:pt x="123" y="155"/>
                    </a:lnTo>
                    <a:lnTo>
                      <a:pt x="126" y="142"/>
                    </a:lnTo>
                    <a:lnTo>
                      <a:pt x="129" y="129"/>
                    </a:lnTo>
                    <a:lnTo>
                      <a:pt x="131" y="117"/>
                    </a:lnTo>
                    <a:lnTo>
                      <a:pt x="133" y="105"/>
                    </a:lnTo>
                    <a:lnTo>
                      <a:pt x="134" y="93"/>
                    </a:lnTo>
                    <a:lnTo>
                      <a:pt x="135" y="82"/>
                    </a:lnTo>
                    <a:lnTo>
                      <a:pt x="135" y="71"/>
                    </a:lnTo>
                    <a:lnTo>
                      <a:pt x="135" y="60"/>
                    </a:lnTo>
                    <a:lnTo>
                      <a:pt x="134" y="51"/>
                    </a:lnTo>
                    <a:lnTo>
                      <a:pt x="133" y="41"/>
                    </a:lnTo>
                    <a:lnTo>
                      <a:pt x="131" y="33"/>
                    </a:lnTo>
                    <a:lnTo>
                      <a:pt x="130" y="25"/>
                    </a:lnTo>
                    <a:lnTo>
                      <a:pt x="127" y="19"/>
                    </a:lnTo>
                    <a:lnTo>
                      <a:pt x="123" y="13"/>
                    </a:lnTo>
                    <a:lnTo>
                      <a:pt x="120" y="9"/>
                    </a:lnTo>
                    <a:lnTo>
                      <a:pt x="116" y="5"/>
                    </a:lnTo>
                    <a:lnTo>
                      <a:pt x="112" y="2"/>
                    </a:lnTo>
                    <a:lnTo>
                      <a:pt x="107" y="1"/>
                    </a:lnTo>
                    <a:lnTo>
                      <a:pt x="103" y="0"/>
                    </a:lnTo>
                    <a:lnTo>
                      <a:pt x="98" y="1"/>
                    </a:lnTo>
                    <a:lnTo>
                      <a:pt x="92" y="2"/>
                    </a:lnTo>
                    <a:lnTo>
                      <a:pt x="87" y="5"/>
                    </a:lnTo>
                    <a:lnTo>
                      <a:pt x="81" y="9"/>
                    </a:lnTo>
                    <a:lnTo>
                      <a:pt x="75" y="14"/>
                    </a:lnTo>
                    <a:lnTo>
                      <a:pt x="69" y="19"/>
                    </a:lnTo>
                    <a:lnTo>
                      <a:pt x="64" y="26"/>
                    </a:lnTo>
                    <a:lnTo>
                      <a:pt x="58" y="34"/>
                    </a:lnTo>
                    <a:lnTo>
                      <a:pt x="52" y="42"/>
                    </a:lnTo>
                    <a:lnTo>
                      <a:pt x="46" y="51"/>
                    </a:lnTo>
                    <a:lnTo>
                      <a:pt x="41" y="61"/>
                    </a:lnTo>
                    <a:lnTo>
                      <a:pt x="36" y="71"/>
                    </a:lnTo>
                    <a:lnTo>
                      <a:pt x="31" y="83"/>
                    </a:lnTo>
                    <a:lnTo>
                      <a:pt x="27" y="94"/>
                    </a:lnTo>
                    <a:lnTo>
                      <a:pt x="22" y="106"/>
                    </a:lnTo>
                    <a:lnTo>
                      <a:pt x="18" y="118"/>
                    </a:lnTo>
                    <a:lnTo>
                      <a:pt x="14" y="131"/>
                    </a:lnTo>
                    <a:lnTo>
                      <a:pt x="11" y="143"/>
                    </a:lnTo>
                    <a:lnTo>
                      <a:pt x="8" y="156"/>
                    </a:lnTo>
                    <a:lnTo>
                      <a:pt x="5" y="168"/>
                    </a:lnTo>
                    <a:lnTo>
                      <a:pt x="4" y="181"/>
                    </a:lnTo>
                    <a:lnTo>
                      <a:pt x="2" y="193"/>
                    </a:lnTo>
                    <a:lnTo>
                      <a:pt x="1" y="204"/>
                    </a:lnTo>
                    <a:lnTo>
                      <a:pt x="0" y="215"/>
                    </a:lnTo>
                    <a:lnTo>
                      <a:pt x="0" y="226"/>
                    </a:lnTo>
                    <a:lnTo>
                      <a:pt x="1" y="236"/>
                    </a:lnTo>
                    <a:lnTo>
                      <a:pt x="2" y="246"/>
                    </a:lnTo>
                    <a:lnTo>
                      <a:pt x="4" y="255"/>
                    </a:lnTo>
                    <a:lnTo>
                      <a:pt x="5" y="263"/>
                    </a:lnTo>
                    <a:lnTo>
                      <a:pt x="7" y="269"/>
                    </a:lnTo>
                    <a:lnTo>
                      <a:pt x="11" y="276"/>
                    </a:lnTo>
                    <a:lnTo>
                      <a:pt x="13" y="281"/>
                    </a:lnTo>
                    <a:lnTo>
                      <a:pt x="17" y="285"/>
                    </a:lnTo>
                    <a:lnTo>
                      <a:pt x="21" y="288"/>
                    </a:lnTo>
                    <a:lnTo>
                      <a:pt x="26" y="290"/>
                    </a:lnTo>
                    <a:lnTo>
                      <a:pt x="30" y="291"/>
                    </a:lnTo>
                    <a:lnTo>
                      <a:pt x="36" y="291"/>
                    </a:lnTo>
                    <a:lnTo>
                      <a:pt x="41" y="290"/>
                    </a:lnTo>
                    <a:lnTo>
                      <a:pt x="46" y="288"/>
                    </a:lnTo>
                    <a:lnTo>
                      <a:pt x="52" y="285"/>
                    </a:lnTo>
                    <a:lnTo>
                      <a:pt x="57" y="281"/>
                    </a:lnTo>
                    <a:lnTo>
                      <a:pt x="63" y="275"/>
                    </a:lnTo>
                    <a:lnTo>
                      <a:pt x="69" y="269"/>
                    </a:lnTo>
                    <a:lnTo>
                      <a:pt x="75" y="262"/>
                    </a:lnTo>
                    <a:lnTo>
                      <a:pt x="80" y="254"/>
                    </a:lnTo>
                    <a:lnTo>
                      <a:pt x="86" y="245"/>
                    </a:lnTo>
                    <a:lnTo>
                      <a:pt x="91" y="235"/>
                    </a:lnTo>
                    <a:lnTo>
                      <a:pt x="97" y="225"/>
                    </a:lnTo>
                    <a:lnTo>
                      <a:pt x="102" y="215"/>
                    </a:lnTo>
                    <a:lnTo>
                      <a:pt x="107" y="203"/>
                    </a:lnTo>
                    <a:lnTo>
                      <a:pt x="112" y="192"/>
                    </a:lnTo>
                    <a:lnTo>
                      <a:pt x="115" y="179"/>
                    </a:lnTo>
                    <a:lnTo>
                      <a:pt x="120" y="167"/>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701" name="Oval 56"/>
              <p:cNvSpPr>
                <a:spLocks noChangeArrowheads="1"/>
              </p:cNvSpPr>
              <p:nvPr/>
            </p:nvSpPr>
            <p:spPr bwMode="auto">
              <a:xfrm rot="-4800000">
                <a:off x="2502" y="1435"/>
                <a:ext cx="110" cy="286"/>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702" name="Freeform 57"/>
              <p:cNvSpPr>
                <a:spLocks/>
              </p:cNvSpPr>
              <p:nvPr/>
            </p:nvSpPr>
            <p:spPr bwMode="auto">
              <a:xfrm>
                <a:off x="2336" y="1525"/>
                <a:ext cx="93" cy="428"/>
              </a:xfrm>
              <a:custGeom>
                <a:avLst/>
                <a:gdLst>
                  <a:gd name="T0" fmla="*/ 92 w 93"/>
                  <a:gd name="T1" fmla="*/ 0 h 428"/>
                  <a:gd name="T2" fmla="*/ 87 w 93"/>
                  <a:gd name="T3" fmla="*/ 21 h 428"/>
                  <a:gd name="T4" fmla="*/ 84 w 93"/>
                  <a:gd name="T5" fmla="*/ 33 h 428"/>
                  <a:gd name="T6" fmla="*/ 80 w 93"/>
                  <a:gd name="T7" fmla="*/ 45 h 428"/>
                  <a:gd name="T8" fmla="*/ 77 w 93"/>
                  <a:gd name="T9" fmla="*/ 57 h 428"/>
                  <a:gd name="T10" fmla="*/ 73 w 93"/>
                  <a:gd name="T11" fmla="*/ 70 h 428"/>
                  <a:gd name="T12" fmla="*/ 69 w 93"/>
                  <a:gd name="T13" fmla="*/ 83 h 428"/>
                  <a:gd name="T14" fmla="*/ 64 w 93"/>
                  <a:gd name="T15" fmla="*/ 97 h 428"/>
                  <a:gd name="T16" fmla="*/ 61 w 93"/>
                  <a:gd name="T17" fmla="*/ 111 h 428"/>
                  <a:gd name="T18" fmla="*/ 55 w 93"/>
                  <a:gd name="T19" fmla="*/ 125 h 428"/>
                  <a:gd name="T20" fmla="*/ 51 w 93"/>
                  <a:gd name="T21" fmla="*/ 140 h 428"/>
                  <a:gd name="T22" fmla="*/ 46 w 93"/>
                  <a:gd name="T23" fmla="*/ 154 h 428"/>
                  <a:gd name="T24" fmla="*/ 42 w 93"/>
                  <a:gd name="T25" fmla="*/ 169 h 428"/>
                  <a:gd name="T26" fmla="*/ 38 w 93"/>
                  <a:gd name="T27" fmla="*/ 184 h 428"/>
                  <a:gd name="T28" fmla="*/ 33 w 93"/>
                  <a:gd name="T29" fmla="*/ 199 h 428"/>
                  <a:gd name="T30" fmla="*/ 29 w 93"/>
                  <a:gd name="T31" fmla="*/ 214 h 428"/>
                  <a:gd name="T32" fmla="*/ 24 w 93"/>
                  <a:gd name="T33" fmla="*/ 229 h 428"/>
                  <a:gd name="T34" fmla="*/ 21 w 93"/>
                  <a:gd name="T35" fmla="*/ 244 h 428"/>
                  <a:gd name="T36" fmla="*/ 17 w 93"/>
                  <a:gd name="T37" fmla="*/ 259 h 428"/>
                  <a:gd name="T38" fmla="*/ 13 w 93"/>
                  <a:gd name="T39" fmla="*/ 273 h 428"/>
                  <a:gd name="T40" fmla="*/ 10 w 93"/>
                  <a:gd name="T41" fmla="*/ 288 h 428"/>
                  <a:gd name="T42" fmla="*/ 7 w 93"/>
                  <a:gd name="T43" fmla="*/ 303 h 428"/>
                  <a:gd name="T44" fmla="*/ 4 w 93"/>
                  <a:gd name="T45" fmla="*/ 317 h 428"/>
                  <a:gd name="T46" fmla="*/ 3 w 93"/>
                  <a:gd name="T47" fmla="*/ 331 h 428"/>
                  <a:gd name="T48" fmla="*/ 1 w 93"/>
                  <a:gd name="T49" fmla="*/ 344 h 428"/>
                  <a:gd name="T50" fmla="*/ 0 w 93"/>
                  <a:gd name="T51" fmla="*/ 357 h 428"/>
                  <a:gd name="T52" fmla="*/ 0 w 93"/>
                  <a:gd name="T53" fmla="*/ 370 h 428"/>
                  <a:gd name="T54" fmla="*/ 0 w 93"/>
                  <a:gd name="T55" fmla="*/ 383 h 428"/>
                  <a:gd name="T56" fmla="*/ 0 w 93"/>
                  <a:gd name="T57" fmla="*/ 395 h 428"/>
                  <a:gd name="T58" fmla="*/ 2 w 93"/>
                  <a:gd name="T59" fmla="*/ 406 h 428"/>
                  <a:gd name="T60" fmla="*/ 4 w 93"/>
                  <a:gd name="T61" fmla="*/ 417 h 428"/>
                  <a:gd name="T62" fmla="*/ 7 w 93"/>
                  <a:gd name="T63" fmla="*/ 427 h 4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428"/>
                  <a:gd name="T98" fmla="*/ 93 w 93"/>
                  <a:gd name="T99" fmla="*/ 428 h 4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428">
                    <a:moveTo>
                      <a:pt x="92" y="0"/>
                    </a:moveTo>
                    <a:lnTo>
                      <a:pt x="87" y="21"/>
                    </a:lnTo>
                    <a:lnTo>
                      <a:pt x="84" y="33"/>
                    </a:lnTo>
                    <a:lnTo>
                      <a:pt x="80" y="45"/>
                    </a:lnTo>
                    <a:lnTo>
                      <a:pt x="77" y="57"/>
                    </a:lnTo>
                    <a:lnTo>
                      <a:pt x="73" y="70"/>
                    </a:lnTo>
                    <a:lnTo>
                      <a:pt x="69" y="83"/>
                    </a:lnTo>
                    <a:lnTo>
                      <a:pt x="64" y="97"/>
                    </a:lnTo>
                    <a:lnTo>
                      <a:pt x="61" y="111"/>
                    </a:lnTo>
                    <a:lnTo>
                      <a:pt x="55" y="125"/>
                    </a:lnTo>
                    <a:lnTo>
                      <a:pt x="51" y="140"/>
                    </a:lnTo>
                    <a:lnTo>
                      <a:pt x="46" y="154"/>
                    </a:lnTo>
                    <a:lnTo>
                      <a:pt x="42" y="169"/>
                    </a:lnTo>
                    <a:lnTo>
                      <a:pt x="38" y="184"/>
                    </a:lnTo>
                    <a:lnTo>
                      <a:pt x="33" y="199"/>
                    </a:lnTo>
                    <a:lnTo>
                      <a:pt x="29" y="214"/>
                    </a:lnTo>
                    <a:lnTo>
                      <a:pt x="24" y="229"/>
                    </a:lnTo>
                    <a:lnTo>
                      <a:pt x="21" y="244"/>
                    </a:lnTo>
                    <a:lnTo>
                      <a:pt x="17" y="259"/>
                    </a:lnTo>
                    <a:lnTo>
                      <a:pt x="13" y="273"/>
                    </a:lnTo>
                    <a:lnTo>
                      <a:pt x="10" y="288"/>
                    </a:lnTo>
                    <a:lnTo>
                      <a:pt x="7" y="303"/>
                    </a:lnTo>
                    <a:lnTo>
                      <a:pt x="4" y="317"/>
                    </a:lnTo>
                    <a:lnTo>
                      <a:pt x="3" y="331"/>
                    </a:lnTo>
                    <a:lnTo>
                      <a:pt x="1" y="344"/>
                    </a:lnTo>
                    <a:lnTo>
                      <a:pt x="0" y="357"/>
                    </a:lnTo>
                    <a:lnTo>
                      <a:pt x="0" y="370"/>
                    </a:lnTo>
                    <a:lnTo>
                      <a:pt x="0" y="383"/>
                    </a:lnTo>
                    <a:lnTo>
                      <a:pt x="0" y="395"/>
                    </a:lnTo>
                    <a:lnTo>
                      <a:pt x="2" y="406"/>
                    </a:lnTo>
                    <a:lnTo>
                      <a:pt x="4" y="417"/>
                    </a:lnTo>
                    <a:lnTo>
                      <a:pt x="7" y="42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76" name="Group 58"/>
            <p:cNvGrpSpPr>
              <a:grpSpLocks/>
            </p:cNvGrpSpPr>
            <p:nvPr/>
          </p:nvGrpSpPr>
          <p:grpSpPr bwMode="auto">
            <a:xfrm>
              <a:off x="1577" y="182"/>
              <a:ext cx="808" cy="2489"/>
              <a:chOff x="1577" y="182"/>
              <a:chExt cx="808" cy="2489"/>
            </a:xfrm>
          </p:grpSpPr>
          <p:grpSp>
            <p:nvGrpSpPr>
              <p:cNvPr id="26683" name="Group 59"/>
              <p:cNvGrpSpPr>
                <a:grpSpLocks/>
              </p:cNvGrpSpPr>
              <p:nvPr/>
            </p:nvGrpSpPr>
            <p:grpSpPr bwMode="auto">
              <a:xfrm>
                <a:off x="1683" y="182"/>
                <a:ext cx="434" cy="1141"/>
                <a:chOff x="1683" y="182"/>
                <a:chExt cx="434" cy="1141"/>
              </a:xfrm>
            </p:grpSpPr>
            <p:sp>
              <p:nvSpPr>
                <p:cNvPr id="26695" name="Freeform 60"/>
                <p:cNvSpPr>
                  <a:spLocks/>
                </p:cNvSpPr>
                <p:nvPr/>
              </p:nvSpPr>
              <p:spPr bwMode="auto">
                <a:xfrm>
                  <a:off x="1933" y="346"/>
                  <a:ext cx="184" cy="321"/>
                </a:xfrm>
                <a:custGeom>
                  <a:avLst/>
                  <a:gdLst>
                    <a:gd name="T0" fmla="*/ 135 w 184"/>
                    <a:gd name="T1" fmla="*/ 10 h 321"/>
                    <a:gd name="T2" fmla="*/ 147 w 184"/>
                    <a:gd name="T3" fmla="*/ 3 h 321"/>
                    <a:gd name="T4" fmla="*/ 160 w 184"/>
                    <a:gd name="T5" fmla="*/ 0 h 321"/>
                    <a:gd name="T6" fmla="*/ 169 w 184"/>
                    <a:gd name="T7" fmla="*/ 3 h 321"/>
                    <a:gd name="T8" fmla="*/ 176 w 184"/>
                    <a:gd name="T9" fmla="*/ 10 h 321"/>
                    <a:gd name="T10" fmla="*/ 181 w 184"/>
                    <a:gd name="T11" fmla="*/ 22 h 321"/>
                    <a:gd name="T12" fmla="*/ 183 w 184"/>
                    <a:gd name="T13" fmla="*/ 38 h 321"/>
                    <a:gd name="T14" fmla="*/ 183 w 184"/>
                    <a:gd name="T15" fmla="*/ 57 h 321"/>
                    <a:gd name="T16" fmla="*/ 179 w 184"/>
                    <a:gd name="T17" fmla="*/ 79 h 321"/>
                    <a:gd name="T18" fmla="*/ 174 w 184"/>
                    <a:gd name="T19" fmla="*/ 104 h 321"/>
                    <a:gd name="T20" fmla="*/ 165 w 184"/>
                    <a:gd name="T21" fmla="*/ 130 h 321"/>
                    <a:gd name="T22" fmla="*/ 155 w 184"/>
                    <a:gd name="T23" fmla="*/ 158 h 321"/>
                    <a:gd name="T24" fmla="*/ 143 w 184"/>
                    <a:gd name="T25" fmla="*/ 185 h 321"/>
                    <a:gd name="T26" fmla="*/ 129 w 184"/>
                    <a:gd name="T27" fmla="*/ 212 h 321"/>
                    <a:gd name="T28" fmla="*/ 114 w 184"/>
                    <a:gd name="T29" fmla="*/ 237 h 321"/>
                    <a:gd name="T30" fmla="*/ 99 w 184"/>
                    <a:gd name="T31" fmla="*/ 260 h 321"/>
                    <a:gd name="T32" fmla="*/ 83 w 184"/>
                    <a:gd name="T33" fmla="*/ 280 h 321"/>
                    <a:gd name="T34" fmla="*/ 67 w 184"/>
                    <a:gd name="T35" fmla="*/ 296 h 321"/>
                    <a:gd name="T36" fmla="*/ 53 w 184"/>
                    <a:gd name="T37" fmla="*/ 308 h 321"/>
                    <a:gd name="T38" fmla="*/ 39 w 184"/>
                    <a:gd name="T39" fmla="*/ 316 h 321"/>
                    <a:gd name="T40" fmla="*/ 27 w 184"/>
                    <a:gd name="T41" fmla="*/ 320 h 321"/>
                    <a:gd name="T42" fmla="*/ 17 w 184"/>
                    <a:gd name="T43" fmla="*/ 319 h 321"/>
                    <a:gd name="T44" fmla="*/ 9 w 184"/>
                    <a:gd name="T45" fmla="*/ 313 h 321"/>
                    <a:gd name="T46" fmla="*/ 4 w 184"/>
                    <a:gd name="T47" fmla="*/ 302 h 321"/>
                    <a:gd name="T48" fmla="*/ 1 w 184"/>
                    <a:gd name="T49" fmla="*/ 288 h 321"/>
                    <a:gd name="T50" fmla="*/ 0 w 184"/>
                    <a:gd name="T51" fmla="*/ 269 h 321"/>
                    <a:gd name="T52" fmla="*/ 3 w 184"/>
                    <a:gd name="T53" fmla="*/ 248 h 321"/>
                    <a:gd name="T54" fmla="*/ 8 w 184"/>
                    <a:gd name="T55" fmla="*/ 223 h 321"/>
                    <a:gd name="T56" fmla="*/ 15 w 184"/>
                    <a:gd name="T57" fmla="*/ 197 h 321"/>
                    <a:gd name="T58" fmla="*/ 25 w 184"/>
                    <a:gd name="T59" fmla="*/ 170 h 321"/>
                    <a:gd name="T60" fmla="*/ 37 w 184"/>
                    <a:gd name="T61" fmla="*/ 142 h 321"/>
                    <a:gd name="T62" fmla="*/ 51 w 184"/>
                    <a:gd name="T63" fmla="*/ 116 h 321"/>
                    <a:gd name="T64" fmla="*/ 65 w 184"/>
                    <a:gd name="T65" fmla="*/ 90 h 321"/>
                    <a:gd name="T66" fmla="*/ 81 w 184"/>
                    <a:gd name="T67" fmla="*/ 66 h 321"/>
                    <a:gd name="T68" fmla="*/ 96 w 184"/>
                    <a:gd name="T69" fmla="*/ 46 h 321"/>
                    <a:gd name="T70" fmla="*/ 112 w 184"/>
                    <a:gd name="T71" fmla="*/ 28 h 321"/>
                    <a:gd name="T72" fmla="*/ 127 w 184"/>
                    <a:gd name="T73" fmla="*/ 15 h 3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4"/>
                    <a:gd name="T112" fmla="*/ 0 h 321"/>
                    <a:gd name="T113" fmla="*/ 184 w 184"/>
                    <a:gd name="T114" fmla="*/ 321 h 3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4" h="321">
                      <a:moveTo>
                        <a:pt x="128" y="15"/>
                      </a:moveTo>
                      <a:lnTo>
                        <a:pt x="135" y="10"/>
                      </a:lnTo>
                      <a:lnTo>
                        <a:pt x="141" y="6"/>
                      </a:lnTo>
                      <a:lnTo>
                        <a:pt x="147" y="3"/>
                      </a:lnTo>
                      <a:lnTo>
                        <a:pt x="154" y="1"/>
                      </a:lnTo>
                      <a:lnTo>
                        <a:pt x="160" y="0"/>
                      </a:lnTo>
                      <a:lnTo>
                        <a:pt x="164" y="1"/>
                      </a:lnTo>
                      <a:lnTo>
                        <a:pt x="169" y="3"/>
                      </a:lnTo>
                      <a:lnTo>
                        <a:pt x="173" y="6"/>
                      </a:lnTo>
                      <a:lnTo>
                        <a:pt x="176" y="10"/>
                      </a:lnTo>
                      <a:lnTo>
                        <a:pt x="179" y="16"/>
                      </a:lnTo>
                      <a:lnTo>
                        <a:pt x="181" y="22"/>
                      </a:lnTo>
                      <a:lnTo>
                        <a:pt x="183" y="29"/>
                      </a:lnTo>
                      <a:lnTo>
                        <a:pt x="183" y="38"/>
                      </a:lnTo>
                      <a:lnTo>
                        <a:pt x="183" y="46"/>
                      </a:lnTo>
                      <a:lnTo>
                        <a:pt x="183" y="57"/>
                      </a:lnTo>
                      <a:lnTo>
                        <a:pt x="181" y="68"/>
                      </a:lnTo>
                      <a:lnTo>
                        <a:pt x="179" y="79"/>
                      </a:lnTo>
                      <a:lnTo>
                        <a:pt x="177" y="91"/>
                      </a:lnTo>
                      <a:lnTo>
                        <a:pt x="174" y="104"/>
                      </a:lnTo>
                      <a:lnTo>
                        <a:pt x="171" y="117"/>
                      </a:lnTo>
                      <a:lnTo>
                        <a:pt x="165" y="130"/>
                      </a:lnTo>
                      <a:lnTo>
                        <a:pt x="161" y="144"/>
                      </a:lnTo>
                      <a:lnTo>
                        <a:pt x="155" y="158"/>
                      </a:lnTo>
                      <a:lnTo>
                        <a:pt x="149" y="171"/>
                      </a:lnTo>
                      <a:lnTo>
                        <a:pt x="143" y="185"/>
                      </a:lnTo>
                      <a:lnTo>
                        <a:pt x="137" y="198"/>
                      </a:lnTo>
                      <a:lnTo>
                        <a:pt x="129" y="212"/>
                      </a:lnTo>
                      <a:lnTo>
                        <a:pt x="122" y="224"/>
                      </a:lnTo>
                      <a:lnTo>
                        <a:pt x="114" y="237"/>
                      </a:lnTo>
                      <a:lnTo>
                        <a:pt x="106" y="248"/>
                      </a:lnTo>
                      <a:lnTo>
                        <a:pt x="99" y="260"/>
                      </a:lnTo>
                      <a:lnTo>
                        <a:pt x="91" y="270"/>
                      </a:lnTo>
                      <a:lnTo>
                        <a:pt x="83" y="280"/>
                      </a:lnTo>
                      <a:lnTo>
                        <a:pt x="75" y="288"/>
                      </a:lnTo>
                      <a:lnTo>
                        <a:pt x="67" y="296"/>
                      </a:lnTo>
                      <a:lnTo>
                        <a:pt x="60" y="303"/>
                      </a:lnTo>
                      <a:lnTo>
                        <a:pt x="53" y="308"/>
                      </a:lnTo>
                      <a:lnTo>
                        <a:pt x="46" y="313"/>
                      </a:lnTo>
                      <a:lnTo>
                        <a:pt x="39" y="316"/>
                      </a:lnTo>
                      <a:lnTo>
                        <a:pt x="33" y="319"/>
                      </a:lnTo>
                      <a:lnTo>
                        <a:pt x="27" y="320"/>
                      </a:lnTo>
                      <a:lnTo>
                        <a:pt x="21" y="320"/>
                      </a:lnTo>
                      <a:lnTo>
                        <a:pt x="17" y="319"/>
                      </a:lnTo>
                      <a:lnTo>
                        <a:pt x="12" y="316"/>
                      </a:lnTo>
                      <a:lnTo>
                        <a:pt x="9" y="313"/>
                      </a:lnTo>
                      <a:lnTo>
                        <a:pt x="5" y="308"/>
                      </a:lnTo>
                      <a:lnTo>
                        <a:pt x="4" y="302"/>
                      </a:lnTo>
                      <a:lnTo>
                        <a:pt x="2" y="295"/>
                      </a:lnTo>
                      <a:lnTo>
                        <a:pt x="1" y="288"/>
                      </a:lnTo>
                      <a:lnTo>
                        <a:pt x="0" y="279"/>
                      </a:lnTo>
                      <a:lnTo>
                        <a:pt x="0" y="269"/>
                      </a:lnTo>
                      <a:lnTo>
                        <a:pt x="1" y="258"/>
                      </a:lnTo>
                      <a:lnTo>
                        <a:pt x="3" y="248"/>
                      </a:lnTo>
                      <a:lnTo>
                        <a:pt x="4" y="236"/>
                      </a:lnTo>
                      <a:lnTo>
                        <a:pt x="8" y="223"/>
                      </a:lnTo>
                      <a:lnTo>
                        <a:pt x="12" y="210"/>
                      </a:lnTo>
                      <a:lnTo>
                        <a:pt x="15" y="197"/>
                      </a:lnTo>
                      <a:lnTo>
                        <a:pt x="21" y="184"/>
                      </a:lnTo>
                      <a:lnTo>
                        <a:pt x="25" y="170"/>
                      </a:lnTo>
                      <a:lnTo>
                        <a:pt x="31" y="156"/>
                      </a:lnTo>
                      <a:lnTo>
                        <a:pt x="37" y="142"/>
                      </a:lnTo>
                      <a:lnTo>
                        <a:pt x="44" y="129"/>
                      </a:lnTo>
                      <a:lnTo>
                        <a:pt x="51" y="116"/>
                      </a:lnTo>
                      <a:lnTo>
                        <a:pt x="58" y="102"/>
                      </a:lnTo>
                      <a:lnTo>
                        <a:pt x="65" y="90"/>
                      </a:lnTo>
                      <a:lnTo>
                        <a:pt x="72" y="78"/>
                      </a:lnTo>
                      <a:lnTo>
                        <a:pt x="81" y="66"/>
                      </a:lnTo>
                      <a:lnTo>
                        <a:pt x="88" y="56"/>
                      </a:lnTo>
                      <a:lnTo>
                        <a:pt x="96" y="46"/>
                      </a:lnTo>
                      <a:lnTo>
                        <a:pt x="104" y="36"/>
                      </a:lnTo>
                      <a:lnTo>
                        <a:pt x="112" y="28"/>
                      </a:lnTo>
                      <a:lnTo>
                        <a:pt x="120" y="21"/>
                      </a:lnTo>
                      <a:lnTo>
                        <a:pt x="127" y="15"/>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6" name="Freeform 61"/>
                <p:cNvSpPr>
                  <a:spLocks/>
                </p:cNvSpPr>
                <p:nvPr/>
              </p:nvSpPr>
              <p:spPr bwMode="auto">
                <a:xfrm>
                  <a:off x="1819" y="182"/>
                  <a:ext cx="138" cy="455"/>
                </a:xfrm>
                <a:custGeom>
                  <a:avLst/>
                  <a:gdLst>
                    <a:gd name="T0" fmla="*/ 12 w 138"/>
                    <a:gd name="T1" fmla="*/ 241 h 455"/>
                    <a:gd name="T2" fmla="*/ 7 w 138"/>
                    <a:gd name="T3" fmla="*/ 202 h 455"/>
                    <a:gd name="T4" fmla="*/ 3 w 138"/>
                    <a:gd name="T5" fmla="*/ 163 h 455"/>
                    <a:gd name="T6" fmla="*/ 1 w 138"/>
                    <a:gd name="T7" fmla="*/ 127 h 455"/>
                    <a:gd name="T8" fmla="*/ 1 w 138"/>
                    <a:gd name="T9" fmla="*/ 94 h 455"/>
                    <a:gd name="T10" fmla="*/ 3 w 138"/>
                    <a:gd name="T11" fmla="*/ 64 h 455"/>
                    <a:gd name="T12" fmla="*/ 6 w 138"/>
                    <a:gd name="T13" fmla="*/ 39 h 455"/>
                    <a:gd name="T14" fmla="*/ 12 w 138"/>
                    <a:gd name="T15" fmla="*/ 20 h 455"/>
                    <a:gd name="T16" fmla="*/ 20 w 138"/>
                    <a:gd name="T17" fmla="*/ 7 h 455"/>
                    <a:gd name="T18" fmla="*/ 28 w 138"/>
                    <a:gd name="T19" fmla="*/ 0 h 455"/>
                    <a:gd name="T20" fmla="*/ 38 w 138"/>
                    <a:gd name="T21" fmla="*/ 1 h 455"/>
                    <a:gd name="T22" fmla="*/ 50 w 138"/>
                    <a:gd name="T23" fmla="*/ 8 h 455"/>
                    <a:gd name="T24" fmla="*/ 60 w 138"/>
                    <a:gd name="T25" fmla="*/ 21 h 455"/>
                    <a:gd name="T26" fmla="*/ 73 w 138"/>
                    <a:gd name="T27" fmla="*/ 40 h 455"/>
                    <a:gd name="T28" fmla="*/ 85 w 138"/>
                    <a:gd name="T29" fmla="*/ 65 h 455"/>
                    <a:gd name="T30" fmla="*/ 96 w 138"/>
                    <a:gd name="T31" fmla="*/ 95 h 455"/>
                    <a:gd name="T32" fmla="*/ 106 w 138"/>
                    <a:gd name="T33" fmla="*/ 128 h 455"/>
                    <a:gd name="T34" fmla="*/ 116 w 138"/>
                    <a:gd name="T35" fmla="*/ 165 h 455"/>
                    <a:gd name="T36" fmla="*/ 123 w 138"/>
                    <a:gd name="T37" fmla="*/ 203 h 455"/>
                    <a:gd name="T38" fmla="*/ 130 w 138"/>
                    <a:gd name="T39" fmla="*/ 242 h 455"/>
                    <a:gd name="T40" fmla="*/ 133 w 138"/>
                    <a:gd name="T41" fmla="*/ 281 h 455"/>
                    <a:gd name="T42" fmla="*/ 136 w 138"/>
                    <a:gd name="T43" fmla="*/ 318 h 455"/>
                    <a:gd name="T44" fmla="*/ 137 w 138"/>
                    <a:gd name="T45" fmla="*/ 352 h 455"/>
                    <a:gd name="T46" fmla="*/ 135 w 138"/>
                    <a:gd name="T47" fmla="*/ 383 h 455"/>
                    <a:gd name="T48" fmla="*/ 133 w 138"/>
                    <a:gd name="T49" fmla="*/ 409 h 455"/>
                    <a:gd name="T50" fmla="*/ 126 w 138"/>
                    <a:gd name="T51" fmla="*/ 430 h 455"/>
                    <a:gd name="T52" fmla="*/ 120 w 138"/>
                    <a:gd name="T53" fmla="*/ 444 h 455"/>
                    <a:gd name="T54" fmla="*/ 111 w 138"/>
                    <a:gd name="T55" fmla="*/ 452 h 455"/>
                    <a:gd name="T56" fmla="*/ 101 w 138"/>
                    <a:gd name="T57" fmla="*/ 454 h 455"/>
                    <a:gd name="T58" fmla="*/ 91 w 138"/>
                    <a:gd name="T59" fmla="*/ 449 h 455"/>
                    <a:gd name="T60" fmla="*/ 79 w 138"/>
                    <a:gd name="T61" fmla="*/ 437 h 455"/>
                    <a:gd name="T62" fmla="*/ 68 w 138"/>
                    <a:gd name="T63" fmla="*/ 419 h 455"/>
                    <a:gd name="T64" fmla="*/ 56 w 138"/>
                    <a:gd name="T65" fmla="*/ 396 h 455"/>
                    <a:gd name="T66" fmla="*/ 44 w 138"/>
                    <a:gd name="T67" fmla="*/ 367 h 455"/>
                    <a:gd name="T68" fmla="*/ 34 w 138"/>
                    <a:gd name="T69" fmla="*/ 334 h 455"/>
                    <a:gd name="T70" fmla="*/ 25 w 138"/>
                    <a:gd name="T71" fmla="*/ 298 h 455"/>
                    <a:gd name="T72" fmla="*/ 16 w 138"/>
                    <a:gd name="T73" fmla="*/ 260 h 4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8"/>
                    <a:gd name="T112" fmla="*/ 0 h 455"/>
                    <a:gd name="T113" fmla="*/ 138 w 138"/>
                    <a:gd name="T114" fmla="*/ 455 h 4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8" h="455">
                      <a:moveTo>
                        <a:pt x="16" y="260"/>
                      </a:moveTo>
                      <a:lnTo>
                        <a:pt x="12" y="241"/>
                      </a:lnTo>
                      <a:lnTo>
                        <a:pt x="9" y="221"/>
                      </a:lnTo>
                      <a:lnTo>
                        <a:pt x="7" y="202"/>
                      </a:lnTo>
                      <a:lnTo>
                        <a:pt x="4" y="182"/>
                      </a:lnTo>
                      <a:lnTo>
                        <a:pt x="3" y="163"/>
                      </a:lnTo>
                      <a:lnTo>
                        <a:pt x="2" y="145"/>
                      </a:lnTo>
                      <a:lnTo>
                        <a:pt x="1" y="127"/>
                      </a:lnTo>
                      <a:lnTo>
                        <a:pt x="0" y="110"/>
                      </a:lnTo>
                      <a:lnTo>
                        <a:pt x="1" y="94"/>
                      </a:lnTo>
                      <a:lnTo>
                        <a:pt x="2" y="78"/>
                      </a:lnTo>
                      <a:lnTo>
                        <a:pt x="3" y="64"/>
                      </a:lnTo>
                      <a:lnTo>
                        <a:pt x="4" y="51"/>
                      </a:lnTo>
                      <a:lnTo>
                        <a:pt x="6" y="39"/>
                      </a:lnTo>
                      <a:lnTo>
                        <a:pt x="9" y="29"/>
                      </a:lnTo>
                      <a:lnTo>
                        <a:pt x="12" y="20"/>
                      </a:lnTo>
                      <a:lnTo>
                        <a:pt x="16" y="13"/>
                      </a:lnTo>
                      <a:lnTo>
                        <a:pt x="20" y="7"/>
                      </a:lnTo>
                      <a:lnTo>
                        <a:pt x="24" y="3"/>
                      </a:lnTo>
                      <a:lnTo>
                        <a:pt x="28" y="0"/>
                      </a:lnTo>
                      <a:lnTo>
                        <a:pt x="34" y="0"/>
                      </a:lnTo>
                      <a:lnTo>
                        <a:pt x="38" y="1"/>
                      </a:lnTo>
                      <a:lnTo>
                        <a:pt x="44" y="3"/>
                      </a:lnTo>
                      <a:lnTo>
                        <a:pt x="50" y="8"/>
                      </a:lnTo>
                      <a:lnTo>
                        <a:pt x="55" y="13"/>
                      </a:lnTo>
                      <a:lnTo>
                        <a:pt x="60" y="21"/>
                      </a:lnTo>
                      <a:lnTo>
                        <a:pt x="67" y="30"/>
                      </a:lnTo>
                      <a:lnTo>
                        <a:pt x="73" y="40"/>
                      </a:lnTo>
                      <a:lnTo>
                        <a:pt x="78" y="52"/>
                      </a:lnTo>
                      <a:lnTo>
                        <a:pt x="85" y="65"/>
                      </a:lnTo>
                      <a:lnTo>
                        <a:pt x="90" y="80"/>
                      </a:lnTo>
                      <a:lnTo>
                        <a:pt x="96" y="95"/>
                      </a:lnTo>
                      <a:lnTo>
                        <a:pt x="101" y="111"/>
                      </a:lnTo>
                      <a:lnTo>
                        <a:pt x="106" y="128"/>
                      </a:lnTo>
                      <a:lnTo>
                        <a:pt x="110" y="146"/>
                      </a:lnTo>
                      <a:lnTo>
                        <a:pt x="116" y="165"/>
                      </a:lnTo>
                      <a:lnTo>
                        <a:pt x="119" y="184"/>
                      </a:lnTo>
                      <a:lnTo>
                        <a:pt x="123" y="203"/>
                      </a:lnTo>
                      <a:lnTo>
                        <a:pt x="126" y="223"/>
                      </a:lnTo>
                      <a:lnTo>
                        <a:pt x="130" y="242"/>
                      </a:lnTo>
                      <a:lnTo>
                        <a:pt x="132" y="262"/>
                      </a:lnTo>
                      <a:lnTo>
                        <a:pt x="133" y="281"/>
                      </a:lnTo>
                      <a:lnTo>
                        <a:pt x="135" y="300"/>
                      </a:lnTo>
                      <a:lnTo>
                        <a:pt x="136" y="318"/>
                      </a:lnTo>
                      <a:lnTo>
                        <a:pt x="137" y="336"/>
                      </a:lnTo>
                      <a:lnTo>
                        <a:pt x="137" y="352"/>
                      </a:lnTo>
                      <a:lnTo>
                        <a:pt x="136" y="368"/>
                      </a:lnTo>
                      <a:lnTo>
                        <a:pt x="135" y="383"/>
                      </a:lnTo>
                      <a:lnTo>
                        <a:pt x="134" y="396"/>
                      </a:lnTo>
                      <a:lnTo>
                        <a:pt x="133" y="409"/>
                      </a:lnTo>
                      <a:lnTo>
                        <a:pt x="130" y="420"/>
                      </a:lnTo>
                      <a:lnTo>
                        <a:pt x="126" y="430"/>
                      </a:lnTo>
                      <a:lnTo>
                        <a:pt x="124" y="438"/>
                      </a:lnTo>
                      <a:lnTo>
                        <a:pt x="120" y="444"/>
                      </a:lnTo>
                      <a:lnTo>
                        <a:pt x="116" y="449"/>
                      </a:lnTo>
                      <a:lnTo>
                        <a:pt x="111" y="452"/>
                      </a:lnTo>
                      <a:lnTo>
                        <a:pt x="107" y="454"/>
                      </a:lnTo>
                      <a:lnTo>
                        <a:pt x="101" y="454"/>
                      </a:lnTo>
                      <a:lnTo>
                        <a:pt x="96" y="452"/>
                      </a:lnTo>
                      <a:lnTo>
                        <a:pt x="91" y="449"/>
                      </a:lnTo>
                      <a:lnTo>
                        <a:pt x="85" y="444"/>
                      </a:lnTo>
                      <a:lnTo>
                        <a:pt x="79" y="437"/>
                      </a:lnTo>
                      <a:lnTo>
                        <a:pt x="74" y="428"/>
                      </a:lnTo>
                      <a:lnTo>
                        <a:pt x="68" y="419"/>
                      </a:lnTo>
                      <a:lnTo>
                        <a:pt x="62" y="408"/>
                      </a:lnTo>
                      <a:lnTo>
                        <a:pt x="56" y="396"/>
                      </a:lnTo>
                      <a:lnTo>
                        <a:pt x="50" y="382"/>
                      </a:lnTo>
                      <a:lnTo>
                        <a:pt x="44" y="367"/>
                      </a:lnTo>
                      <a:lnTo>
                        <a:pt x="39" y="351"/>
                      </a:lnTo>
                      <a:lnTo>
                        <a:pt x="34" y="334"/>
                      </a:lnTo>
                      <a:lnTo>
                        <a:pt x="29" y="316"/>
                      </a:lnTo>
                      <a:lnTo>
                        <a:pt x="25" y="298"/>
                      </a:lnTo>
                      <a:lnTo>
                        <a:pt x="20" y="279"/>
                      </a:lnTo>
                      <a:lnTo>
                        <a:pt x="16" y="260"/>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7" name="Freeform 62"/>
                <p:cNvSpPr>
                  <a:spLocks/>
                </p:cNvSpPr>
                <p:nvPr/>
              </p:nvSpPr>
              <p:spPr bwMode="auto">
                <a:xfrm>
                  <a:off x="1683" y="591"/>
                  <a:ext cx="256" cy="256"/>
                </a:xfrm>
                <a:custGeom>
                  <a:avLst/>
                  <a:gdLst>
                    <a:gd name="T0" fmla="*/ 129 w 256"/>
                    <a:gd name="T1" fmla="*/ 6 h 256"/>
                    <a:gd name="T2" fmla="*/ 150 w 256"/>
                    <a:gd name="T3" fmla="*/ 1 h 256"/>
                    <a:gd name="T4" fmla="*/ 171 w 256"/>
                    <a:gd name="T5" fmla="*/ 0 h 256"/>
                    <a:gd name="T6" fmla="*/ 192 w 256"/>
                    <a:gd name="T7" fmla="*/ 2 h 256"/>
                    <a:gd name="T8" fmla="*/ 210 w 256"/>
                    <a:gd name="T9" fmla="*/ 8 h 256"/>
                    <a:gd name="T10" fmla="*/ 225 w 256"/>
                    <a:gd name="T11" fmla="*/ 18 h 256"/>
                    <a:gd name="T12" fmla="*/ 238 w 256"/>
                    <a:gd name="T13" fmla="*/ 31 h 256"/>
                    <a:gd name="T14" fmla="*/ 247 w 256"/>
                    <a:gd name="T15" fmla="*/ 47 h 256"/>
                    <a:gd name="T16" fmla="*/ 253 w 256"/>
                    <a:gd name="T17" fmla="*/ 65 h 256"/>
                    <a:gd name="T18" fmla="*/ 255 w 256"/>
                    <a:gd name="T19" fmla="*/ 85 h 256"/>
                    <a:gd name="T20" fmla="*/ 253 w 256"/>
                    <a:gd name="T21" fmla="*/ 106 h 256"/>
                    <a:gd name="T22" fmla="*/ 248 w 256"/>
                    <a:gd name="T23" fmla="*/ 128 h 256"/>
                    <a:gd name="T24" fmla="*/ 239 w 256"/>
                    <a:gd name="T25" fmla="*/ 150 h 256"/>
                    <a:gd name="T26" fmla="*/ 227 w 256"/>
                    <a:gd name="T27" fmla="*/ 171 h 256"/>
                    <a:gd name="T28" fmla="*/ 212 w 256"/>
                    <a:gd name="T29" fmla="*/ 191 h 256"/>
                    <a:gd name="T30" fmla="*/ 195 w 256"/>
                    <a:gd name="T31" fmla="*/ 209 h 256"/>
                    <a:gd name="T32" fmla="*/ 174 w 256"/>
                    <a:gd name="T33" fmla="*/ 224 h 256"/>
                    <a:gd name="T34" fmla="*/ 154 w 256"/>
                    <a:gd name="T35" fmla="*/ 237 h 256"/>
                    <a:gd name="T36" fmla="*/ 131 w 256"/>
                    <a:gd name="T37" fmla="*/ 247 h 256"/>
                    <a:gd name="T38" fmla="*/ 109 w 256"/>
                    <a:gd name="T39" fmla="*/ 253 h 256"/>
                    <a:gd name="T40" fmla="*/ 88 w 256"/>
                    <a:gd name="T41" fmla="*/ 255 h 256"/>
                    <a:gd name="T42" fmla="*/ 68 w 256"/>
                    <a:gd name="T43" fmla="*/ 254 h 256"/>
                    <a:gd name="T44" fmla="*/ 50 w 256"/>
                    <a:gd name="T45" fmla="*/ 249 h 256"/>
                    <a:gd name="T46" fmla="*/ 33 w 256"/>
                    <a:gd name="T47" fmla="*/ 240 h 256"/>
                    <a:gd name="T48" fmla="*/ 20 w 256"/>
                    <a:gd name="T49" fmla="*/ 228 h 256"/>
                    <a:gd name="T50" fmla="*/ 10 w 256"/>
                    <a:gd name="T51" fmla="*/ 213 h 256"/>
                    <a:gd name="T52" fmla="*/ 3 w 256"/>
                    <a:gd name="T53" fmla="*/ 195 h 256"/>
                    <a:gd name="T54" fmla="*/ 0 w 256"/>
                    <a:gd name="T55" fmla="*/ 175 h 256"/>
                    <a:gd name="T56" fmla="*/ 1 w 256"/>
                    <a:gd name="T57" fmla="*/ 154 h 256"/>
                    <a:gd name="T58" fmla="*/ 4 w 256"/>
                    <a:gd name="T59" fmla="*/ 133 h 256"/>
                    <a:gd name="T60" fmla="*/ 13 w 256"/>
                    <a:gd name="T61" fmla="*/ 111 h 256"/>
                    <a:gd name="T62" fmla="*/ 24 w 256"/>
                    <a:gd name="T63" fmla="*/ 89 h 256"/>
                    <a:gd name="T64" fmla="*/ 39 w 256"/>
                    <a:gd name="T65" fmla="*/ 69 h 256"/>
                    <a:gd name="T66" fmla="*/ 56 w 256"/>
                    <a:gd name="T67" fmla="*/ 50 h 256"/>
                    <a:gd name="T68" fmla="*/ 76 w 256"/>
                    <a:gd name="T69" fmla="*/ 34 h 256"/>
                    <a:gd name="T70" fmla="*/ 96 w 256"/>
                    <a:gd name="T71" fmla="*/ 20 h 256"/>
                    <a:gd name="T72" fmla="*/ 117 w 256"/>
                    <a:gd name="T73" fmla="*/ 10 h 2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6"/>
                    <a:gd name="T112" fmla="*/ 0 h 256"/>
                    <a:gd name="T113" fmla="*/ 256 w 256"/>
                    <a:gd name="T114" fmla="*/ 256 h 2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6" h="256">
                      <a:moveTo>
                        <a:pt x="118" y="10"/>
                      </a:moveTo>
                      <a:lnTo>
                        <a:pt x="129" y="6"/>
                      </a:lnTo>
                      <a:lnTo>
                        <a:pt x="139" y="3"/>
                      </a:lnTo>
                      <a:lnTo>
                        <a:pt x="150" y="1"/>
                      </a:lnTo>
                      <a:lnTo>
                        <a:pt x="161" y="0"/>
                      </a:lnTo>
                      <a:lnTo>
                        <a:pt x="171" y="0"/>
                      </a:lnTo>
                      <a:lnTo>
                        <a:pt x="182" y="1"/>
                      </a:lnTo>
                      <a:lnTo>
                        <a:pt x="192" y="2"/>
                      </a:lnTo>
                      <a:lnTo>
                        <a:pt x="201" y="5"/>
                      </a:lnTo>
                      <a:lnTo>
                        <a:pt x="210" y="8"/>
                      </a:lnTo>
                      <a:lnTo>
                        <a:pt x="218" y="13"/>
                      </a:lnTo>
                      <a:lnTo>
                        <a:pt x="225" y="18"/>
                      </a:lnTo>
                      <a:lnTo>
                        <a:pt x="232" y="24"/>
                      </a:lnTo>
                      <a:lnTo>
                        <a:pt x="238" y="31"/>
                      </a:lnTo>
                      <a:lnTo>
                        <a:pt x="243" y="38"/>
                      </a:lnTo>
                      <a:lnTo>
                        <a:pt x="247" y="47"/>
                      </a:lnTo>
                      <a:lnTo>
                        <a:pt x="251" y="55"/>
                      </a:lnTo>
                      <a:lnTo>
                        <a:pt x="253" y="65"/>
                      </a:lnTo>
                      <a:lnTo>
                        <a:pt x="255" y="75"/>
                      </a:lnTo>
                      <a:lnTo>
                        <a:pt x="255" y="85"/>
                      </a:lnTo>
                      <a:lnTo>
                        <a:pt x="255" y="95"/>
                      </a:lnTo>
                      <a:lnTo>
                        <a:pt x="253" y="106"/>
                      </a:lnTo>
                      <a:lnTo>
                        <a:pt x="251" y="117"/>
                      </a:lnTo>
                      <a:lnTo>
                        <a:pt x="248" y="128"/>
                      </a:lnTo>
                      <a:lnTo>
                        <a:pt x="244" y="139"/>
                      </a:lnTo>
                      <a:lnTo>
                        <a:pt x="239" y="150"/>
                      </a:lnTo>
                      <a:lnTo>
                        <a:pt x="234" y="160"/>
                      </a:lnTo>
                      <a:lnTo>
                        <a:pt x="227" y="171"/>
                      </a:lnTo>
                      <a:lnTo>
                        <a:pt x="219" y="181"/>
                      </a:lnTo>
                      <a:lnTo>
                        <a:pt x="212" y="191"/>
                      </a:lnTo>
                      <a:lnTo>
                        <a:pt x="203" y="200"/>
                      </a:lnTo>
                      <a:lnTo>
                        <a:pt x="195" y="209"/>
                      </a:lnTo>
                      <a:lnTo>
                        <a:pt x="185" y="217"/>
                      </a:lnTo>
                      <a:lnTo>
                        <a:pt x="174" y="224"/>
                      </a:lnTo>
                      <a:lnTo>
                        <a:pt x="164" y="231"/>
                      </a:lnTo>
                      <a:lnTo>
                        <a:pt x="154" y="237"/>
                      </a:lnTo>
                      <a:lnTo>
                        <a:pt x="143" y="243"/>
                      </a:lnTo>
                      <a:lnTo>
                        <a:pt x="131" y="247"/>
                      </a:lnTo>
                      <a:lnTo>
                        <a:pt x="121" y="250"/>
                      </a:lnTo>
                      <a:lnTo>
                        <a:pt x="109" y="253"/>
                      </a:lnTo>
                      <a:lnTo>
                        <a:pt x="99" y="255"/>
                      </a:lnTo>
                      <a:lnTo>
                        <a:pt x="88" y="255"/>
                      </a:lnTo>
                      <a:lnTo>
                        <a:pt x="78" y="255"/>
                      </a:lnTo>
                      <a:lnTo>
                        <a:pt x="68" y="254"/>
                      </a:lnTo>
                      <a:lnTo>
                        <a:pt x="59" y="252"/>
                      </a:lnTo>
                      <a:lnTo>
                        <a:pt x="50" y="249"/>
                      </a:lnTo>
                      <a:lnTo>
                        <a:pt x="41" y="244"/>
                      </a:lnTo>
                      <a:lnTo>
                        <a:pt x="33" y="240"/>
                      </a:lnTo>
                      <a:lnTo>
                        <a:pt x="26" y="234"/>
                      </a:lnTo>
                      <a:lnTo>
                        <a:pt x="20" y="228"/>
                      </a:lnTo>
                      <a:lnTo>
                        <a:pt x="14" y="221"/>
                      </a:lnTo>
                      <a:lnTo>
                        <a:pt x="10" y="213"/>
                      </a:lnTo>
                      <a:lnTo>
                        <a:pt x="6" y="204"/>
                      </a:lnTo>
                      <a:lnTo>
                        <a:pt x="3" y="195"/>
                      </a:lnTo>
                      <a:lnTo>
                        <a:pt x="1" y="185"/>
                      </a:lnTo>
                      <a:lnTo>
                        <a:pt x="0" y="175"/>
                      </a:lnTo>
                      <a:lnTo>
                        <a:pt x="0" y="165"/>
                      </a:lnTo>
                      <a:lnTo>
                        <a:pt x="1" y="154"/>
                      </a:lnTo>
                      <a:lnTo>
                        <a:pt x="2" y="143"/>
                      </a:lnTo>
                      <a:lnTo>
                        <a:pt x="4" y="133"/>
                      </a:lnTo>
                      <a:lnTo>
                        <a:pt x="8" y="121"/>
                      </a:lnTo>
                      <a:lnTo>
                        <a:pt x="13" y="111"/>
                      </a:lnTo>
                      <a:lnTo>
                        <a:pt x="19" y="100"/>
                      </a:lnTo>
                      <a:lnTo>
                        <a:pt x="24" y="89"/>
                      </a:lnTo>
                      <a:lnTo>
                        <a:pt x="31" y="79"/>
                      </a:lnTo>
                      <a:lnTo>
                        <a:pt x="39" y="69"/>
                      </a:lnTo>
                      <a:lnTo>
                        <a:pt x="47" y="59"/>
                      </a:lnTo>
                      <a:lnTo>
                        <a:pt x="56" y="50"/>
                      </a:lnTo>
                      <a:lnTo>
                        <a:pt x="65" y="42"/>
                      </a:lnTo>
                      <a:lnTo>
                        <a:pt x="76" y="34"/>
                      </a:lnTo>
                      <a:lnTo>
                        <a:pt x="85" y="27"/>
                      </a:lnTo>
                      <a:lnTo>
                        <a:pt x="96" y="20"/>
                      </a:lnTo>
                      <a:lnTo>
                        <a:pt x="107" y="15"/>
                      </a:lnTo>
                      <a:lnTo>
                        <a:pt x="117" y="10"/>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8" name="Freeform 63"/>
                <p:cNvSpPr>
                  <a:spLocks/>
                </p:cNvSpPr>
                <p:nvPr/>
              </p:nvSpPr>
              <p:spPr bwMode="auto">
                <a:xfrm>
                  <a:off x="1939" y="655"/>
                  <a:ext cx="93" cy="668"/>
                </a:xfrm>
                <a:custGeom>
                  <a:avLst/>
                  <a:gdLst>
                    <a:gd name="T0" fmla="*/ 0 w 93"/>
                    <a:gd name="T1" fmla="*/ 0 h 668"/>
                    <a:gd name="T2" fmla="*/ 4 w 93"/>
                    <a:gd name="T3" fmla="*/ 33 h 668"/>
                    <a:gd name="T4" fmla="*/ 8 w 93"/>
                    <a:gd name="T5" fmla="*/ 51 h 668"/>
                    <a:gd name="T6" fmla="*/ 12 w 93"/>
                    <a:gd name="T7" fmla="*/ 70 h 668"/>
                    <a:gd name="T8" fmla="*/ 15 w 93"/>
                    <a:gd name="T9" fmla="*/ 90 h 668"/>
                    <a:gd name="T10" fmla="*/ 19 w 93"/>
                    <a:gd name="T11" fmla="*/ 110 h 668"/>
                    <a:gd name="T12" fmla="*/ 23 w 93"/>
                    <a:gd name="T13" fmla="*/ 131 h 668"/>
                    <a:gd name="T14" fmla="*/ 27 w 93"/>
                    <a:gd name="T15" fmla="*/ 152 h 668"/>
                    <a:gd name="T16" fmla="*/ 31 w 93"/>
                    <a:gd name="T17" fmla="*/ 174 h 668"/>
                    <a:gd name="T18" fmla="*/ 36 w 93"/>
                    <a:gd name="T19" fmla="*/ 196 h 668"/>
                    <a:gd name="T20" fmla="*/ 41 w 93"/>
                    <a:gd name="T21" fmla="*/ 218 h 668"/>
                    <a:gd name="T22" fmla="*/ 45 w 93"/>
                    <a:gd name="T23" fmla="*/ 241 h 668"/>
                    <a:gd name="T24" fmla="*/ 50 w 93"/>
                    <a:gd name="T25" fmla="*/ 264 h 668"/>
                    <a:gd name="T26" fmla="*/ 54 w 93"/>
                    <a:gd name="T27" fmla="*/ 287 h 668"/>
                    <a:gd name="T28" fmla="*/ 59 w 93"/>
                    <a:gd name="T29" fmla="*/ 311 h 668"/>
                    <a:gd name="T30" fmla="*/ 63 w 93"/>
                    <a:gd name="T31" fmla="*/ 334 h 668"/>
                    <a:gd name="T32" fmla="*/ 67 w 93"/>
                    <a:gd name="T33" fmla="*/ 357 h 668"/>
                    <a:gd name="T34" fmla="*/ 72 w 93"/>
                    <a:gd name="T35" fmla="*/ 381 h 668"/>
                    <a:gd name="T36" fmla="*/ 75 w 93"/>
                    <a:gd name="T37" fmla="*/ 404 h 668"/>
                    <a:gd name="T38" fmla="*/ 79 w 93"/>
                    <a:gd name="T39" fmla="*/ 427 h 668"/>
                    <a:gd name="T40" fmla="*/ 81 w 93"/>
                    <a:gd name="T41" fmla="*/ 450 h 668"/>
                    <a:gd name="T42" fmla="*/ 84 w 93"/>
                    <a:gd name="T43" fmla="*/ 472 h 668"/>
                    <a:gd name="T44" fmla="*/ 87 w 93"/>
                    <a:gd name="T45" fmla="*/ 495 h 668"/>
                    <a:gd name="T46" fmla="*/ 89 w 93"/>
                    <a:gd name="T47" fmla="*/ 516 h 668"/>
                    <a:gd name="T48" fmla="*/ 90 w 93"/>
                    <a:gd name="T49" fmla="*/ 537 h 668"/>
                    <a:gd name="T50" fmla="*/ 91 w 93"/>
                    <a:gd name="T51" fmla="*/ 558 h 668"/>
                    <a:gd name="T52" fmla="*/ 92 w 93"/>
                    <a:gd name="T53" fmla="*/ 578 h 668"/>
                    <a:gd name="T54" fmla="*/ 92 w 93"/>
                    <a:gd name="T55" fmla="*/ 597 h 668"/>
                    <a:gd name="T56" fmla="*/ 91 w 93"/>
                    <a:gd name="T57" fmla="*/ 616 h 668"/>
                    <a:gd name="T58" fmla="*/ 89 w 93"/>
                    <a:gd name="T59" fmla="*/ 634 h 668"/>
                    <a:gd name="T60" fmla="*/ 88 w 93"/>
                    <a:gd name="T61" fmla="*/ 651 h 668"/>
                    <a:gd name="T62" fmla="*/ 85 w 93"/>
                    <a:gd name="T63" fmla="*/ 667 h 6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668"/>
                    <a:gd name="T98" fmla="*/ 93 w 93"/>
                    <a:gd name="T99" fmla="*/ 668 h 6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668">
                      <a:moveTo>
                        <a:pt x="0" y="0"/>
                      </a:moveTo>
                      <a:lnTo>
                        <a:pt x="4" y="33"/>
                      </a:lnTo>
                      <a:lnTo>
                        <a:pt x="8" y="51"/>
                      </a:lnTo>
                      <a:lnTo>
                        <a:pt x="12" y="70"/>
                      </a:lnTo>
                      <a:lnTo>
                        <a:pt x="15" y="90"/>
                      </a:lnTo>
                      <a:lnTo>
                        <a:pt x="19" y="110"/>
                      </a:lnTo>
                      <a:lnTo>
                        <a:pt x="23" y="131"/>
                      </a:lnTo>
                      <a:lnTo>
                        <a:pt x="27" y="152"/>
                      </a:lnTo>
                      <a:lnTo>
                        <a:pt x="31" y="174"/>
                      </a:lnTo>
                      <a:lnTo>
                        <a:pt x="36" y="196"/>
                      </a:lnTo>
                      <a:lnTo>
                        <a:pt x="41" y="218"/>
                      </a:lnTo>
                      <a:lnTo>
                        <a:pt x="45" y="241"/>
                      </a:lnTo>
                      <a:lnTo>
                        <a:pt x="50" y="264"/>
                      </a:lnTo>
                      <a:lnTo>
                        <a:pt x="54" y="287"/>
                      </a:lnTo>
                      <a:lnTo>
                        <a:pt x="59" y="311"/>
                      </a:lnTo>
                      <a:lnTo>
                        <a:pt x="63" y="334"/>
                      </a:lnTo>
                      <a:lnTo>
                        <a:pt x="67" y="357"/>
                      </a:lnTo>
                      <a:lnTo>
                        <a:pt x="72" y="381"/>
                      </a:lnTo>
                      <a:lnTo>
                        <a:pt x="75" y="404"/>
                      </a:lnTo>
                      <a:lnTo>
                        <a:pt x="79" y="427"/>
                      </a:lnTo>
                      <a:lnTo>
                        <a:pt x="81" y="450"/>
                      </a:lnTo>
                      <a:lnTo>
                        <a:pt x="84" y="472"/>
                      </a:lnTo>
                      <a:lnTo>
                        <a:pt x="87" y="495"/>
                      </a:lnTo>
                      <a:lnTo>
                        <a:pt x="89" y="516"/>
                      </a:lnTo>
                      <a:lnTo>
                        <a:pt x="90" y="537"/>
                      </a:lnTo>
                      <a:lnTo>
                        <a:pt x="91" y="558"/>
                      </a:lnTo>
                      <a:lnTo>
                        <a:pt x="92" y="578"/>
                      </a:lnTo>
                      <a:lnTo>
                        <a:pt x="92" y="597"/>
                      </a:lnTo>
                      <a:lnTo>
                        <a:pt x="91" y="616"/>
                      </a:lnTo>
                      <a:lnTo>
                        <a:pt x="89" y="634"/>
                      </a:lnTo>
                      <a:lnTo>
                        <a:pt x="88" y="651"/>
                      </a:lnTo>
                      <a:lnTo>
                        <a:pt x="85" y="66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84" name="Group 64"/>
              <p:cNvGrpSpPr>
                <a:grpSpLocks/>
              </p:cNvGrpSpPr>
              <p:nvPr/>
            </p:nvGrpSpPr>
            <p:grpSpPr bwMode="auto">
              <a:xfrm>
                <a:off x="1950" y="182"/>
                <a:ext cx="435" cy="1141"/>
                <a:chOff x="1950" y="182"/>
                <a:chExt cx="435" cy="1141"/>
              </a:xfrm>
            </p:grpSpPr>
            <p:sp>
              <p:nvSpPr>
                <p:cNvPr id="26691" name="Freeform 65"/>
                <p:cNvSpPr>
                  <a:spLocks/>
                </p:cNvSpPr>
                <p:nvPr/>
              </p:nvSpPr>
              <p:spPr bwMode="auto">
                <a:xfrm>
                  <a:off x="1950" y="346"/>
                  <a:ext cx="183" cy="321"/>
                </a:xfrm>
                <a:custGeom>
                  <a:avLst/>
                  <a:gdLst>
                    <a:gd name="T0" fmla="*/ 49 w 183"/>
                    <a:gd name="T1" fmla="*/ 10 h 321"/>
                    <a:gd name="T2" fmla="*/ 36 w 183"/>
                    <a:gd name="T3" fmla="*/ 3 h 321"/>
                    <a:gd name="T4" fmla="*/ 24 w 183"/>
                    <a:gd name="T5" fmla="*/ 0 h 321"/>
                    <a:gd name="T6" fmla="*/ 14 w 183"/>
                    <a:gd name="T7" fmla="*/ 3 h 321"/>
                    <a:gd name="T8" fmla="*/ 7 w 183"/>
                    <a:gd name="T9" fmla="*/ 10 h 321"/>
                    <a:gd name="T10" fmla="*/ 2 w 183"/>
                    <a:gd name="T11" fmla="*/ 22 h 321"/>
                    <a:gd name="T12" fmla="*/ 0 w 183"/>
                    <a:gd name="T13" fmla="*/ 38 h 321"/>
                    <a:gd name="T14" fmla="*/ 0 w 183"/>
                    <a:gd name="T15" fmla="*/ 57 h 321"/>
                    <a:gd name="T16" fmla="*/ 4 w 183"/>
                    <a:gd name="T17" fmla="*/ 79 h 321"/>
                    <a:gd name="T18" fmla="*/ 9 w 183"/>
                    <a:gd name="T19" fmla="*/ 104 h 321"/>
                    <a:gd name="T20" fmla="*/ 18 w 183"/>
                    <a:gd name="T21" fmla="*/ 130 h 321"/>
                    <a:gd name="T22" fmla="*/ 28 w 183"/>
                    <a:gd name="T23" fmla="*/ 158 h 321"/>
                    <a:gd name="T24" fmla="*/ 40 w 183"/>
                    <a:gd name="T25" fmla="*/ 185 h 321"/>
                    <a:gd name="T26" fmla="*/ 53 w 183"/>
                    <a:gd name="T27" fmla="*/ 212 h 321"/>
                    <a:gd name="T28" fmla="*/ 68 w 183"/>
                    <a:gd name="T29" fmla="*/ 237 h 321"/>
                    <a:gd name="T30" fmla="*/ 83 w 183"/>
                    <a:gd name="T31" fmla="*/ 260 h 321"/>
                    <a:gd name="T32" fmla="*/ 99 w 183"/>
                    <a:gd name="T33" fmla="*/ 280 h 321"/>
                    <a:gd name="T34" fmla="*/ 115 w 183"/>
                    <a:gd name="T35" fmla="*/ 296 h 321"/>
                    <a:gd name="T36" fmla="*/ 130 w 183"/>
                    <a:gd name="T37" fmla="*/ 308 h 321"/>
                    <a:gd name="T38" fmla="*/ 144 w 183"/>
                    <a:gd name="T39" fmla="*/ 316 h 321"/>
                    <a:gd name="T40" fmla="*/ 155 w 183"/>
                    <a:gd name="T41" fmla="*/ 320 h 321"/>
                    <a:gd name="T42" fmla="*/ 165 w 183"/>
                    <a:gd name="T43" fmla="*/ 319 h 321"/>
                    <a:gd name="T44" fmla="*/ 174 w 183"/>
                    <a:gd name="T45" fmla="*/ 313 h 321"/>
                    <a:gd name="T46" fmla="*/ 179 w 183"/>
                    <a:gd name="T47" fmla="*/ 302 h 321"/>
                    <a:gd name="T48" fmla="*/ 182 w 183"/>
                    <a:gd name="T49" fmla="*/ 288 h 321"/>
                    <a:gd name="T50" fmla="*/ 182 w 183"/>
                    <a:gd name="T51" fmla="*/ 269 h 321"/>
                    <a:gd name="T52" fmla="*/ 179 w 183"/>
                    <a:gd name="T53" fmla="*/ 248 h 321"/>
                    <a:gd name="T54" fmla="*/ 174 w 183"/>
                    <a:gd name="T55" fmla="*/ 223 h 321"/>
                    <a:gd name="T56" fmla="*/ 167 w 183"/>
                    <a:gd name="T57" fmla="*/ 197 h 321"/>
                    <a:gd name="T58" fmla="*/ 157 w 183"/>
                    <a:gd name="T59" fmla="*/ 170 h 321"/>
                    <a:gd name="T60" fmla="*/ 146 w 183"/>
                    <a:gd name="T61" fmla="*/ 142 h 321"/>
                    <a:gd name="T62" fmla="*/ 132 w 183"/>
                    <a:gd name="T63" fmla="*/ 116 h 321"/>
                    <a:gd name="T64" fmla="*/ 117 w 183"/>
                    <a:gd name="T65" fmla="*/ 90 h 321"/>
                    <a:gd name="T66" fmla="*/ 102 w 183"/>
                    <a:gd name="T67" fmla="*/ 66 h 321"/>
                    <a:gd name="T68" fmla="*/ 86 w 183"/>
                    <a:gd name="T69" fmla="*/ 46 h 321"/>
                    <a:gd name="T70" fmla="*/ 71 w 183"/>
                    <a:gd name="T71" fmla="*/ 28 h 321"/>
                    <a:gd name="T72" fmla="*/ 56 w 183"/>
                    <a:gd name="T73" fmla="*/ 15 h 3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3"/>
                    <a:gd name="T112" fmla="*/ 0 h 321"/>
                    <a:gd name="T113" fmla="*/ 183 w 183"/>
                    <a:gd name="T114" fmla="*/ 321 h 3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3" h="321">
                      <a:moveTo>
                        <a:pt x="56" y="15"/>
                      </a:moveTo>
                      <a:lnTo>
                        <a:pt x="49" y="10"/>
                      </a:lnTo>
                      <a:lnTo>
                        <a:pt x="42" y="6"/>
                      </a:lnTo>
                      <a:lnTo>
                        <a:pt x="36" y="3"/>
                      </a:lnTo>
                      <a:lnTo>
                        <a:pt x="29" y="1"/>
                      </a:lnTo>
                      <a:lnTo>
                        <a:pt x="24" y="0"/>
                      </a:lnTo>
                      <a:lnTo>
                        <a:pt x="19" y="1"/>
                      </a:lnTo>
                      <a:lnTo>
                        <a:pt x="14" y="3"/>
                      </a:lnTo>
                      <a:lnTo>
                        <a:pt x="11" y="6"/>
                      </a:lnTo>
                      <a:lnTo>
                        <a:pt x="7" y="10"/>
                      </a:lnTo>
                      <a:lnTo>
                        <a:pt x="4" y="16"/>
                      </a:lnTo>
                      <a:lnTo>
                        <a:pt x="2" y="22"/>
                      </a:lnTo>
                      <a:lnTo>
                        <a:pt x="1" y="29"/>
                      </a:lnTo>
                      <a:lnTo>
                        <a:pt x="0" y="38"/>
                      </a:lnTo>
                      <a:lnTo>
                        <a:pt x="0" y="46"/>
                      </a:lnTo>
                      <a:lnTo>
                        <a:pt x="0" y="57"/>
                      </a:lnTo>
                      <a:lnTo>
                        <a:pt x="2" y="68"/>
                      </a:lnTo>
                      <a:lnTo>
                        <a:pt x="4" y="79"/>
                      </a:lnTo>
                      <a:lnTo>
                        <a:pt x="6" y="91"/>
                      </a:lnTo>
                      <a:lnTo>
                        <a:pt x="9" y="104"/>
                      </a:lnTo>
                      <a:lnTo>
                        <a:pt x="13" y="117"/>
                      </a:lnTo>
                      <a:lnTo>
                        <a:pt x="18" y="130"/>
                      </a:lnTo>
                      <a:lnTo>
                        <a:pt x="22" y="144"/>
                      </a:lnTo>
                      <a:lnTo>
                        <a:pt x="28" y="158"/>
                      </a:lnTo>
                      <a:lnTo>
                        <a:pt x="34" y="171"/>
                      </a:lnTo>
                      <a:lnTo>
                        <a:pt x="40" y="185"/>
                      </a:lnTo>
                      <a:lnTo>
                        <a:pt x="47" y="198"/>
                      </a:lnTo>
                      <a:lnTo>
                        <a:pt x="53" y="212"/>
                      </a:lnTo>
                      <a:lnTo>
                        <a:pt x="61" y="224"/>
                      </a:lnTo>
                      <a:lnTo>
                        <a:pt x="68" y="237"/>
                      </a:lnTo>
                      <a:lnTo>
                        <a:pt x="76" y="248"/>
                      </a:lnTo>
                      <a:lnTo>
                        <a:pt x="83" y="260"/>
                      </a:lnTo>
                      <a:lnTo>
                        <a:pt x="92" y="270"/>
                      </a:lnTo>
                      <a:lnTo>
                        <a:pt x="99" y="280"/>
                      </a:lnTo>
                      <a:lnTo>
                        <a:pt x="107" y="288"/>
                      </a:lnTo>
                      <a:lnTo>
                        <a:pt x="115" y="296"/>
                      </a:lnTo>
                      <a:lnTo>
                        <a:pt x="123" y="303"/>
                      </a:lnTo>
                      <a:lnTo>
                        <a:pt x="130" y="308"/>
                      </a:lnTo>
                      <a:lnTo>
                        <a:pt x="137" y="313"/>
                      </a:lnTo>
                      <a:lnTo>
                        <a:pt x="144" y="316"/>
                      </a:lnTo>
                      <a:lnTo>
                        <a:pt x="149" y="319"/>
                      </a:lnTo>
                      <a:lnTo>
                        <a:pt x="155" y="320"/>
                      </a:lnTo>
                      <a:lnTo>
                        <a:pt x="161" y="320"/>
                      </a:lnTo>
                      <a:lnTo>
                        <a:pt x="165" y="319"/>
                      </a:lnTo>
                      <a:lnTo>
                        <a:pt x="170" y="316"/>
                      </a:lnTo>
                      <a:lnTo>
                        <a:pt x="174" y="313"/>
                      </a:lnTo>
                      <a:lnTo>
                        <a:pt x="177" y="308"/>
                      </a:lnTo>
                      <a:lnTo>
                        <a:pt x="179" y="302"/>
                      </a:lnTo>
                      <a:lnTo>
                        <a:pt x="181" y="295"/>
                      </a:lnTo>
                      <a:lnTo>
                        <a:pt x="182" y="288"/>
                      </a:lnTo>
                      <a:lnTo>
                        <a:pt x="182" y="279"/>
                      </a:lnTo>
                      <a:lnTo>
                        <a:pt x="182" y="269"/>
                      </a:lnTo>
                      <a:lnTo>
                        <a:pt x="181" y="258"/>
                      </a:lnTo>
                      <a:lnTo>
                        <a:pt x="179" y="248"/>
                      </a:lnTo>
                      <a:lnTo>
                        <a:pt x="178" y="236"/>
                      </a:lnTo>
                      <a:lnTo>
                        <a:pt x="174" y="223"/>
                      </a:lnTo>
                      <a:lnTo>
                        <a:pt x="171" y="210"/>
                      </a:lnTo>
                      <a:lnTo>
                        <a:pt x="167" y="197"/>
                      </a:lnTo>
                      <a:lnTo>
                        <a:pt x="162" y="184"/>
                      </a:lnTo>
                      <a:lnTo>
                        <a:pt x="157" y="170"/>
                      </a:lnTo>
                      <a:lnTo>
                        <a:pt x="152" y="156"/>
                      </a:lnTo>
                      <a:lnTo>
                        <a:pt x="146" y="142"/>
                      </a:lnTo>
                      <a:lnTo>
                        <a:pt x="138" y="129"/>
                      </a:lnTo>
                      <a:lnTo>
                        <a:pt x="132" y="116"/>
                      </a:lnTo>
                      <a:lnTo>
                        <a:pt x="125" y="102"/>
                      </a:lnTo>
                      <a:lnTo>
                        <a:pt x="117" y="90"/>
                      </a:lnTo>
                      <a:lnTo>
                        <a:pt x="110" y="78"/>
                      </a:lnTo>
                      <a:lnTo>
                        <a:pt x="102" y="66"/>
                      </a:lnTo>
                      <a:lnTo>
                        <a:pt x="94" y="56"/>
                      </a:lnTo>
                      <a:lnTo>
                        <a:pt x="86" y="46"/>
                      </a:lnTo>
                      <a:lnTo>
                        <a:pt x="78" y="36"/>
                      </a:lnTo>
                      <a:lnTo>
                        <a:pt x="71" y="28"/>
                      </a:lnTo>
                      <a:lnTo>
                        <a:pt x="63" y="21"/>
                      </a:lnTo>
                      <a:lnTo>
                        <a:pt x="56" y="15"/>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2" name="Freeform 66"/>
                <p:cNvSpPr>
                  <a:spLocks/>
                </p:cNvSpPr>
                <p:nvPr/>
              </p:nvSpPr>
              <p:spPr bwMode="auto">
                <a:xfrm>
                  <a:off x="2110" y="182"/>
                  <a:ext cx="138" cy="455"/>
                </a:xfrm>
                <a:custGeom>
                  <a:avLst/>
                  <a:gdLst>
                    <a:gd name="T0" fmla="*/ 125 w 138"/>
                    <a:gd name="T1" fmla="*/ 241 h 455"/>
                    <a:gd name="T2" fmla="*/ 131 w 138"/>
                    <a:gd name="T3" fmla="*/ 202 h 455"/>
                    <a:gd name="T4" fmla="*/ 134 w 138"/>
                    <a:gd name="T5" fmla="*/ 163 h 455"/>
                    <a:gd name="T6" fmla="*/ 137 w 138"/>
                    <a:gd name="T7" fmla="*/ 127 h 455"/>
                    <a:gd name="T8" fmla="*/ 137 w 138"/>
                    <a:gd name="T9" fmla="*/ 94 h 455"/>
                    <a:gd name="T10" fmla="*/ 135 w 138"/>
                    <a:gd name="T11" fmla="*/ 64 h 455"/>
                    <a:gd name="T12" fmla="*/ 131 w 138"/>
                    <a:gd name="T13" fmla="*/ 39 h 455"/>
                    <a:gd name="T14" fmla="*/ 125 w 138"/>
                    <a:gd name="T15" fmla="*/ 20 h 455"/>
                    <a:gd name="T16" fmla="*/ 117 w 138"/>
                    <a:gd name="T17" fmla="*/ 7 h 455"/>
                    <a:gd name="T18" fmla="*/ 109 w 138"/>
                    <a:gd name="T19" fmla="*/ 0 h 455"/>
                    <a:gd name="T20" fmla="*/ 99 w 138"/>
                    <a:gd name="T21" fmla="*/ 1 h 455"/>
                    <a:gd name="T22" fmla="*/ 88 w 138"/>
                    <a:gd name="T23" fmla="*/ 8 h 455"/>
                    <a:gd name="T24" fmla="*/ 77 w 138"/>
                    <a:gd name="T25" fmla="*/ 21 h 455"/>
                    <a:gd name="T26" fmla="*/ 64 w 138"/>
                    <a:gd name="T27" fmla="*/ 40 h 455"/>
                    <a:gd name="T28" fmla="*/ 53 w 138"/>
                    <a:gd name="T29" fmla="*/ 65 h 455"/>
                    <a:gd name="T30" fmla="*/ 42 w 138"/>
                    <a:gd name="T31" fmla="*/ 95 h 455"/>
                    <a:gd name="T32" fmla="*/ 31 w 138"/>
                    <a:gd name="T33" fmla="*/ 128 h 455"/>
                    <a:gd name="T34" fmla="*/ 22 w 138"/>
                    <a:gd name="T35" fmla="*/ 165 h 455"/>
                    <a:gd name="T36" fmla="*/ 14 w 138"/>
                    <a:gd name="T37" fmla="*/ 203 h 455"/>
                    <a:gd name="T38" fmla="*/ 8 w 138"/>
                    <a:gd name="T39" fmla="*/ 242 h 455"/>
                    <a:gd name="T40" fmla="*/ 4 w 138"/>
                    <a:gd name="T41" fmla="*/ 281 h 455"/>
                    <a:gd name="T42" fmla="*/ 1 w 138"/>
                    <a:gd name="T43" fmla="*/ 318 h 455"/>
                    <a:gd name="T44" fmla="*/ 0 w 138"/>
                    <a:gd name="T45" fmla="*/ 352 h 455"/>
                    <a:gd name="T46" fmla="*/ 2 w 138"/>
                    <a:gd name="T47" fmla="*/ 383 h 455"/>
                    <a:gd name="T48" fmla="*/ 5 w 138"/>
                    <a:gd name="T49" fmla="*/ 409 h 455"/>
                    <a:gd name="T50" fmla="*/ 11 w 138"/>
                    <a:gd name="T51" fmla="*/ 430 h 455"/>
                    <a:gd name="T52" fmla="*/ 18 w 138"/>
                    <a:gd name="T53" fmla="*/ 444 h 455"/>
                    <a:gd name="T54" fmla="*/ 26 w 138"/>
                    <a:gd name="T55" fmla="*/ 452 h 455"/>
                    <a:gd name="T56" fmla="*/ 36 w 138"/>
                    <a:gd name="T57" fmla="*/ 454 h 455"/>
                    <a:gd name="T58" fmla="*/ 46 w 138"/>
                    <a:gd name="T59" fmla="*/ 449 h 455"/>
                    <a:gd name="T60" fmla="*/ 58 w 138"/>
                    <a:gd name="T61" fmla="*/ 437 h 455"/>
                    <a:gd name="T62" fmla="*/ 69 w 138"/>
                    <a:gd name="T63" fmla="*/ 419 h 455"/>
                    <a:gd name="T64" fmla="*/ 81 w 138"/>
                    <a:gd name="T65" fmla="*/ 396 h 455"/>
                    <a:gd name="T66" fmla="*/ 93 w 138"/>
                    <a:gd name="T67" fmla="*/ 367 h 455"/>
                    <a:gd name="T68" fmla="*/ 103 w 138"/>
                    <a:gd name="T69" fmla="*/ 334 h 455"/>
                    <a:gd name="T70" fmla="*/ 113 w 138"/>
                    <a:gd name="T71" fmla="*/ 298 h 455"/>
                    <a:gd name="T72" fmla="*/ 121 w 138"/>
                    <a:gd name="T73" fmla="*/ 260 h 4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8"/>
                    <a:gd name="T112" fmla="*/ 0 h 455"/>
                    <a:gd name="T113" fmla="*/ 138 w 138"/>
                    <a:gd name="T114" fmla="*/ 455 h 4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8" h="455">
                      <a:moveTo>
                        <a:pt x="121" y="260"/>
                      </a:moveTo>
                      <a:lnTo>
                        <a:pt x="125" y="241"/>
                      </a:lnTo>
                      <a:lnTo>
                        <a:pt x="128" y="221"/>
                      </a:lnTo>
                      <a:lnTo>
                        <a:pt x="131" y="202"/>
                      </a:lnTo>
                      <a:lnTo>
                        <a:pt x="133" y="182"/>
                      </a:lnTo>
                      <a:lnTo>
                        <a:pt x="134" y="163"/>
                      </a:lnTo>
                      <a:lnTo>
                        <a:pt x="136" y="145"/>
                      </a:lnTo>
                      <a:lnTo>
                        <a:pt x="137" y="127"/>
                      </a:lnTo>
                      <a:lnTo>
                        <a:pt x="137" y="110"/>
                      </a:lnTo>
                      <a:lnTo>
                        <a:pt x="137" y="94"/>
                      </a:lnTo>
                      <a:lnTo>
                        <a:pt x="136" y="78"/>
                      </a:lnTo>
                      <a:lnTo>
                        <a:pt x="135" y="64"/>
                      </a:lnTo>
                      <a:lnTo>
                        <a:pt x="133" y="51"/>
                      </a:lnTo>
                      <a:lnTo>
                        <a:pt x="131" y="39"/>
                      </a:lnTo>
                      <a:lnTo>
                        <a:pt x="128" y="29"/>
                      </a:lnTo>
                      <a:lnTo>
                        <a:pt x="125" y="20"/>
                      </a:lnTo>
                      <a:lnTo>
                        <a:pt x="122" y="13"/>
                      </a:lnTo>
                      <a:lnTo>
                        <a:pt x="117" y="7"/>
                      </a:lnTo>
                      <a:lnTo>
                        <a:pt x="114" y="3"/>
                      </a:lnTo>
                      <a:lnTo>
                        <a:pt x="109" y="0"/>
                      </a:lnTo>
                      <a:lnTo>
                        <a:pt x="104" y="0"/>
                      </a:lnTo>
                      <a:lnTo>
                        <a:pt x="99" y="1"/>
                      </a:lnTo>
                      <a:lnTo>
                        <a:pt x="93" y="3"/>
                      </a:lnTo>
                      <a:lnTo>
                        <a:pt x="88" y="8"/>
                      </a:lnTo>
                      <a:lnTo>
                        <a:pt x="82" y="13"/>
                      </a:lnTo>
                      <a:lnTo>
                        <a:pt x="77" y="21"/>
                      </a:lnTo>
                      <a:lnTo>
                        <a:pt x="70" y="30"/>
                      </a:lnTo>
                      <a:lnTo>
                        <a:pt x="64" y="40"/>
                      </a:lnTo>
                      <a:lnTo>
                        <a:pt x="59" y="52"/>
                      </a:lnTo>
                      <a:lnTo>
                        <a:pt x="53" y="65"/>
                      </a:lnTo>
                      <a:lnTo>
                        <a:pt x="47" y="80"/>
                      </a:lnTo>
                      <a:lnTo>
                        <a:pt x="42" y="95"/>
                      </a:lnTo>
                      <a:lnTo>
                        <a:pt x="36" y="111"/>
                      </a:lnTo>
                      <a:lnTo>
                        <a:pt x="31" y="128"/>
                      </a:lnTo>
                      <a:lnTo>
                        <a:pt x="27" y="146"/>
                      </a:lnTo>
                      <a:lnTo>
                        <a:pt x="22" y="165"/>
                      </a:lnTo>
                      <a:lnTo>
                        <a:pt x="18" y="184"/>
                      </a:lnTo>
                      <a:lnTo>
                        <a:pt x="14" y="203"/>
                      </a:lnTo>
                      <a:lnTo>
                        <a:pt x="11" y="223"/>
                      </a:lnTo>
                      <a:lnTo>
                        <a:pt x="8" y="242"/>
                      </a:lnTo>
                      <a:lnTo>
                        <a:pt x="5" y="262"/>
                      </a:lnTo>
                      <a:lnTo>
                        <a:pt x="4" y="281"/>
                      </a:lnTo>
                      <a:lnTo>
                        <a:pt x="2" y="300"/>
                      </a:lnTo>
                      <a:lnTo>
                        <a:pt x="1" y="318"/>
                      </a:lnTo>
                      <a:lnTo>
                        <a:pt x="0" y="336"/>
                      </a:lnTo>
                      <a:lnTo>
                        <a:pt x="0" y="352"/>
                      </a:lnTo>
                      <a:lnTo>
                        <a:pt x="1" y="368"/>
                      </a:lnTo>
                      <a:lnTo>
                        <a:pt x="2" y="383"/>
                      </a:lnTo>
                      <a:lnTo>
                        <a:pt x="4" y="396"/>
                      </a:lnTo>
                      <a:lnTo>
                        <a:pt x="5" y="409"/>
                      </a:lnTo>
                      <a:lnTo>
                        <a:pt x="7" y="420"/>
                      </a:lnTo>
                      <a:lnTo>
                        <a:pt x="11" y="430"/>
                      </a:lnTo>
                      <a:lnTo>
                        <a:pt x="14" y="438"/>
                      </a:lnTo>
                      <a:lnTo>
                        <a:pt x="18" y="444"/>
                      </a:lnTo>
                      <a:lnTo>
                        <a:pt x="21" y="449"/>
                      </a:lnTo>
                      <a:lnTo>
                        <a:pt x="26" y="452"/>
                      </a:lnTo>
                      <a:lnTo>
                        <a:pt x="30" y="454"/>
                      </a:lnTo>
                      <a:lnTo>
                        <a:pt x="36" y="454"/>
                      </a:lnTo>
                      <a:lnTo>
                        <a:pt x="41" y="452"/>
                      </a:lnTo>
                      <a:lnTo>
                        <a:pt x="46" y="449"/>
                      </a:lnTo>
                      <a:lnTo>
                        <a:pt x="52" y="444"/>
                      </a:lnTo>
                      <a:lnTo>
                        <a:pt x="58" y="437"/>
                      </a:lnTo>
                      <a:lnTo>
                        <a:pt x="64" y="428"/>
                      </a:lnTo>
                      <a:lnTo>
                        <a:pt x="69" y="419"/>
                      </a:lnTo>
                      <a:lnTo>
                        <a:pt x="76" y="408"/>
                      </a:lnTo>
                      <a:lnTo>
                        <a:pt x="81" y="396"/>
                      </a:lnTo>
                      <a:lnTo>
                        <a:pt x="87" y="382"/>
                      </a:lnTo>
                      <a:lnTo>
                        <a:pt x="93" y="367"/>
                      </a:lnTo>
                      <a:lnTo>
                        <a:pt x="98" y="351"/>
                      </a:lnTo>
                      <a:lnTo>
                        <a:pt x="103" y="334"/>
                      </a:lnTo>
                      <a:lnTo>
                        <a:pt x="109" y="316"/>
                      </a:lnTo>
                      <a:lnTo>
                        <a:pt x="113" y="298"/>
                      </a:lnTo>
                      <a:lnTo>
                        <a:pt x="117" y="279"/>
                      </a:lnTo>
                      <a:lnTo>
                        <a:pt x="121" y="260"/>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3" name="Freeform 67"/>
                <p:cNvSpPr>
                  <a:spLocks/>
                </p:cNvSpPr>
                <p:nvPr/>
              </p:nvSpPr>
              <p:spPr bwMode="auto">
                <a:xfrm>
                  <a:off x="2128" y="591"/>
                  <a:ext cx="257" cy="256"/>
                </a:xfrm>
                <a:custGeom>
                  <a:avLst/>
                  <a:gdLst>
                    <a:gd name="T0" fmla="*/ 126 w 257"/>
                    <a:gd name="T1" fmla="*/ 6 h 256"/>
                    <a:gd name="T2" fmla="*/ 105 w 257"/>
                    <a:gd name="T3" fmla="*/ 1 h 256"/>
                    <a:gd name="T4" fmla="*/ 84 w 257"/>
                    <a:gd name="T5" fmla="*/ 0 h 256"/>
                    <a:gd name="T6" fmla="*/ 64 w 257"/>
                    <a:gd name="T7" fmla="*/ 2 h 256"/>
                    <a:gd name="T8" fmla="*/ 45 w 257"/>
                    <a:gd name="T9" fmla="*/ 8 h 256"/>
                    <a:gd name="T10" fmla="*/ 30 w 257"/>
                    <a:gd name="T11" fmla="*/ 18 h 256"/>
                    <a:gd name="T12" fmla="*/ 18 w 257"/>
                    <a:gd name="T13" fmla="*/ 31 h 256"/>
                    <a:gd name="T14" fmla="*/ 8 w 257"/>
                    <a:gd name="T15" fmla="*/ 47 h 256"/>
                    <a:gd name="T16" fmla="*/ 2 w 257"/>
                    <a:gd name="T17" fmla="*/ 65 h 256"/>
                    <a:gd name="T18" fmla="*/ 0 w 257"/>
                    <a:gd name="T19" fmla="*/ 85 h 256"/>
                    <a:gd name="T20" fmla="*/ 2 w 257"/>
                    <a:gd name="T21" fmla="*/ 106 h 256"/>
                    <a:gd name="T22" fmla="*/ 7 w 257"/>
                    <a:gd name="T23" fmla="*/ 128 h 256"/>
                    <a:gd name="T24" fmla="*/ 16 w 257"/>
                    <a:gd name="T25" fmla="*/ 150 h 256"/>
                    <a:gd name="T26" fmla="*/ 28 w 257"/>
                    <a:gd name="T27" fmla="*/ 171 h 256"/>
                    <a:gd name="T28" fmla="*/ 44 w 257"/>
                    <a:gd name="T29" fmla="*/ 191 h 256"/>
                    <a:gd name="T30" fmla="*/ 61 w 257"/>
                    <a:gd name="T31" fmla="*/ 209 h 256"/>
                    <a:gd name="T32" fmla="*/ 81 w 257"/>
                    <a:gd name="T33" fmla="*/ 224 h 256"/>
                    <a:gd name="T34" fmla="*/ 101 w 257"/>
                    <a:gd name="T35" fmla="*/ 237 h 256"/>
                    <a:gd name="T36" fmla="*/ 124 w 257"/>
                    <a:gd name="T37" fmla="*/ 247 h 256"/>
                    <a:gd name="T38" fmla="*/ 146 w 257"/>
                    <a:gd name="T39" fmla="*/ 253 h 256"/>
                    <a:gd name="T40" fmla="*/ 167 w 257"/>
                    <a:gd name="T41" fmla="*/ 255 h 256"/>
                    <a:gd name="T42" fmla="*/ 188 w 257"/>
                    <a:gd name="T43" fmla="*/ 254 h 256"/>
                    <a:gd name="T44" fmla="*/ 206 w 257"/>
                    <a:gd name="T45" fmla="*/ 249 h 256"/>
                    <a:gd name="T46" fmla="*/ 222 w 257"/>
                    <a:gd name="T47" fmla="*/ 240 h 256"/>
                    <a:gd name="T48" fmla="*/ 236 w 257"/>
                    <a:gd name="T49" fmla="*/ 228 h 256"/>
                    <a:gd name="T50" fmla="*/ 245 w 257"/>
                    <a:gd name="T51" fmla="*/ 213 h 256"/>
                    <a:gd name="T52" fmla="*/ 252 w 257"/>
                    <a:gd name="T53" fmla="*/ 195 h 256"/>
                    <a:gd name="T54" fmla="*/ 256 w 257"/>
                    <a:gd name="T55" fmla="*/ 175 h 256"/>
                    <a:gd name="T56" fmla="*/ 255 w 257"/>
                    <a:gd name="T57" fmla="*/ 154 h 256"/>
                    <a:gd name="T58" fmla="*/ 251 w 257"/>
                    <a:gd name="T59" fmla="*/ 133 h 256"/>
                    <a:gd name="T60" fmla="*/ 243 w 257"/>
                    <a:gd name="T61" fmla="*/ 111 h 256"/>
                    <a:gd name="T62" fmla="*/ 231 w 257"/>
                    <a:gd name="T63" fmla="*/ 89 h 256"/>
                    <a:gd name="T64" fmla="*/ 217 w 257"/>
                    <a:gd name="T65" fmla="*/ 69 h 256"/>
                    <a:gd name="T66" fmla="*/ 199 w 257"/>
                    <a:gd name="T67" fmla="*/ 50 h 256"/>
                    <a:gd name="T68" fmla="*/ 180 w 257"/>
                    <a:gd name="T69" fmla="*/ 34 h 256"/>
                    <a:gd name="T70" fmla="*/ 159 w 257"/>
                    <a:gd name="T71" fmla="*/ 20 h 256"/>
                    <a:gd name="T72" fmla="*/ 138 w 257"/>
                    <a:gd name="T73" fmla="*/ 10 h 2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7"/>
                    <a:gd name="T112" fmla="*/ 0 h 256"/>
                    <a:gd name="T113" fmla="*/ 257 w 257"/>
                    <a:gd name="T114" fmla="*/ 256 h 2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7" h="256">
                      <a:moveTo>
                        <a:pt x="138" y="10"/>
                      </a:moveTo>
                      <a:lnTo>
                        <a:pt x="126" y="6"/>
                      </a:lnTo>
                      <a:lnTo>
                        <a:pt x="116" y="3"/>
                      </a:lnTo>
                      <a:lnTo>
                        <a:pt x="105" y="1"/>
                      </a:lnTo>
                      <a:lnTo>
                        <a:pt x="94" y="0"/>
                      </a:lnTo>
                      <a:lnTo>
                        <a:pt x="84" y="0"/>
                      </a:lnTo>
                      <a:lnTo>
                        <a:pt x="74" y="1"/>
                      </a:lnTo>
                      <a:lnTo>
                        <a:pt x="64" y="2"/>
                      </a:lnTo>
                      <a:lnTo>
                        <a:pt x="54" y="5"/>
                      </a:lnTo>
                      <a:lnTo>
                        <a:pt x="45" y="8"/>
                      </a:lnTo>
                      <a:lnTo>
                        <a:pt x="37" y="13"/>
                      </a:lnTo>
                      <a:lnTo>
                        <a:pt x="30" y="18"/>
                      </a:lnTo>
                      <a:lnTo>
                        <a:pt x="23" y="24"/>
                      </a:lnTo>
                      <a:lnTo>
                        <a:pt x="18" y="31"/>
                      </a:lnTo>
                      <a:lnTo>
                        <a:pt x="12" y="38"/>
                      </a:lnTo>
                      <a:lnTo>
                        <a:pt x="8" y="47"/>
                      </a:lnTo>
                      <a:lnTo>
                        <a:pt x="4" y="55"/>
                      </a:lnTo>
                      <a:lnTo>
                        <a:pt x="2" y="65"/>
                      </a:lnTo>
                      <a:lnTo>
                        <a:pt x="0" y="75"/>
                      </a:lnTo>
                      <a:lnTo>
                        <a:pt x="0" y="85"/>
                      </a:lnTo>
                      <a:lnTo>
                        <a:pt x="0" y="95"/>
                      </a:lnTo>
                      <a:lnTo>
                        <a:pt x="2" y="106"/>
                      </a:lnTo>
                      <a:lnTo>
                        <a:pt x="4" y="117"/>
                      </a:lnTo>
                      <a:lnTo>
                        <a:pt x="7" y="128"/>
                      </a:lnTo>
                      <a:lnTo>
                        <a:pt x="11" y="139"/>
                      </a:lnTo>
                      <a:lnTo>
                        <a:pt x="16" y="150"/>
                      </a:lnTo>
                      <a:lnTo>
                        <a:pt x="21" y="160"/>
                      </a:lnTo>
                      <a:lnTo>
                        <a:pt x="28" y="171"/>
                      </a:lnTo>
                      <a:lnTo>
                        <a:pt x="36" y="181"/>
                      </a:lnTo>
                      <a:lnTo>
                        <a:pt x="44" y="191"/>
                      </a:lnTo>
                      <a:lnTo>
                        <a:pt x="52" y="200"/>
                      </a:lnTo>
                      <a:lnTo>
                        <a:pt x="61" y="209"/>
                      </a:lnTo>
                      <a:lnTo>
                        <a:pt x="71" y="217"/>
                      </a:lnTo>
                      <a:lnTo>
                        <a:pt x="81" y="224"/>
                      </a:lnTo>
                      <a:lnTo>
                        <a:pt x="91" y="231"/>
                      </a:lnTo>
                      <a:lnTo>
                        <a:pt x="101" y="237"/>
                      </a:lnTo>
                      <a:lnTo>
                        <a:pt x="113" y="243"/>
                      </a:lnTo>
                      <a:lnTo>
                        <a:pt x="124" y="247"/>
                      </a:lnTo>
                      <a:lnTo>
                        <a:pt x="135" y="250"/>
                      </a:lnTo>
                      <a:lnTo>
                        <a:pt x="146" y="253"/>
                      </a:lnTo>
                      <a:lnTo>
                        <a:pt x="156" y="255"/>
                      </a:lnTo>
                      <a:lnTo>
                        <a:pt x="167" y="255"/>
                      </a:lnTo>
                      <a:lnTo>
                        <a:pt x="178" y="255"/>
                      </a:lnTo>
                      <a:lnTo>
                        <a:pt x="188" y="254"/>
                      </a:lnTo>
                      <a:lnTo>
                        <a:pt x="197" y="252"/>
                      </a:lnTo>
                      <a:lnTo>
                        <a:pt x="206" y="249"/>
                      </a:lnTo>
                      <a:lnTo>
                        <a:pt x="214" y="244"/>
                      </a:lnTo>
                      <a:lnTo>
                        <a:pt x="222" y="240"/>
                      </a:lnTo>
                      <a:lnTo>
                        <a:pt x="229" y="234"/>
                      </a:lnTo>
                      <a:lnTo>
                        <a:pt x="236" y="228"/>
                      </a:lnTo>
                      <a:lnTo>
                        <a:pt x="241" y="221"/>
                      </a:lnTo>
                      <a:lnTo>
                        <a:pt x="245" y="213"/>
                      </a:lnTo>
                      <a:lnTo>
                        <a:pt x="250" y="204"/>
                      </a:lnTo>
                      <a:lnTo>
                        <a:pt x="252" y="195"/>
                      </a:lnTo>
                      <a:lnTo>
                        <a:pt x="254" y="185"/>
                      </a:lnTo>
                      <a:lnTo>
                        <a:pt x="256" y="175"/>
                      </a:lnTo>
                      <a:lnTo>
                        <a:pt x="256" y="165"/>
                      </a:lnTo>
                      <a:lnTo>
                        <a:pt x="255" y="154"/>
                      </a:lnTo>
                      <a:lnTo>
                        <a:pt x="253" y="143"/>
                      </a:lnTo>
                      <a:lnTo>
                        <a:pt x="251" y="133"/>
                      </a:lnTo>
                      <a:lnTo>
                        <a:pt x="247" y="121"/>
                      </a:lnTo>
                      <a:lnTo>
                        <a:pt x="243" y="111"/>
                      </a:lnTo>
                      <a:lnTo>
                        <a:pt x="237" y="100"/>
                      </a:lnTo>
                      <a:lnTo>
                        <a:pt x="231" y="89"/>
                      </a:lnTo>
                      <a:lnTo>
                        <a:pt x="224" y="79"/>
                      </a:lnTo>
                      <a:lnTo>
                        <a:pt x="217" y="69"/>
                      </a:lnTo>
                      <a:lnTo>
                        <a:pt x="208" y="59"/>
                      </a:lnTo>
                      <a:lnTo>
                        <a:pt x="199" y="50"/>
                      </a:lnTo>
                      <a:lnTo>
                        <a:pt x="190" y="42"/>
                      </a:lnTo>
                      <a:lnTo>
                        <a:pt x="180" y="34"/>
                      </a:lnTo>
                      <a:lnTo>
                        <a:pt x="170" y="27"/>
                      </a:lnTo>
                      <a:lnTo>
                        <a:pt x="159" y="20"/>
                      </a:lnTo>
                      <a:lnTo>
                        <a:pt x="148" y="15"/>
                      </a:lnTo>
                      <a:lnTo>
                        <a:pt x="138" y="10"/>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4" name="Freeform 68"/>
                <p:cNvSpPr>
                  <a:spLocks/>
                </p:cNvSpPr>
                <p:nvPr/>
              </p:nvSpPr>
              <p:spPr bwMode="auto">
                <a:xfrm>
                  <a:off x="2035" y="655"/>
                  <a:ext cx="93" cy="668"/>
                </a:xfrm>
                <a:custGeom>
                  <a:avLst/>
                  <a:gdLst>
                    <a:gd name="T0" fmla="*/ 92 w 93"/>
                    <a:gd name="T1" fmla="*/ 0 h 668"/>
                    <a:gd name="T2" fmla="*/ 88 w 93"/>
                    <a:gd name="T3" fmla="*/ 33 h 668"/>
                    <a:gd name="T4" fmla="*/ 84 w 93"/>
                    <a:gd name="T5" fmla="*/ 51 h 668"/>
                    <a:gd name="T6" fmla="*/ 81 w 93"/>
                    <a:gd name="T7" fmla="*/ 70 h 668"/>
                    <a:gd name="T8" fmla="*/ 77 w 93"/>
                    <a:gd name="T9" fmla="*/ 90 h 668"/>
                    <a:gd name="T10" fmla="*/ 73 w 93"/>
                    <a:gd name="T11" fmla="*/ 110 h 668"/>
                    <a:gd name="T12" fmla="*/ 69 w 93"/>
                    <a:gd name="T13" fmla="*/ 131 h 668"/>
                    <a:gd name="T14" fmla="*/ 65 w 93"/>
                    <a:gd name="T15" fmla="*/ 152 h 668"/>
                    <a:gd name="T16" fmla="*/ 61 w 93"/>
                    <a:gd name="T17" fmla="*/ 174 h 668"/>
                    <a:gd name="T18" fmla="*/ 56 w 93"/>
                    <a:gd name="T19" fmla="*/ 196 h 668"/>
                    <a:gd name="T20" fmla="*/ 51 w 93"/>
                    <a:gd name="T21" fmla="*/ 218 h 668"/>
                    <a:gd name="T22" fmla="*/ 47 w 93"/>
                    <a:gd name="T23" fmla="*/ 241 h 668"/>
                    <a:gd name="T24" fmla="*/ 42 w 93"/>
                    <a:gd name="T25" fmla="*/ 264 h 668"/>
                    <a:gd name="T26" fmla="*/ 38 w 93"/>
                    <a:gd name="T27" fmla="*/ 287 h 668"/>
                    <a:gd name="T28" fmla="*/ 33 w 93"/>
                    <a:gd name="T29" fmla="*/ 311 h 668"/>
                    <a:gd name="T30" fmla="*/ 29 w 93"/>
                    <a:gd name="T31" fmla="*/ 334 h 668"/>
                    <a:gd name="T32" fmla="*/ 25 w 93"/>
                    <a:gd name="T33" fmla="*/ 357 h 668"/>
                    <a:gd name="T34" fmla="*/ 20 w 93"/>
                    <a:gd name="T35" fmla="*/ 381 h 668"/>
                    <a:gd name="T36" fmla="*/ 17 w 93"/>
                    <a:gd name="T37" fmla="*/ 404 h 668"/>
                    <a:gd name="T38" fmla="*/ 13 w 93"/>
                    <a:gd name="T39" fmla="*/ 427 h 668"/>
                    <a:gd name="T40" fmla="*/ 10 w 93"/>
                    <a:gd name="T41" fmla="*/ 450 h 668"/>
                    <a:gd name="T42" fmla="*/ 7 w 93"/>
                    <a:gd name="T43" fmla="*/ 472 h 668"/>
                    <a:gd name="T44" fmla="*/ 4 w 93"/>
                    <a:gd name="T45" fmla="*/ 495 h 668"/>
                    <a:gd name="T46" fmla="*/ 3 w 93"/>
                    <a:gd name="T47" fmla="*/ 516 h 668"/>
                    <a:gd name="T48" fmla="*/ 1 w 93"/>
                    <a:gd name="T49" fmla="*/ 537 h 668"/>
                    <a:gd name="T50" fmla="*/ 0 w 93"/>
                    <a:gd name="T51" fmla="*/ 558 h 668"/>
                    <a:gd name="T52" fmla="*/ 0 w 93"/>
                    <a:gd name="T53" fmla="*/ 578 h 668"/>
                    <a:gd name="T54" fmla="*/ 0 w 93"/>
                    <a:gd name="T55" fmla="*/ 597 h 668"/>
                    <a:gd name="T56" fmla="*/ 1 w 93"/>
                    <a:gd name="T57" fmla="*/ 616 h 668"/>
                    <a:gd name="T58" fmla="*/ 2 w 93"/>
                    <a:gd name="T59" fmla="*/ 634 h 668"/>
                    <a:gd name="T60" fmla="*/ 4 w 93"/>
                    <a:gd name="T61" fmla="*/ 651 h 668"/>
                    <a:gd name="T62" fmla="*/ 7 w 93"/>
                    <a:gd name="T63" fmla="*/ 667 h 6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668"/>
                    <a:gd name="T98" fmla="*/ 93 w 93"/>
                    <a:gd name="T99" fmla="*/ 668 h 6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668">
                      <a:moveTo>
                        <a:pt x="92" y="0"/>
                      </a:moveTo>
                      <a:lnTo>
                        <a:pt x="88" y="33"/>
                      </a:lnTo>
                      <a:lnTo>
                        <a:pt x="84" y="51"/>
                      </a:lnTo>
                      <a:lnTo>
                        <a:pt x="81" y="70"/>
                      </a:lnTo>
                      <a:lnTo>
                        <a:pt x="77" y="90"/>
                      </a:lnTo>
                      <a:lnTo>
                        <a:pt x="73" y="110"/>
                      </a:lnTo>
                      <a:lnTo>
                        <a:pt x="69" y="131"/>
                      </a:lnTo>
                      <a:lnTo>
                        <a:pt x="65" y="152"/>
                      </a:lnTo>
                      <a:lnTo>
                        <a:pt x="61" y="174"/>
                      </a:lnTo>
                      <a:lnTo>
                        <a:pt x="56" y="196"/>
                      </a:lnTo>
                      <a:lnTo>
                        <a:pt x="51" y="218"/>
                      </a:lnTo>
                      <a:lnTo>
                        <a:pt x="47" y="241"/>
                      </a:lnTo>
                      <a:lnTo>
                        <a:pt x="42" y="264"/>
                      </a:lnTo>
                      <a:lnTo>
                        <a:pt x="38" y="287"/>
                      </a:lnTo>
                      <a:lnTo>
                        <a:pt x="33" y="311"/>
                      </a:lnTo>
                      <a:lnTo>
                        <a:pt x="29" y="334"/>
                      </a:lnTo>
                      <a:lnTo>
                        <a:pt x="25" y="357"/>
                      </a:lnTo>
                      <a:lnTo>
                        <a:pt x="20" y="381"/>
                      </a:lnTo>
                      <a:lnTo>
                        <a:pt x="17" y="404"/>
                      </a:lnTo>
                      <a:lnTo>
                        <a:pt x="13" y="427"/>
                      </a:lnTo>
                      <a:lnTo>
                        <a:pt x="10" y="450"/>
                      </a:lnTo>
                      <a:lnTo>
                        <a:pt x="7" y="472"/>
                      </a:lnTo>
                      <a:lnTo>
                        <a:pt x="4" y="495"/>
                      </a:lnTo>
                      <a:lnTo>
                        <a:pt x="3" y="516"/>
                      </a:lnTo>
                      <a:lnTo>
                        <a:pt x="1" y="537"/>
                      </a:lnTo>
                      <a:lnTo>
                        <a:pt x="0" y="558"/>
                      </a:lnTo>
                      <a:lnTo>
                        <a:pt x="0" y="578"/>
                      </a:lnTo>
                      <a:lnTo>
                        <a:pt x="0" y="597"/>
                      </a:lnTo>
                      <a:lnTo>
                        <a:pt x="1" y="616"/>
                      </a:lnTo>
                      <a:lnTo>
                        <a:pt x="2" y="634"/>
                      </a:lnTo>
                      <a:lnTo>
                        <a:pt x="4" y="651"/>
                      </a:lnTo>
                      <a:lnTo>
                        <a:pt x="7" y="66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85" name="Group 69"/>
              <p:cNvGrpSpPr>
                <a:grpSpLocks/>
              </p:cNvGrpSpPr>
              <p:nvPr/>
            </p:nvGrpSpPr>
            <p:grpSpPr bwMode="auto">
              <a:xfrm>
                <a:off x="1577" y="283"/>
                <a:ext cx="452" cy="935"/>
                <a:chOff x="1577" y="283"/>
                <a:chExt cx="452" cy="935"/>
              </a:xfrm>
            </p:grpSpPr>
            <p:sp>
              <p:nvSpPr>
                <p:cNvPr id="26687" name="Freeform 70"/>
                <p:cNvSpPr>
                  <a:spLocks/>
                </p:cNvSpPr>
                <p:nvPr/>
              </p:nvSpPr>
              <p:spPr bwMode="auto">
                <a:xfrm>
                  <a:off x="1767" y="283"/>
                  <a:ext cx="120" cy="408"/>
                </a:xfrm>
                <a:custGeom>
                  <a:avLst/>
                  <a:gdLst>
                    <a:gd name="T0" fmla="*/ 60 w 120"/>
                    <a:gd name="T1" fmla="*/ 35 h 408"/>
                    <a:gd name="T2" fmla="*/ 70 w 120"/>
                    <a:gd name="T3" fmla="*/ 18 h 408"/>
                    <a:gd name="T4" fmla="*/ 80 w 120"/>
                    <a:gd name="T5" fmla="*/ 6 h 408"/>
                    <a:gd name="T6" fmla="*/ 90 w 120"/>
                    <a:gd name="T7" fmla="*/ 1 h 408"/>
                    <a:gd name="T8" fmla="*/ 98 w 120"/>
                    <a:gd name="T9" fmla="*/ 1 h 408"/>
                    <a:gd name="T10" fmla="*/ 105 w 120"/>
                    <a:gd name="T11" fmla="*/ 8 h 408"/>
                    <a:gd name="T12" fmla="*/ 110 w 120"/>
                    <a:gd name="T13" fmla="*/ 20 h 408"/>
                    <a:gd name="T14" fmla="*/ 115 w 120"/>
                    <a:gd name="T15" fmla="*/ 37 h 408"/>
                    <a:gd name="T16" fmla="*/ 117 w 120"/>
                    <a:gd name="T17" fmla="*/ 60 h 408"/>
                    <a:gd name="T18" fmla="*/ 119 w 120"/>
                    <a:gd name="T19" fmla="*/ 87 h 408"/>
                    <a:gd name="T20" fmla="*/ 118 w 120"/>
                    <a:gd name="T21" fmla="*/ 117 h 408"/>
                    <a:gd name="T22" fmla="*/ 115 w 120"/>
                    <a:gd name="T23" fmla="*/ 150 h 408"/>
                    <a:gd name="T24" fmla="*/ 111 w 120"/>
                    <a:gd name="T25" fmla="*/ 184 h 408"/>
                    <a:gd name="T26" fmla="*/ 106 w 120"/>
                    <a:gd name="T27" fmla="*/ 219 h 408"/>
                    <a:gd name="T28" fmla="*/ 99 w 120"/>
                    <a:gd name="T29" fmla="*/ 254 h 408"/>
                    <a:gd name="T30" fmla="*/ 91 w 120"/>
                    <a:gd name="T31" fmla="*/ 287 h 408"/>
                    <a:gd name="T32" fmla="*/ 81 w 120"/>
                    <a:gd name="T33" fmla="*/ 317 h 408"/>
                    <a:gd name="T34" fmla="*/ 71 w 120"/>
                    <a:gd name="T35" fmla="*/ 344 h 408"/>
                    <a:gd name="T36" fmla="*/ 61 w 120"/>
                    <a:gd name="T37" fmla="*/ 367 h 408"/>
                    <a:gd name="T38" fmla="*/ 52 w 120"/>
                    <a:gd name="T39" fmla="*/ 385 h 408"/>
                    <a:gd name="T40" fmla="*/ 41 w 120"/>
                    <a:gd name="T41" fmla="*/ 398 h 408"/>
                    <a:gd name="T42" fmla="*/ 32 w 120"/>
                    <a:gd name="T43" fmla="*/ 405 h 408"/>
                    <a:gd name="T44" fmla="*/ 23 w 120"/>
                    <a:gd name="T45" fmla="*/ 407 h 408"/>
                    <a:gd name="T46" fmla="*/ 16 w 120"/>
                    <a:gd name="T47" fmla="*/ 401 h 408"/>
                    <a:gd name="T48" fmla="*/ 10 w 120"/>
                    <a:gd name="T49" fmla="*/ 391 h 408"/>
                    <a:gd name="T50" fmla="*/ 5 w 120"/>
                    <a:gd name="T51" fmla="*/ 374 h 408"/>
                    <a:gd name="T52" fmla="*/ 2 w 120"/>
                    <a:gd name="T53" fmla="*/ 353 h 408"/>
                    <a:gd name="T54" fmla="*/ 0 w 120"/>
                    <a:gd name="T55" fmla="*/ 327 h 408"/>
                    <a:gd name="T56" fmla="*/ 1 w 120"/>
                    <a:gd name="T57" fmla="*/ 298 h 408"/>
                    <a:gd name="T58" fmla="*/ 3 w 120"/>
                    <a:gd name="T59" fmla="*/ 265 h 408"/>
                    <a:gd name="T60" fmla="*/ 6 w 120"/>
                    <a:gd name="T61" fmla="*/ 231 h 408"/>
                    <a:gd name="T62" fmla="*/ 12 w 120"/>
                    <a:gd name="T63" fmla="*/ 197 h 408"/>
                    <a:gd name="T64" fmla="*/ 19 w 120"/>
                    <a:gd name="T65" fmla="*/ 162 h 408"/>
                    <a:gd name="T66" fmla="*/ 27 w 120"/>
                    <a:gd name="T67" fmla="*/ 128 h 408"/>
                    <a:gd name="T68" fmla="*/ 36 w 120"/>
                    <a:gd name="T69" fmla="*/ 97 h 408"/>
                    <a:gd name="T70" fmla="*/ 44 w 120"/>
                    <a:gd name="T71" fmla="*/ 69 h 408"/>
                    <a:gd name="T72" fmla="*/ 55 w 120"/>
                    <a:gd name="T73" fmla="*/ 45 h 4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
                    <a:gd name="T112" fmla="*/ 0 h 408"/>
                    <a:gd name="T113" fmla="*/ 120 w 120"/>
                    <a:gd name="T114" fmla="*/ 408 h 40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 h="408">
                      <a:moveTo>
                        <a:pt x="55" y="45"/>
                      </a:moveTo>
                      <a:lnTo>
                        <a:pt x="60" y="35"/>
                      </a:lnTo>
                      <a:lnTo>
                        <a:pt x="66" y="25"/>
                      </a:lnTo>
                      <a:lnTo>
                        <a:pt x="70" y="18"/>
                      </a:lnTo>
                      <a:lnTo>
                        <a:pt x="75" y="11"/>
                      </a:lnTo>
                      <a:lnTo>
                        <a:pt x="80" y="6"/>
                      </a:lnTo>
                      <a:lnTo>
                        <a:pt x="85" y="3"/>
                      </a:lnTo>
                      <a:lnTo>
                        <a:pt x="90" y="1"/>
                      </a:lnTo>
                      <a:lnTo>
                        <a:pt x="93" y="0"/>
                      </a:lnTo>
                      <a:lnTo>
                        <a:pt x="98" y="1"/>
                      </a:lnTo>
                      <a:lnTo>
                        <a:pt x="101" y="4"/>
                      </a:lnTo>
                      <a:lnTo>
                        <a:pt x="105" y="8"/>
                      </a:lnTo>
                      <a:lnTo>
                        <a:pt x="108" y="13"/>
                      </a:lnTo>
                      <a:lnTo>
                        <a:pt x="110" y="20"/>
                      </a:lnTo>
                      <a:lnTo>
                        <a:pt x="113" y="28"/>
                      </a:lnTo>
                      <a:lnTo>
                        <a:pt x="115" y="37"/>
                      </a:lnTo>
                      <a:lnTo>
                        <a:pt x="116" y="49"/>
                      </a:lnTo>
                      <a:lnTo>
                        <a:pt x="117" y="60"/>
                      </a:lnTo>
                      <a:lnTo>
                        <a:pt x="118" y="73"/>
                      </a:lnTo>
                      <a:lnTo>
                        <a:pt x="119" y="87"/>
                      </a:lnTo>
                      <a:lnTo>
                        <a:pt x="119" y="102"/>
                      </a:lnTo>
                      <a:lnTo>
                        <a:pt x="118" y="117"/>
                      </a:lnTo>
                      <a:lnTo>
                        <a:pt x="117" y="133"/>
                      </a:lnTo>
                      <a:lnTo>
                        <a:pt x="115" y="150"/>
                      </a:lnTo>
                      <a:lnTo>
                        <a:pt x="114" y="167"/>
                      </a:lnTo>
                      <a:lnTo>
                        <a:pt x="111" y="184"/>
                      </a:lnTo>
                      <a:lnTo>
                        <a:pt x="108" y="201"/>
                      </a:lnTo>
                      <a:lnTo>
                        <a:pt x="106" y="219"/>
                      </a:lnTo>
                      <a:lnTo>
                        <a:pt x="102" y="237"/>
                      </a:lnTo>
                      <a:lnTo>
                        <a:pt x="99" y="254"/>
                      </a:lnTo>
                      <a:lnTo>
                        <a:pt x="94" y="270"/>
                      </a:lnTo>
                      <a:lnTo>
                        <a:pt x="91" y="287"/>
                      </a:lnTo>
                      <a:lnTo>
                        <a:pt x="86" y="302"/>
                      </a:lnTo>
                      <a:lnTo>
                        <a:pt x="81" y="317"/>
                      </a:lnTo>
                      <a:lnTo>
                        <a:pt x="76" y="331"/>
                      </a:lnTo>
                      <a:lnTo>
                        <a:pt x="71" y="344"/>
                      </a:lnTo>
                      <a:lnTo>
                        <a:pt x="67" y="356"/>
                      </a:lnTo>
                      <a:lnTo>
                        <a:pt x="61" y="367"/>
                      </a:lnTo>
                      <a:lnTo>
                        <a:pt x="56" y="377"/>
                      </a:lnTo>
                      <a:lnTo>
                        <a:pt x="52" y="385"/>
                      </a:lnTo>
                      <a:lnTo>
                        <a:pt x="46" y="392"/>
                      </a:lnTo>
                      <a:lnTo>
                        <a:pt x="41" y="398"/>
                      </a:lnTo>
                      <a:lnTo>
                        <a:pt x="36" y="403"/>
                      </a:lnTo>
                      <a:lnTo>
                        <a:pt x="32" y="405"/>
                      </a:lnTo>
                      <a:lnTo>
                        <a:pt x="28" y="407"/>
                      </a:lnTo>
                      <a:lnTo>
                        <a:pt x="23" y="407"/>
                      </a:lnTo>
                      <a:lnTo>
                        <a:pt x="20" y="405"/>
                      </a:lnTo>
                      <a:lnTo>
                        <a:pt x="16" y="401"/>
                      </a:lnTo>
                      <a:lnTo>
                        <a:pt x="12" y="397"/>
                      </a:lnTo>
                      <a:lnTo>
                        <a:pt x="10" y="391"/>
                      </a:lnTo>
                      <a:lnTo>
                        <a:pt x="7" y="383"/>
                      </a:lnTo>
                      <a:lnTo>
                        <a:pt x="5" y="374"/>
                      </a:lnTo>
                      <a:lnTo>
                        <a:pt x="4" y="364"/>
                      </a:lnTo>
                      <a:lnTo>
                        <a:pt x="2" y="353"/>
                      </a:lnTo>
                      <a:lnTo>
                        <a:pt x="1" y="341"/>
                      </a:lnTo>
                      <a:lnTo>
                        <a:pt x="0" y="327"/>
                      </a:lnTo>
                      <a:lnTo>
                        <a:pt x="0" y="313"/>
                      </a:lnTo>
                      <a:lnTo>
                        <a:pt x="1" y="298"/>
                      </a:lnTo>
                      <a:lnTo>
                        <a:pt x="2" y="282"/>
                      </a:lnTo>
                      <a:lnTo>
                        <a:pt x="3" y="265"/>
                      </a:lnTo>
                      <a:lnTo>
                        <a:pt x="4" y="249"/>
                      </a:lnTo>
                      <a:lnTo>
                        <a:pt x="6" y="231"/>
                      </a:lnTo>
                      <a:lnTo>
                        <a:pt x="9" y="214"/>
                      </a:lnTo>
                      <a:lnTo>
                        <a:pt x="12" y="197"/>
                      </a:lnTo>
                      <a:lnTo>
                        <a:pt x="15" y="179"/>
                      </a:lnTo>
                      <a:lnTo>
                        <a:pt x="19" y="162"/>
                      </a:lnTo>
                      <a:lnTo>
                        <a:pt x="22" y="145"/>
                      </a:lnTo>
                      <a:lnTo>
                        <a:pt x="27" y="128"/>
                      </a:lnTo>
                      <a:lnTo>
                        <a:pt x="31" y="112"/>
                      </a:lnTo>
                      <a:lnTo>
                        <a:pt x="36" y="97"/>
                      </a:lnTo>
                      <a:lnTo>
                        <a:pt x="40" y="83"/>
                      </a:lnTo>
                      <a:lnTo>
                        <a:pt x="44" y="69"/>
                      </a:lnTo>
                      <a:lnTo>
                        <a:pt x="50" y="56"/>
                      </a:lnTo>
                      <a:lnTo>
                        <a:pt x="55" y="45"/>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88" name="Freeform 71"/>
                <p:cNvSpPr>
                  <a:spLocks/>
                </p:cNvSpPr>
                <p:nvPr/>
              </p:nvSpPr>
              <p:spPr bwMode="auto">
                <a:xfrm>
                  <a:off x="1577" y="329"/>
                  <a:ext cx="205" cy="363"/>
                </a:xfrm>
                <a:custGeom>
                  <a:avLst/>
                  <a:gdLst>
                    <a:gd name="T0" fmla="*/ 56 w 205"/>
                    <a:gd name="T1" fmla="*/ 239 h 363"/>
                    <a:gd name="T2" fmla="*/ 41 w 205"/>
                    <a:gd name="T3" fmla="*/ 208 h 363"/>
                    <a:gd name="T4" fmla="*/ 28 w 205"/>
                    <a:gd name="T5" fmla="*/ 177 h 363"/>
                    <a:gd name="T6" fmla="*/ 17 w 205"/>
                    <a:gd name="T7" fmla="*/ 146 h 363"/>
                    <a:gd name="T8" fmla="*/ 9 w 205"/>
                    <a:gd name="T9" fmla="*/ 117 h 363"/>
                    <a:gd name="T10" fmla="*/ 4 w 205"/>
                    <a:gd name="T11" fmla="*/ 89 h 363"/>
                    <a:gd name="T12" fmla="*/ 1 w 205"/>
                    <a:gd name="T13" fmla="*/ 63 h 363"/>
                    <a:gd name="T14" fmla="*/ 1 w 205"/>
                    <a:gd name="T15" fmla="*/ 42 h 363"/>
                    <a:gd name="T16" fmla="*/ 4 w 205"/>
                    <a:gd name="T17" fmla="*/ 24 h 363"/>
                    <a:gd name="T18" fmla="*/ 11 w 205"/>
                    <a:gd name="T19" fmla="*/ 11 h 363"/>
                    <a:gd name="T20" fmla="*/ 20 w 205"/>
                    <a:gd name="T21" fmla="*/ 3 h 363"/>
                    <a:gd name="T22" fmla="*/ 31 w 205"/>
                    <a:gd name="T23" fmla="*/ 0 h 363"/>
                    <a:gd name="T24" fmla="*/ 44 w 205"/>
                    <a:gd name="T25" fmla="*/ 3 h 363"/>
                    <a:gd name="T26" fmla="*/ 60 w 205"/>
                    <a:gd name="T27" fmla="*/ 11 h 363"/>
                    <a:gd name="T28" fmla="*/ 76 w 205"/>
                    <a:gd name="T29" fmla="*/ 24 h 363"/>
                    <a:gd name="T30" fmla="*/ 94 w 205"/>
                    <a:gd name="T31" fmla="*/ 41 h 363"/>
                    <a:gd name="T32" fmla="*/ 112 w 205"/>
                    <a:gd name="T33" fmla="*/ 63 h 363"/>
                    <a:gd name="T34" fmla="*/ 129 w 205"/>
                    <a:gd name="T35" fmla="*/ 88 h 363"/>
                    <a:gd name="T36" fmla="*/ 145 w 205"/>
                    <a:gd name="T37" fmla="*/ 116 h 363"/>
                    <a:gd name="T38" fmla="*/ 161 w 205"/>
                    <a:gd name="T39" fmla="*/ 146 h 363"/>
                    <a:gd name="T40" fmla="*/ 174 w 205"/>
                    <a:gd name="T41" fmla="*/ 177 h 363"/>
                    <a:gd name="T42" fmla="*/ 185 w 205"/>
                    <a:gd name="T43" fmla="*/ 208 h 363"/>
                    <a:gd name="T44" fmla="*/ 194 w 205"/>
                    <a:gd name="T45" fmla="*/ 238 h 363"/>
                    <a:gd name="T46" fmla="*/ 200 w 205"/>
                    <a:gd name="T47" fmla="*/ 267 h 363"/>
                    <a:gd name="T48" fmla="*/ 204 w 205"/>
                    <a:gd name="T49" fmla="*/ 293 h 363"/>
                    <a:gd name="T50" fmla="*/ 204 w 205"/>
                    <a:gd name="T51" fmla="*/ 315 h 363"/>
                    <a:gd name="T52" fmla="*/ 201 w 205"/>
                    <a:gd name="T53" fmla="*/ 334 h 363"/>
                    <a:gd name="T54" fmla="*/ 196 w 205"/>
                    <a:gd name="T55" fmla="*/ 348 h 363"/>
                    <a:gd name="T56" fmla="*/ 188 w 205"/>
                    <a:gd name="T57" fmla="*/ 358 h 363"/>
                    <a:gd name="T58" fmla="*/ 177 w 205"/>
                    <a:gd name="T59" fmla="*/ 362 h 363"/>
                    <a:gd name="T60" fmla="*/ 164 w 205"/>
                    <a:gd name="T61" fmla="*/ 361 h 363"/>
                    <a:gd name="T62" fmla="*/ 149 w 205"/>
                    <a:gd name="T63" fmla="*/ 354 h 363"/>
                    <a:gd name="T64" fmla="*/ 133 w 205"/>
                    <a:gd name="T65" fmla="*/ 342 h 363"/>
                    <a:gd name="T66" fmla="*/ 115 w 205"/>
                    <a:gd name="T67" fmla="*/ 326 h 363"/>
                    <a:gd name="T68" fmla="*/ 98 w 205"/>
                    <a:gd name="T69" fmla="*/ 305 h 363"/>
                    <a:gd name="T70" fmla="*/ 81 w 205"/>
                    <a:gd name="T71" fmla="*/ 281 h 363"/>
                    <a:gd name="T72" fmla="*/ 64 w 205"/>
                    <a:gd name="T73" fmla="*/ 253 h 36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05"/>
                    <a:gd name="T112" fmla="*/ 0 h 363"/>
                    <a:gd name="T113" fmla="*/ 205 w 205"/>
                    <a:gd name="T114" fmla="*/ 363 h 36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05" h="363">
                      <a:moveTo>
                        <a:pt x="64" y="253"/>
                      </a:moveTo>
                      <a:lnTo>
                        <a:pt x="56" y="239"/>
                      </a:lnTo>
                      <a:lnTo>
                        <a:pt x="48" y="223"/>
                      </a:lnTo>
                      <a:lnTo>
                        <a:pt x="41" y="208"/>
                      </a:lnTo>
                      <a:lnTo>
                        <a:pt x="35" y="193"/>
                      </a:lnTo>
                      <a:lnTo>
                        <a:pt x="28" y="177"/>
                      </a:lnTo>
                      <a:lnTo>
                        <a:pt x="22" y="162"/>
                      </a:lnTo>
                      <a:lnTo>
                        <a:pt x="17" y="146"/>
                      </a:lnTo>
                      <a:lnTo>
                        <a:pt x="12" y="131"/>
                      </a:lnTo>
                      <a:lnTo>
                        <a:pt x="9" y="117"/>
                      </a:lnTo>
                      <a:lnTo>
                        <a:pt x="5" y="102"/>
                      </a:lnTo>
                      <a:lnTo>
                        <a:pt x="4" y="89"/>
                      </a:lnTo>
                      <a:lnTo>
                        <a:pt x="2" y="76"/>
                      </a:lnTo>
                      <a:lnTo>
                        <a:pt x="1" y="63"/>
                      </a:lnTo>
                      <a:lnTo>
                        <a:pt x="0" y="52"/>
                      </a:lnTo>
                      <a:lnTo>
                        <a:pt x="1" y="42"/>
                      </a:lnTo>
                      <a:lnTo>
                        <a:pt x="3" y="32"/>
                      </a:lnTo>
                      <a:lnTo>
                        <a:pt x="4" y="24"/>
                      </a:lnTo>
                      <a:lnTo>
                        <a:pt x="7" y="17"/>
                      </a:lnTo>
                      <a:lnTo>
                        <a:pt x="11" y="11"/>
                      </a:lnTo>
                      <a:lnTo>
                        <a:pt x="15" y="6"/>
                      </a:lnTo>
                      <a:lnTo>
                        <a:pt x="20" y="3"/>
                      </a:lnTo>
                      <a:lnTo>
                        <a:pt x="25" y="1"/>
                      </a:lnTo>
                      <a:lnTo>
                        <a:pt x="31" y="0"/>
                      </a:lnTo>
                      <a:lnTo>
                        <a:pt x="38" y="1"/>
                      </a:lnTo>
                      <a:lnTo>
                        <a:pt x="44" y="3"/>
                      </a:lnTo>
                      <a:lnTo>
                        <a:pt x="52" y="6"/>
                      </a:lnTo>
                      <a:lnTo>
                        <a:pt x="60" y="11"/>
                      </a:lnTo>
                      <a:lnTo>
                        <a:pt x="68" y="17"/>
                      </a:lnTo>
                      <a:lnTo>
                        <a:pt x="76" y="24"/>
                      </a:lnTo>
                      <a:lnTo>
                        <a:pt x="85" y="32"/>
                      </a:lnTo>
                      <a:lnTo>
                        <a:pt x="94" y="41"/>
                      </a:lnTo>
                      <a:lnTo>
                        <a:pt x="103" y="51"/>
                      </a:lnTo>
                      <a:lnTo>
                        <a:pt x="112" y="63"/>
                      </a:lnTo>
                      <a:lnTo>
                        <a:pt x="121" y="75"/>
                      </a:lnTo>
                      <a:lnTo>
                        <a:pt x="129" y="88"/>
                      </a:lnTo>
                      <a:lnTo>
                        <a:pt x="137" y="102"/>
                      </a:lnTo>
                      <a:lnTo>
                        <a:pt x="145" y="116"/>
                      </a:lnTo>
                      <a:lnTo>
                        <a:pt x="153" y="131"/>
                      </a:lnTo>
                      <a:lnTo>
                        <a:pt x="161" y="146"/>
                      </a:lnTo>
                      <a:lnTo>
                        <a:pt x="168" y="161"/>
                      </a:lnTo>
                      <a:lnTo>
                        <a:pt x="174" y="177"/>
                      </a:lnTo>
                      <a:lnTo>
                        <a:pt x="180" y="192"/>
                      </a:lnTo>
                      <a:lnTo>
                        <a:pt x="185" y="208"/>
                      </a:lnTo>
                      <a:lnTo>
                        <a:pt x="190" y="223"/>
                      </a:lnTo>
                      <a:lnTo>
                        <a:pt x="194" y="238"/>
                      </a:lnTo>
                      <a:lnTo>
                        <a:pt x="198" y="253"/>
                      </a:lnTo>
                      <a:lnTo>
                        <a:pt x="200" y="267"/>
                      </a:lnTo>
                      <a:lnTo>
                        <a:pt x="202" y="280"/>
                      </a:lnTo>
                      <a:lnTo>
                        <a:pt x="204" y="293"/>
                      </a:lnTo>
                      <a:lnTo>
                        <a:pt x="204" y="305"/>
                      </a:lnTo>
                      <a:lnTo>
                        <a:pt x="204" y="315"/>
                      </a:lnTo>
                      <a:lnTo>
                        <a:pt x="203" y="325"/>
                      </a:lnTo>
                      <a:lnTo>
                        <a:pt x="201" y="334"/>
                      </a:lnTo>
                      <a:lnTo>
                        <a:pt x="200" y="342"/>
                      </a:lnTo>
                      <a:lnTo>
                        <a:pt x="196" y="348"/>
                      </a:lnTo>
                      <a:lnTo>
                        <a:pt x="192" y="353"/>
                      </a:lnTo>
                      <a:lnTo>
                        <a:pt x="188" y="358"/>
                      </a:lnTo>
                      <a:lnTo>
                        <a:pt x="183" y="360"/>
                      </a:lnTo>
                      <a:lnTo>
                        <a:pt x="177" y="362"/>
                      </a:lnTo>
                      <a:lnTo>
                        <a:pt x="170" y="361"/>
                      </a:lnTo>
                      <a:lnTo>
                        <a:pt x="164" y="361"/>
                      </a:lnTo>
                      <a:lnTo>
                        <a:pt x="156" y="358"/>
                      </a:lnTo>
                      <a:lnTo>
                        <a:pt x="149" y="354"/>
                      </a:lnTo>
                      <a:lnTo>
                        <a:pt x="141" y="349"/>
                      </a:lnTo>
                      <a:lnTo>
                        <a:pt x="133" y="342"/>
                      </a:lnTo>
                      <a:lnTo>
                        <a:pt x="124" y="334"/>
                      </a:lnTo>
                      <a:lnTo>
                        <a:pt x="115" y="326"/>
                      </a:lnTo>
                      <a:lnTo>
                        <a:pt x="106" y="316"/>
                      </a:lnTo>
                      <a:lnTo>
                        <a:pt x="98" y="305"/>
                      </a:lnTo>
                      <a:lnTo>
                        <a:pt x="90" y="293"/>
                      </a:lnTo>
                      <a:lnTo>
                        <a:pt x="81" y="281"/>
                      </a:lnTo>
                      <a:lnTo>
                        <a:pt x="73" y="267"/>
                      </a:lnTo>
                      <a:lnTo>
                        <a:pt x="64" y="253"/>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89" name="Freeform 72"/>
                <p:cNvSpPr>
                  <a:spLocks/>
                </p:cNvSpPr>
                <p:nvPr/>
              </p:nvSpPr>
              <p:spPr bwMode="auto">
                <a:xfrm>
                  <a:off x="1579" y="672"/>
                  <a:ext cx="218" cy="355"/>
                </a:xfrm>
                <a:custGeom>
                  <a:avLst/>
                  <a:gdLst>
                    <a:gd name="T0" fmla="*/ 80 w 218"/>
                    <a:gd name="T1" fmla="*/ 68 h 355"/>
                    <a:gd name="T2" fmla="*/ 98 w 218"/>
                    <a:gd name="T3" fmla="*/ 46 h 355"/>
                    <a:gd name="T4" fmla="*/ 117 w 218"/>
                    <a:gd name="T5" fmla="*/ 27 h 355"/>
                    <a:gd name="T6" fmla="*/ 135 w 218"/>
                    <a:gd name="T7" fmla="*/ 13 h 355"/>
                    <a:gd name="T8" fmla="*/ 153 w 218"/>
                    <a:gd name="T9" fmla="*/ 4 h 355"/>
                    <a:gd name="T10" fmla="*/ 169 w 218"/>
                    <a:gd name="T11" fmla="*/ 0 h 355"/>
                    <a:gd name="T12" fmla="*/ 183 w 218"/>
                    <a:gd name="T13" fmla="*/ 2 h 355"/>
                    <a:gd name="T14" fmla="*/ 196 w 218"/>
                    <a:gd name="T15" fmla="*/ 8 h 355"/>
                    <a:gd name="T16" fmla="*/ 205 w 218"/>
                    <a:gd name="T17" fmla="*/ 20 h 355"/>
                    <a:gd name="T18" fmla="*/ 213 w 218"/>
                    <a:gd name="T19" fmla="*/ 36 h 355"/>
                    <a:gd name="T20" fmla="*/ 216 w 218"/>
                    <a:gd name="T21" fmla="*/ 56 h 355"/>
                    <a:gd name="T22" fmla="*/ 217 w 218"/>
                    <a:gd name="T23" fmla="*/ 80 h 355"/>
                    <a:gd name="T24" fmla="*/ 214 w 218"/>
                    <a:gd name="T25" fmla="*/ 107 h 355"/>
                    <a:gd name="T26" fmla="*/ 208 w 218"/>
                    <a:gd name="T27" fmla="*/ 136 h 355"/>
                    <a:gd name="T28" fmla="*/ 200 w 218"/>
                    <a:gd name="T29" fmla="*/ 166 h 355"/>
                    <a:gd name="T30" fmla="*/ 189 w 218"/>
                    <a:gd name="T31" fmla="*/ 196 h 355"/>
                    <a:gd name="T32" fmla="*/ 174 w 218"/>
                    <a:gd name="T33" fmla="*/ 226 h 355"/>
                    <a:gd name="T34" fmla="*/ 159 w 218"/>
                    <a:gd name="T35" fmla="*/ 254 h 355"/>
                    <a:gd name="T36" fmla="*/ 142 w 218"/>
                    <a:gd name="T37" fmla="*/ 281 h 355"/>
                    <a:gd name="T38" fmla="*/ 124 w 218"/>
                    <a:gd name="T39" fmla="*/ 304 h 355"/>
                    <a:gd name="T40" fmla="*/ 105 w 218"/>
                    <a:gd name="T41" fmla="*/ 323 h 355"/>
                    <a:gd name="T42" fmla="*/ 86 w 218"/>
                    <a:gd name="T43" fmla="*/ 338 h 355"/>
                    <a:gd name="T44" fmla="*/ 68 w 218"/>
                    <a:gd name="T45" fmla="*/ 348 h 355"/>
                    <a:gd name="T46" fmla="*/ 52 w 218"/>
                    <a:gd name="T47" fmla="*/ 354 h 355"/>
                    <a:gd name="T48" fmla="*/ 37 w 218"/>
                    <a:gd name="T49" fmla="*/ 354 h 355"/>
                    <a:gd name="T50" fmla="*/ 24 w 218"/>
                    <a:gd name="T51" fmla="*/ 348 h 355"/>
                    <a:gd name="T52" fmla="*/ 13 w 218"/>
                    <a:gd name="T53" fmla="*/ 338 h 355"/>
                    <a:gd name="T54" fmla="*/ 6 w 218"/>
                    <a:gd name="T55" fmla="*/ 323 h 355"/>
                    <a:gd name="T56" fmla="*/ 2 w 218"/>
                    <a:gd name="T57" fmla="*/ 304 h 355"/>
                    <a:gd name="T58" fmla="*/ 0 w 218"/>
                    <a:gd name="T59" fmla="*/ 281 h 355"/>
                    <a:gd name="T60" fmla="*/ 2 w 218"/>
                    <a:gd name="T61" fmla="*/ 254 h 355"/>
                    <a:gd name="T62" fmla="*/ 7 w 218"/>
                    <a:gd name="T63" fmla="*/ 226 h 355"/>
                    <a:gd name="T64" fmla="*/ 14 w 218"/>
                    <a:gd name="T65" fmla="*/ 196 h 355"/>
                    <a:gd name="T66" fmla="*/ 26 w 218"/>
                    <a:gd name="T67" fmla="*/ 166 h 355"/>
                    <a:gd name="T68" fmla="*/ 39 w 218"/>
                    <a:gd name="T69" fmla="*/ 136 h 355"/>
                    <a:gd name="T70" fmla="*/ 53 w 218"/>
                    <a:gd name="T71" fmla="*/ 107 h 355"/>
                    <a:gd name="T72" fmla="*/ 71 w 218"/>
                    <a:gd name="T73" fmla="*/ 80 h 3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18"/>
                    <a:gd name="T112" fmla="*/ 0 h 355"/>
                    <a:gd name="T113" fmla="*/ 218 w 218"/>
                    <a:gd name="T114" fmla="*/ 355 h 3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18" h="355">
                      <a:moveTo>
                        <a:pt x="71" y="80"/>
                      </a:moveTo>
                      <a:lnTo>
                        <a:pt x="80" y="68"/>
                      </a:lnTo>
                      <a:lnTo>
                        <a:pt x="89" y="56"/>
                      </a:lnTo>
                      <a:lnTo>
                        <a:pt x="98" y="46"/>
                      </a:lnTo>
                      <a:lnTo>
                        <a:pt x="108" y="36"/>
                      </a:lnTo>
                      <a:lnTo>
                        <a:pt x="117" y="27"/>
                      </a:lnTo>
                      <a:lnTo>
                        <a:pt x="126" y="20"/>
                      </a:lnTo>
                      <a:lnTo>
                        <a:pt x="135" y="13"/>
                      </a:lnTo>
                      <a:lnTo>
                        <a:pt x="144" y="8"/>
                      </a:lnTo>
                      <a:lnTo>
                        <a:pt x="153" y="4"/>
                      </a:lnTo>
                      <a:lnTo>
                        <a:pt x="161" y="2"/>
                      </a:lnTo>
                      <a:lnTo>
                        <a:pt x="169" y="0"/>
                      </a:lnTo>
                      <a:lnTo>
                        <a:pt x="176" y="0"/>
                      </a:lnTo>
                      <a:lnTo>
                        <a:pt x="183" y="2"/>
                      </a:lnTo>
                      <a:lnTo>
                        <a:pt x="190" y="4"/>
                      </a:lnTo>
                      <a:lnTo>
                        <a:pt x="196" y="8"/>
                      </a:lnTo>
                      <a:lnTo>
                        <a:pt x="201" y="14"/>
                      </a:lnTo>
                      <a:lnTo>
                        <a:pt x="205" y="20"/>
                      </a:lnTo>
                      <a:lnTo>
                        <a:pt x="210" y="27"/>
                      </a:lnTo>
                      <a:lnTo>
                        <a:pt x="213" y="36"/>
                      </a:lnTo>
                      <a:lnTo>
                        <a:pt x="215" y="46"/>
                      </a:lnTo>
                      <a:lnTo>
                        <a:pt x="216" y="56"/>
                      </a:lnTo>
                      <a:lnTo>
                        <a:pt x="217" y="68"/>
                      </a:lnTo>
                      <a:lnTo>
                        <a:pt x="217" y="80"/>
                      </a:lnTo>
                      <a:lnTo>
                        <a:pt x="216" y="93"/>
                      </a:lnTo>
                      <a:lnTo>
                        <a:pt x="214" y="107"/>
                      </a:lnTo>
                      <a:lnTo>
                        <a:pt x="212" y="121"/>
                      </a:lnTo>
                      <a:lnTo>
                        <a:pt x="208" y="136"/>
                      </a:lnTo>
                      <a:lnTo>
                        <a:pt x="205" y="151"/>
                      </a:lnTo>
                      <a:lnTo>
                        <a:pt x="200" y="166"/>
                      </a:lnTo>
                      <a:lnTo>
                        <a:pt x="195" y="181"/>
                      </a:lnTo>
                      <a:lnTo>
                        <a:pt x="189" y="196"/>
                      </a:lnTo>
                      <a:lnTo>
                        <a:pt x="182" y="212"/>
                      </a:lnTo>
                      <a:lnTo>
                        <a:pt x="174" y="226"/>
                      </a:lnTo>
                      <a:lnTo>
                        <a:pt x="167" y="241"/>
                      </a:lnTo>
                      <a:lnTo>
                        <a:pt x="159" y="254"/>
                      </a:lnTo>
                      <a:lnTo>
                        <a:pt x="151" y="268"/>
                      </a:lnTo>
                      <a:lnTo>
                        <a:pt x="142" y="281"/>
                      </a:lnTo>
                      <a:lnTo>
                        <a:pt x="133" y="293"/>
                      </a:lnTo>
                      <a:lnTo>
                        <a:pt x="124" y="304"/>
                      </a:lnTo>
                      <a:lnTo>
                        <a:pt x="114" y="314"/>
                      </a:lnTo>
                      <a:lnTo>
                        <a:pt x="105" y="323"/>
                      </a:lnTo>
                      <a:lnTo>
                        <a:pt x="96" y="331"/>
                      </a:lnTo>
                      <a:lnTo>
                        <a:pt x="86" y="338"/>
                      </a:lnTo>
                      <a:lnTo>
                        <a:pt x="77" y="344"/>
                      </a:lnTo>
                      <a:lnTo>
                        <a:pt x="68" y="348"/>
                      </a:lnTo>
                      <a:lnTo>
                        <a:pt x="60" y="352"/>
                      </a:lnTo>
                      <a:lnTo>
                        <a:pt x="52" y="354"/>
                      </a:lnTo>
                      <a:lnTo>
                        <a:pt x="44" y="354"/>
                      </a:lnTo>
                      <a:lnTo>
                        <a:pt x="37" y="354"/>
                      </a:lnTo>
                      <a:lnTo>
                        <a:pt x="30" y="352"/>
                      </a:lnTo>
                      <a:lnTo>
                        <a:pt x="24" y="348"/>
                      </a:lnTo>
                      <a:lnTo>
                        <a:pt x="19" y="344"/>
                      </a:lnTo>
                      <a:lnTo>
                        <a:pt x="13" y="338"/>
                      </a:lnTo>
                      <a:lnTo>
                        <a:pt x="10" y="331"/>
                      </a:lnTo>
                      <a:lnTo>
                        <a:pt x="6" y="323"/>
                      </a:lnTo>
                      <a:lnTo>
                        <a:pt x="4" y="314"/>
                      </a:lnTo>
                      <a:lnTo>
                        <a:pt x="2" y="304"/>
                      </a:lnTo>
                      <a:lnTo>
                        <a:pt x="0" y="293"/>
                      </a:lnTo>
                      <a:lnTo>
                        <a:pt x="0" y="281"/>
                      </a:lnTo>
                      <a:lnTo>
                        <a:pt x="0" y="268"/>
                      </a:lnTo>
                      <a:lnTo>
                        <a:pt x="2" y="254"/>
                      </a:lnTo>
                      <a:lnTo>
                        <a:pt x="4" y="240"/>
                      </a:lnTo>
                      <a:lnTo>
                        <a:pt x="7" y="226"/>
                      </a:lnTo>
                      <a:lnTo>
                        <a:pt x="11" y="211"/>
                      </a:lnTo>
                      <a:lnTo>
                        <a:pt x="14" y="196"/>
                      </a:lnTo>
                      <a:lnTo>
                        <a:pt x="20" y="181"/>
                      </a:lnTo>
                      <a:lnTo>
                        <a:pt x="26" y="166"/>
                      </a:lnTo>
                      <a:lnTo>
                        <a:pt x="32" y="151"/>
                      </a:lnTo>
                      <a:lnTo>
                        <a:pt x="39" y="136"/>
                      </a:lnTo>
                      <a:lnTo>
                        <a:pt x="46" y="121"/>
                      </a:lnTo>
                      <a:lnTo>
                        <a:pt x="53" y="107"/>
                      </a:lnTo>
                      <a:lnTo>
                        <a:pt x="62" y="93"/>
                      </a:lnTo>
                      <a:lnTo>
                        <a:pt x="71" y="80"/>
                      </a:lnTo>
                    </a:path>
                  </a:pathLst>
                </a:custGeom>
                <a:solidFill>
                  <a:srgbClr val="008000"/>
                </a:solidFill>
                <a:ln w="12700" cap="rnd">
                  <a:solidFill>
                    <a:srgbClr val="FF8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90" name="Freeform 73"/>
                <p:cNvSpPr>
                  <a:spLocks/>
                </p:cNvSpPr>
                <p:nvPr/>
              </p:nvSpPr>
              <p:spPr bwMode="auto">
                <a:xfrm>
                  <a:off x="1787" y="689"/>
                  <a:ext cx="242" cy="529"/>
                </a:xfrm>
                <a:custGeom>
                  <a:avLst/>
                  <a:gdLst>
                    <a:gd name="T0" fmla="*/ 0 w 242"/>
                    <a:gd name="T1" fmla="*/ 0 h 529"/>
                    <a:gd name="T2" fmla="*/ 12 w 242"/>
                    <a:gd name="T3" fmla="*/ 26 h 529"/>
                    <a:gd name="T4" fmla="*/ 19 w 242"/>
                    <a:gd name="T5" fmla="*/ 40 h 529"/>
                    <a:gd name="T6" fmla="*/ 27 w 242"/>
                    <a:gd name="T7" fmla="*/ 54 h 529"/>
                    <a:gd name="T8" fmla="*/ 35 w 242"/>
                    <a:gd name="T9" fmla="*/ 68 h 529"/>
                    <a:gd name="T10" fmla="*/ 43 w 242"/>
                    <a:gd name="T11" fmla="*/ 83 h 529"/>
                    <a:gd name="T12" fmla="*/ 52 w 242"/>
                    <a:gd name="T13" fmla="*/ 98 h 529"/>
                    <a:gd name="T14" fmla="*/ 61 w 242"/>
                    <a:gd name="T15" fmla="*/ 114 h 529"/>
                    <a:gd name="T16" fmla="*/ 71 w 242"/>
                    <a:gd name="T17" fmla="*/ 130 h 529"/>
                    <a:gd name="T18" fmla="*/ 80 w 242"/>
                    <a:gd name="T19" fmla="*/ 146 h 529"/>
                    <a:gd name="T20" fmla="*/ 90 w 242"/>
                    <a:gd name="T21" fmla="*/ 163 h 529"/>
                    <a:gd name="T22" fmla="*/ 99 w 242"/>
                    <a:gd name="T23" fmla="*/ 179 h 529"/>
                    <a:gd name="T24" fmla="*/ 110 w 242"/>
                    <a:gd name="T25" fmla="*/ 196 h 529"/>
                    <a:gd name="T26" fmla="*/ 120 w 242"/>
                    <a:gd name="T27" fmla="*/ 213 h 529"/>
                    <a:gd name="T28" fmla="*/ 129 w 242"/>
                    <a:gd name="T29" fmla="*/ 230 h 529"/>
                    <a:gd name="T30" fmla="*/ 139 w 242"/>
                    <a:gd name="T31" fmla="*/ 248 h 529"/>
                    <a:gd name="T32" fmla="*/ 148 w 242"/>
                    <a:gd name="T33" fmla="*/ 265 h 529"/>
                    <a:gd name="T34" fmla="*/ 158 w 242"/>
                    <a:gd name="T35" fmla="*/ 283 h 529"/>
                    <a:gd name="T36" fmla="*/ 167 w 242"/>
                    <a:gd name="T37" fmla="*/ 301 h 529"/>
                    <a:gd name="T38" fmla="*/ 175 w 242"/>
                    <a:gd name="T39" fmla="*/ 318 h 529"/>
                    <a:gd name="T40" fmla="*/ 184 w 242"/>
                    <a:gd name="T41" fmla="*/ 336 h 529"/>
                    <a:gd name="T42" fmla="*/ 192 w 242"/>
                    <a:gd name="T43" fmla="*/ 354 h 529"/>
                    <a:gd name="T44" fmla="*/ 199 w 242"/>
                    <a:gd name="T45" fmla="*/ 372 h 529"/>
                    <a:gd name="T46" fmla="*/ 206 w 242"/>
                    <a:gd name="T47" fmla="*/ 389 h 529"/>
                    <a:gd name="T48" fmla="*/ 214 w 242"/>
                    <a:gd name="T49" fmla="*/ 407 h 529"/>
                    <a:gd name="T50" fmla="*/ 220 w 242"/>
                    <a:gd name="T51" fmla="*/ 425 h 529"/>
                    <a:gd name="T52" fmla="*/ 225 w 242"/>
                    <a:gd name="T53" fmla="*/ 442 h 529"/>
                    <a:gd name="T54" fmla="*/ 229 w 242"/>
                    <a:gd name="T55" fmla="*/ 460 h 529"/>
                    <a:gd name="T56" fmla="*/ 234 w 242"/>
                    <a:gd name="T57" fmla="*/ 477 h 529"/>
                    <a:gd name="T58" fmla="*/ 237 w 242"/>
                    <a:gd name="T59" fmla="*/ 494 h 529"/>
                    <a:gd name="T60" fmla="*/ 239 w 242"/>
                    <a:gd name="T61" fmla="*/ 511 h 529"/>
                    <a:gd name="T62" fmla="*/ 241 w 242"/>
                    <a:gd name="T63" fmla="*/ 528 h 5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2"/>
                    <a:gd name="T97" fmla="*/ 0 h 529"/>
                    <a:gd name="T98" fmla="*/ 242 w 242"/>
                    <a:gd name="T99" fmla="*/ 529 h 5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2" h="529">
                      <a:moveTo>
                        <a:pt x="0" y="0"/>
                      </a:moveTo>
                      <a:lnTo>
                        <a:pt x="12" y="26"/>
                      </a:lnTo>
                      <a:lnTo>
                        <a:pt x="19" y="40"/>
                      </a:lnTo>
                      <a:lnTo>
                        <a:pt x="27" y="54"/>
                      </a:lnTo>
                      <a:lnTo>
                        <a:pt x="35" y="68"/>
                      </a:lnTo>
                      <a:lnTo>
                        <a:pt x="43" y="83"/>
                      </a:lnTo>
                      <a:lnTo>
                        <a:pt x="52" y="98"/>
                      </a:lnTo>
                      <a:lnTo>
                        <a:pt x="61" y="114"/>
                      </a:lnTo>
                      <a:lnTo>
                        <a:pt x="71" y="130"/>
                      </a:lnTo>
                      <a:lnTo>
                        <a:pt x="80" y="146"/>
                      </a:lnTo>
                      <a:lnTo>
                        <a:pt x="90" y="163"/>
                      </a:lnTo>
                      <a:lnTo>
                        <a:pt x="99" y="179"/>
                      </a:lnTo>
                      <a:lnTo>
                        <a:pt x="110" y="196"/>
                      </a:lnTo>
                      <a:lnTo>
                        <a:pt x="120" y="213"/>
                      </a:lnTo>
                      <a:lnTo>
                        <a:pt x="129" y="230"/>
                      </a:lnTo>
                      <a:lnTo>
                        <a:pt x="139" y="248"/>
                      </a:lnTo>
                      <a:lnTo>
                        <a:pt x="148" y="265"/>
                      </a:lnTo>
                      <a:lnTo>
                        <a:pt x="158" y="283"/>
                      </a:lnTo>
                      <a:lnTo>
                        <a:pt x="167" y="301"/>
                      </a:lnTo>
                      <a:lnTo>
                        <a:pt x="175" y="318"/>
                      </a:lnTo>
                      <a:lnTo>
                        <a:pt x="184" y="336"/>
                      </a:lnTo>
                      <a:lnTo>
                        <a:pt x="192" y="354"/>
                      </a:lnTo>
                      <a:lnTo>
                        <a:pt x="199" y="372"/>
                      </a:lnTo>
                      <a:lnTo>
                        <a:pt x="206" y="389"/>
                      </a:lnTo>
                      <a:lnTo>
                        <a:pt x="214" y="407"/>
                      </a:lnTo>
                      <a:lnTo>
                        <a:pt x="220" y="425"/>
                      </a:lnTo>
                      <a:lnTo>
                        <a:pt x="225" y="442"/>
                      </a:lnTo>
                      <a:lnTo>
                        <a:pt x="229" y="460"/>
                      </a:lnTo>
                      <a:lnTo>
                        <a:pt x="234" y="477"/>
                      </a:lnTo>
                      <a:lnTo>
                        <a:pt x="237" y="494"/>
                      </a:lnTo>
                      <a:lnTo>
                        <a:pt x="239" y="511"/>
                      </a:lnTo>
                      <a:lnTo>
                        <a:pt x="241" y="528"/>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sp>
            <p:nvSpPr>
              <p:cNvPr id="26686" name="Freeform 74"/>
              <p:cNvSpPr>
                <a:spLocks/>
              </p:cNvSpPr>
              <p:nvPr/>
            </p:nvSpPr>
            <p:spPr bwMode="auto">
              <a:xfrm>
                <a:off x="1965" y="1307"/>
                <a:ext cx="79" cy="1364"/>
              </a:xfrm>
              <a:custGeom>
                <a:avLst/>
                <a:gdLst>
                  <a:gd name="T0" fmla="*/ 68 w 79"/>
                  <a:gd name="T1" fmla="*/ 0 h 1364"/>
                  <a:gd name="T2" fmla="*/ 65 w 79"/>
                  <a:gd name="T3" fmla="*/ 57 h 1364"/>
                  <a:gd name="T4" fmla="*/ 64 w 79"/>
                  <a:gd name="T5" fmla="*/ 85 h 1364"/>
                  <a:gd name="T6" fmla="*/ 63 w 79"/>
                  <a:gd name="T7" fmla="*/ 114 h 1364"/>
                  <a:gd name="T8" fmla="*/ 62 w 79"/>
                  <a:gd name="T9" fmla="*/ 143 h 1364"/>
                  <a:gd name="T10" fmla="*/ 62 w 79"/>
                  <a:gd name="T11" fmla="*/ 172 h 1364"/>
                  <a:gd name="T12" fmla="*/ 63 w 79"/>
                  <a:gd name="T13" fmla="*/ 201 h 1364"/>
                  <a:gd name="T14" fmla="*/ 63 w 79"/>
                  <a:gd name="T15" fmla="*/ 230 h 1364"/>
                  <a:gd name="T16" fmla="*/ 64 w 79"/>
                  <a:gd name="T17" fmla="*/ 259 h 1364"/>
                  <a:gd name="T18" fmla="*/ 65 w 79"/>
                  <a:gd name="T19" fmla="*/ 289 h 1364"/>
                  <a:gd name="T20" fmla="*/ 65 w 79"/>
                  <a:gd name="T21" fmla="*/ 319 h 1364"/>
                  <a:gd name="T22" fmla="*/ 67 w 79"/>
                  <a:gd name="T23" fmla="*/ 348 h 1364"/>
                  <a:gd name="T24" fmla="*/ 69 w 79"/>
                  <a:gd name="T25" fmla="*/ 378 h 1364"/>
                  <a:gd name="T26" fmla="*/ 70 w 79"/>
                  <a:gd name="T27" fmla="*/ 407 h 1364"/>
                  <a:gd name="T28" fmla="*/ 71 w 79"/>
                  <a:gd name="T29" fmla="*/ 437 h 1364"/>
                  <a:gd name="T30" fmla="*/ 73 w 79"/>
                  <a:gd name="T31" fmla="*/ 467 h 1364"/>
                  <a:gd name="T32" fmla="*/ 74 w 79"/>
                  <a:gd name="T33" fmla="*/ 497 h 1364"/>
                  <a:gd name="T34" fmla="*/ 75 w 79"/>
                  <a:gd name="T35" fmla="*/ 526 h 1364"/>
                  <a:gd name="T36" fmla="*/ 76 w 79"/>
                  <a:gd name="T37" fmla="*/ 556 h 1364"/>
                  <a:gd name="T38" fmla="*/ 76 w 79"/>
                  <a:gd name="T39" fmla="*/ 585 h 1364"/>
                  <a:gd name="T40" fmla="*/ 77 w 79"/>
                  <a:gd name="T41" fmla="*/ 615 h 1364"/>
                  <a:gd name="T42" fmla="*/ 78 w 79"/>
                  <a:gd name="T43" fmla="*/ 645 h 1364"/>
                  <a:gd name="T44" fmla="*/ 78 w 79"/>
                  <a:gd name="T45" fmla="*/ 674 h 1364"/>
                  <a:gd name="T46" fmla="*/ 77 w 79"/>
                  <a:gd name="T47" fmla="*/ 703 h 1364"/>
                  <a:gd name="T48" fmla="*/ 76 w 79"/>
                  <a:gd name="T49" fmla="*/ 732 h 1364"/>
                  <a:gd name="T50" fmla="*/ 75 w 79"/>
                  <a:gd name="T51" fmla="*/ 761 h 1364"/>
                  <a:gd name="T52" fmla="*/ 74 w 79"/>
                  <a:gd name="T53" fmla="*/ 790 h 1364"/>
                  <a:gd name="T54" fmla="*/ 71 w 79"/>
                  <a:gd name="T55" fmla="*/ 819 h 1364"/>
                  <a:gd name="T56" fmla="*/ 68 w 79"/>
                  <a:gd name="T57" fmla="*/ 847 h 1364"/>
                  <a:gd name="T58" fmla="*/ 65 w 79"/>
                  <a:gd name="T59" fmla="*/ 876 h 1364"/>
                  <a:gd name="T60" fmla="*/ 61 w 79"/>
                  <a:gd name="T61" fmla="*/ 904 h 1364"/>
                  <a:gd name="T62" fmla="*/ 56 w 79"/>
                  <a:gd name="T63" fmla="*/ 932 h 1364"/>
                  <a:gd name="T64" fmla="*/ 52 w 79"/>
                  <a:gd name="T65" fmla="*/ 958 h 1364"/>
                  <a:gd name="T66" fmla="*/ 49 w 79"/>
                  <a:gd name="T67" fmla="*/ 971 h 1364"/>
                  <a:gd name="T68" fmla="*/ 47 w 79"/>
                  <a:gd name="T69" fmla="*/ 985 h 1364"/>
                  <a:gd name="T70" fmla="*/ 44 w 79"/>
                  <a:gd name="T71" fmla="*/ 997 h 1364"/>
                  <a:gd name="T72" fmla="*/ 40 w 79"/>
                  <a:gd name="T73" fmla="*/ 1011 h 1364"/>
                  <a:gd name="T74" fmla="*/ 38 w 79"/>
                  <a:gd name="T75" fmla="*/ 1023 h 1364"/>
                  <a:gd name="T76" fmla="*/ 35 w 79"/>
                  <a:gd name="T77" fmla="*/ 1037 h 1364"/>
                  <a:gd name="T78" fmla="*/ 31 w 79"/>
                  <a:gd name="T79" fmla="*/ 1049 h 1364"/>
                  <a:gd name="T80" fmla="*/ 29 w 79"/>
                  <a:gd name="T81" fmla="*/ 1063 h 1364"/>
                  <a:gd name="T82" fmla="*/ 26 w 79"/>
                  <a:gd name="T83" fmla="*/ 1076 h 1364"/>
                  <a:gd name="T84" fmla="*/ 22 w 79"/>
                  <a:gd name="T85" fmla="*/ 1089 h 1364"/>
                  <a:gd name="T86" fmla="*/ 20 w 79"/>
                  <a:gd name="T87" fmla="*/ 1102 h 1364"/>
                  <a:gd name="T88" fmla="*/ 17 w 79"/>
                  <a:gd name="T89" fmla="*/ 1115 h 1364"/>
                  <a:gd name="T90" fmla="*/ 15 w 79"/>
                  <a:gd name="T91" fmla="*/ 1128 h 1364"/>
                  <a:gd name="T92" fmla="*/ 13 w 79"/>
                  <a:gd name="T93" fmla="*/ 1141 h 1364"/>
                  <a:gd name="T94" fmla="*/ 10 w 79"/>
                  <a:gd name="T95" fmla="*/ 1155 h 1364"/>
                  <a:gd name="T96" fmla="*/ 8 w 79"/>
                  <a:gd name="T97" fmla="*/ 1168 h 1364"/>
                  <a:gd name="T98" fmla="*/ 6 w 79"/>
                  <a:gd name="T99" fmla="*/ 1181 h 1364"/>
                  <a:gd name="T100" fmla="*/ 4 w 79"/>
                  <a:gd name="T101" fmla="*/ 1195 h 1364"/>
                  <a:gd name="T102" fmla="*/ 3 w 79"/>
                  <a:gd name="T103" fmla="*/ 1208 h 1364"/>
                  <a:gd name="T104" fmla="*/ 2 w 79"/>
                  <a:gd name="T105" fmla="*/ 1221 h 1364"/>
                  <a:gd name="T106" fmla="*/ 1 w 79"/>
                  <a:gd name="T107" fmla="*/ 1235 h 1364"/>
                  <a:gd name="T108" fmla="*/ 1 w 79"/>
                  <a:gd name="T109" fmla="*/ 1249 h 1364"/>
                  <a:gd name="T110" fmla="*/ 0 w 79"/>
                  <a:gd name="T111" fmla="*/ 1263 h 1364"/>
                  <a:gd name="T112" fmla="*/ 0 w 79"/>
                  <a:gd name="T113" fmla="*/ 1277 h 1364"/>
                  <a:gd name="T114" fmla="*/ 1 w 79"/>
                  <a:gd name="T115" fmla="*/ 1291 h 1364"/>
                  <a:gd name="T116" fmla="*/ 2 w 79"/>
                  <a:gd name="T117" fmla="*/ 1305 h 1364"/>
                  <a:gd name="T118" fmla="*/ 3 w 79"/>
                  <a:gd name="T119" fmla="*/ 1319 h 1364"/>
                  <a:gd name="T120" fmla="*/ 4 w 79"/>
                  <a:gd name="T121" fmla="*/ 1333 h 1364"/>
                  <a:gd name="T122" fmla="*/ 6 w 79"/>
                  <a:gd name="T123" fmla="*/ 1348 h 1364"/>
                  <a:gd name="T124" fmla="*/ 9 w 79"/>
                  <a:gd name="T125" fmla="*/ 1363 h 13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9"/>
                  <a:gd name="T190" fmla="*/ 0 h 1364"/>
                  <a:gd name="T191" fmla="*/ 79 w 79"/>
                  <a:gd name="T192" fmla="*/ 1364 h 13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9" h="1364">
                    <a:moveTo>
                      <a:pt x="68" y="0"/>
                    </a:moveTo>
                    <a:lnTo>
                      <a:pt x="65" y="57"/>
                    </a:lnTo>
                    <a:lnTo>
                      <a:pt x="64" y="85"/>
                    </a:lnTo>
                    <a:lnTo>
                      <a:pt x="63" y="114"/>
                    </a:lnTo>
                    <a:lnTo>
                      <a:pt x="62" y="143"/>
                    </a:lnTo>
                    <a:lnTo>
                      <a:pt x="62" y="172"/>
                    </a:lnTo>
                    <a:lnTo>
                      <a:pt x="63" y="201"/>
                    </a:lnTo>
                    <a:lnTo>
                      <a:pt x="63" y="230"/>
                    </a:lnTo>
                    <a:lnTo>
                      <a:pt x="64" y="259"/>
                    </a:lnTo>
                    <a:lnTo>
                      <a:pt x="65" y="289"/>
                    </a:lnTo>
                    <a:lnTo>
                      <a:pt x="65" y="319"/>
                    </a:lnTo>
                    <a:lnTo>
                      <a:pt x="67" y="348"/>
                    </a:lnTo>
                    <a:lnTo>
                      <a:pt x="69" y="378"/>
                    </a:lnTo>
                    <a:lnTo>
                      <a:pt x="70" y="407"/>
                    </a:lnTo>
                    <a:lnTo>
                      <a:pt x="71" y="437"/>
                    </a:lnTo>
                    <a:lnTo>
                      <a:pt x="73" y="467"/>
                    </a:lnTo>
                    <a:lnTo>
                      <a:pt x="74" y="497"/>
                    </a:lnTo>
                    <a:lnTo>
                      <a:pt x="75" y="526"/>
                    </a:lnTo>
                    <a:lnTo>
                      <a:pt x="76" y="556"/>
                    </a:lnTo>
                    <a:lnTo>
                      <a:pt x="76" y="585"/>
                    </a:lnTo>
                    <a:lnTo>
                      <a:pt x="77" y="615"/>
                    </a:lnTo>
                    <a:lnTo>
                      <a:pt x="78" y="645"/>
                    </a:lnTo>
                    <a:lnTo>
                      <a:pt x="78" y="674"/>
                    </a:lnTo>
                    <a:lnTo>
                      <a:pt x="77" y="703"/>
                    </a:lnTo>
                    <a:lnTo>
                      <a:pt x="76" y="732"/>
                    </a:lnTo>
                    <a:lnTo>
                      <a:pt x="75" y="761"/>
                    </a:lnTo>
                    <a:lnTo>
                      <a:pt x="74" y="790"/>
                    </a:lnTo>
                    <a:lnTo>
                      <a:pt x="71" y="819"/>
                    </a:lnTo>
                    <a:lnTo>
                      <a:pt x="68" y="847"/>
                    </a:lnTo>
                    <a:lnTo>
                      <a:pt x="65" y="876"/>
                    </a:lnTo>
                    <a:lnTo>
                      <a:pt x="61" y="904"/>
                    </a:lnTo>
                    <a:lnTo>
                      <a:pt x="56" y="932"/>
                    </a:lnTo>
                    <a:lnTo>
                      <a:pt x="52" y="958"/>
                    </a:lnTo>
                    <a:lnTo>
                      <a:pt x="49" y="971"/>
                    </a:lnTo>
                    <a:lnTo>
                      <a:pt x="47" y="985"/>
                    </a:lnTo>
                    <a:lnTo>
                      <a:pt x="44" y="997"/>
                    </a:lnTo>
                    <a:lnTo>
                      <a:pt x="40" y="1011"/>
                    </a:lnTo>
                    <a:lnTo>
                      <a:pt x="38" y="1023"/>
                    </a:lnTo>
                    <a:lnTo>
                      <a:pt x="35" y="1037"/>
                    </a:lnTo>
                    <a:lnTo>
                      <a:pt x="31" y="1049"/>
                    </a:lnTo>
                    <a:lnTo>
                      <a:pt x="29" y="1063"/>
                    </a:lnTo>
                    <a:lnTo>
                      <a:pt x="26" y="1076"/>
                    </a:lnTo>
                    <a:lnTo>
                      <a:pt x="22" y="1089"/>
                    </a:lnTo>
                    <a:lnTo>
                      <a:pt x="20" y="1102"/>
                    </a:lnTo>
                    <a:lnTo>
                      <a:pt x="17" y="1115"/>
                    </a:lnTo>
                    <a:lnTo>
                      <a:pt x="15" y="1128"/>
                    </a:lnTo>
                    <a:lnTo>
                      <a:pt x="13" y="1141"/>
                    </a:lnTo>
                    <a:lnTo>
                      <a:pt x="10" y="1155"/>
                    </a:lnTo>
                    <a:lnTo>
                      <a:pt x="8" y="1168"/>
                    </a:lnTo>
                    <a:lnTo>
                      <a:pt x="6" y="1181"/>
                    </a:lnTo>
                    <a:lnTo>
                      <a:pt x="4" y="1195"/>
                    </a:lnTo>
                    <a:lnTo>
                      <a:pt x="3" y="1208"/>
                    </a:lnTo>
                    <a:lnTo>
                      <a:pt x="2" y="1221"/>
                    </a:lnTo>
                    <a:lnTo>
                      <a:pt x="1" y="1235"/>
                    </a:lnTo>
                    <a:lnTo>
                      <a:pt x="1" y="1249"/>
                    </a:lnTo>
                    <a:lnTo>
                      <a:pt x="0" y="1263"/>
                    </a:lnTo>
                    <a:lnTo>
                      <a:pt x="0" y="1277"/>
                    </a:lnTo>
                    <a:lnTo>
                      <a:pt x="1" y="1291"/>
                    </a:lnTo>
                    <a:lnTo>
                      <a:pt x="2" y="1305"/>
                    </a:lnTo>
                    <a:lnTo>
                      <a:pt x="3" y="1319"/>
                    </a:lnTo>
                    <a:lnTo>
                      <a:pt x="4" y="1333"/>
                    </a:lnTo>
                    <a:lnTo>
                      <a:pt x="6" y="1348"/>
                    </a:lnTo>
                    <a:lnTo>
                      <a:pt x="9" y="1363"/>
                    </a:lnTo>
                  </a:path>
                </a:pathLst>
              </a:custGeom>
              <a:noFill/>
              <a:ln w="50800" cap="rnd">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77" name="Group 75"/>
            <p:cNvGrpSpPr>
              <a:grpSpLocks/>
            </p:cNvGrpSpPr>
            <p:nvPr/>
          </p:nvGrpSpPr>
          <p:grpSpPr bwMode="auto">
            <a:xfrm>
              <a:off x="2156" y="1006"/>
              <a:ext cx="327" cy="241"/>
              <a:chOff x="2156" y="1006"/>
              <a:chExt cx="327" cy="241"/>
            </a:xfrm>
          </p:grpSpPr>
          <p:sp>
            <p:nvSpPr>
              <p:cNvPr id="26680" name="Oval 76"/>
              <p:cNvSpPr>
                <a:spLocks noChangeArrowheads="1"/>
              </p:cNvSpPr>
              <p:nvPr/>
            </p:nvSpPr>
            <p:spPr bwMode="auto">
              <a:xfrm rot="-4200000">
                <a:off x="2210" y="1075"/>
                <a:ext cx="61" cy="169"/>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681" name="Oval 77"/>
              <p:cNvSpPr>
                <a:spLocks noChangeArrowheads="1"/>
              </p:cNvSpPr>
              <p:nvPr/>
            </p:nvSpPr>
            <p:spPr bwMode="auto">
              <a:xfrm rot="1200000">
                <a:off x="2322" y="1006"/>
                <a:ext cx="58" cy="172"/>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682" name="Oval 78"/>
              <p:cNvSpPr>
                <a:spLocks noChangeArrowheads="1"/>
              </p:cNvSpPr>
              <p:nvPr/>
            </p:nvSpPr>
            <p:spPr bwMode="auto">
              <a:xfrm rot="-4740000">
                <a:off x="2369" y="1132"/>
                <a:ext cx="60" cy="169"/>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grpSp>
        <p:sp>
          <p:nvSpPr>
            <p:cNvPr id="26678" name="Freeform 79"/>
            <p:cNvSpPr>
              <a:spLocks/>
            </p:cNvSpPr>
            <p:nvPr/>
          </p:nvSpPr>
          <p:spPr bwMode="auto">
            <a:xfrm>
              <a:off x="1974" y="2383"/>
              <a:ext cx="135" cy="288"/>
            </a:xfrm>
            <a:custGeom>
              <a:avLst/>
              <a:gdLst>
                <a:gd name="T0" fmla="*/ 130 w 135"/>
                <a:gd name="T1" fmla="*/ 0 h 288"/>
                <a:gd name="T2" fmla="*/ 133 w 135"/>
                <a:gd name="T3" fmla="*/ 25 h 288"/>
                <a:gd name="T4" fmla="*/ 134 w 135"/>
                <a:gd name="T5" fmla="*/ 37 h 288"/>
                <a:gd name="T6" fmla="*/ 134 w 135"/>
                <a:gd name="T7" fmla="*/ 48 h 288"/>
                <a:gd name="T8" fmla="*/ 133 w 135"/>
                <a:gd name="T9" fmla="*/ 59 h 288"/>
                <a:gd name="T10" fmla="*/ 132 w 135"/>
                <a:gd name="T11" fmla="*/ 69 h 288"/>
                <a:gd name="T12" fmla="*/ 130 w 135"/>
                <a:gd name="T13" fmla="*/ 79 h 288"/>
                <a:gd name="T14" fmla="*/ 128 w 135"/>
                <a:gd name="T15" fmla="*/ 89 h 288"/>
                <a:gd name="T16" fmla="*/ 125 w 135"/>
                <a:gd name="T17" fmla="*/ 98 h 288"/>
                <a:gd name="T18" fmla="*/ 122 w 135"/>
                <a:gd name="T19" fmla="*/ 107 h 288"/>
                <a:gd name="T20" fmla="*/ 119 w 135"/>
                <a:gd name="T21" fmla="*/ 116 h 288"/>
                <a:gd name="T22" fmla="*/ 114 w 135"/>
                <a:gd name="T23" fmla="*/ 124 h 288"/>
                <a:gd name="T24" fmla="*/ 110 w 135"/>
                <a:gd name="T25" fmla="*/ 133 h 288"/>
                <a:gd name="T26" fmla="*/ 105 w 135"/>
                <a:gd name="T27" fmla="*/ 141 h 288"/>
                <a:gd name="T28" fmla="*/ 100 w 135"/>
                <a:gd name="T29" fmla="*/ 148 h 288"/>
                <a:gd name="T30" fmla="*/ 95 w 135"/>
                <a:gd name="T31" fmla="*/ 156 h 288"/>
                <a:gd name="T32" fmla="*/ 89 w 135"/>
                <a:gd name="T33" fmla="*/ 163 h 288"/>
                <a:gd name="T34" fmla="*/ 83 w 135"/>
                <a:gd name="T35" fmla="*/ 171 h 288"/>
                <a:gd name="T36" fmla="*/ 78 w 135"/>
                <a:gd name="T37" fmla="*/ 178 h 288"/>
                <a:gd name="T38" fmla="*/ 71 w 135"/>
                <a:gd name="T39" fmla="*/ 186 h 288"/>
                <a:gd name="T40" fmla="*/ 65 w 135"/>
                <a:gd name="T41" fmla="*/ 193 h 288"/>
                <a:gd name="T42" fmla="*/ 59 w 135"/>
                <a:gd name="T43" fmla="*/ 201 h 288"/>
                <a:gd name="T44" fmla="*/ 53 w 135"/>
                <a:gd name="T45" fmla="*/ 209 h 288"/>
                <a:gd name="T46" fmla="*/ 46 w 135"/>
                <a:gd name="T47" fmla="*/ 216 h 288"/>
                <a:gd name="T48" fmla="*/ 40 w 135"/>
                <a:gd name="T49" fmla="*/ 224 h 288"/>
                <a:gd name="T50" fmla="*/ 34 w 135"/>
                <a:gd name="T51" fmla="*/ 232 h 288"/>
                <a:gd name="T52" fmla="*/ 28 w 135"/>
                <a:gd name="T53" fmla="*/ 241 h 288"/>
                <a:gd name="T54" fmla="*/ 22 w 135"/>
                <a:gd name="T55" fmla="*/ 249 h 288"/>
                <a:gd name="T56" fmla="*/ 16 w 135"/>
                <a:gd name="T57" fmla="*/ 258 h 288"/>
                <a:gd name="T58" fmla="*/ 11 w 135"/>
                <a:gd name="T59" fmla="*/ 267 h 288"/>
                <a:gd name="T60" fmla="*/ 5 w 135"/>
                <a:gd name="T61" fmla="*/ 277 h 288"/>
                <a:gd name="T62" fmla="*/ 0 w 135"/>
                <a:gd name="T63" fmla="*/ 287 h 2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5"/>
                <a:gd name="T97" fmla="*/ 0 h 288"/>
                <a:gd name="T98" fmla="*/ 135 w 135"/>
                <a:gd name="T99" fmla="*/ 288 h 2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5" h="288">
                  <a:moveTo>
                    <a:pt x="130" y="0"/>
                  </a:moveTo>
                  <a:lnTo>
                    <a:pt x="133" y="25"/>
                  </a:lnTo>
                  <a:lnTo>
                    <a:pt x="134" y="37"/>
                  </a:lnTo>
                  <a:lnTo>
                    <a:pt x="134" y="48"/>
                  </a:lnTo>
                  <a:lnTo>
                    <a:pt x="133" y="59"/>
                  </a:lnTo>
                  <a:lnTo>
                    <a:pt x="132" y="69"/>
                  </a:lnTo>
                  <a:lnTo>
                    <a:pt x="130" y="79"/>
                  </a:lnTo>
                  <a:lnTo>
                    <a:pt x="128" y="89"/>
                  </a:lnTo>
                  <a:lnTo>
                    <a:pt x="125" y="98"/>
                  </a:lnTo>
                  <a:lnTo>
                    <a:pt x="122" y="107"/>
                  </a:lnTo>
                  <a:lnTo>
                    <a:pt x="119" y="116"/>
                  </a:lnTo>
                  <a:lnTo>
                    <a:pt x="114" y="124"/>
                  </a:lnTo>
                  <a:lnTo>
                    <a:pt x="110" y="133"/>
                  </a:lnTo>
                  <a:lnTo>
                    <a:pt x="105" y="141"/>
                  </a:lnTo>
                  <a:lnTo>
                    <a:pt x="100" y="148"/>
                  </a:lnTo>
                  <a:lnTo>
                    <a:pt x="95" y="156"/>
                  </a:lnTo>
                  <a:lnTo>
                    <a:pt x="89" y="163"/>
                  </a:lnTo>
                  <a:lnTo>
                    <a:pt x="83" y="171"/>
                  </a:lnTo>
                  <a:lnTo>
                    <a:pt x="78" y="178"/>
                  </a:lnTo>
                  <a:lnTo>
                    <a:pt x="71" y="186"/>
                  </a:lnTo>
                  <a:lnTo>
                    <a:pt x="65" y="193"/>
                  </a:lnTo>
                  <a:lnTo>
                    <a:pt x="59" y="201"/>
                  </a:lnTo>
                  <a:lnTo>
                    <a:pt x="53" y="209"/>
                  </a:lnTo>
                  <a:lnTo>
                    <a:pt x="46" y="216"/>
                  </a:lnTo>
                  <a:lnTo>
                    <a:pt x="40" y="224"/>
                  </a:lnTo>
                  <a:lnTo>
                    <a:pt x="34" y="232"/>
                  </a:lnTo>
                  <a:lnTo>
                    <a:pt x="28" y="241"/>
                  </a:lnTo>
                  <a:lnTo>
                    <a:pt x="22" y="249"/>
                  </a:lnTo>
                  <a:lnTo>
                    <a:pt x="16" y="258"/>
                  </a:lnTo>
                  <a:lnTo>
                    <a:pt x="11" y="267"/>
                  </a:lnTo>
                  <a:lnTo>
                    <a:pt x="5" y="277"/>
                  </a:lnTo>
                  <a:lnTo>
                    <a:pt x="0" y="28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sp>
          <p:nvSpPr>
            <p:cNvPr id="26679" name="Freeform 80"/>
            <p:cNvSpPr>
              <a:spLocks/>
            </p:cNvSpPr>
            <p:nvPr/>
          </p:nvSpPr>
          <p:spPr bwMode="auto">
            <a:xfrm>
              <a:off x="1868" y="2454"/>
              <a:ext cx="28" cy="145"/>
            </a:xfrm>
            <a:custGeom>
              <a:avLst/>
              <a:gdLst>
                <a:gd name="T0" fmla="*/ 0 w 28"/>
                <a:gd name="T1" fmla="*/ 0 h 145"/>
                <a:gd name="T2" fmla="*/ 5 w 28"/>
                <a:gd name="T3" fmla="*/ 9 h 145"/>
                <a:gd name="T4" fmla="*/ 6 w 28"/>
                <a:gd name="T5" fmla="*/ 13 h 145"/>
                <a:gd name="T6" fmla="*/ 8 w 28"/>
                <a:gd name="T7" fmla="*/ 17 h 145"/>
                <a:gd name="T8" fmla="*/ 10 w 28"/>
                <a:gd name="T9" fmla="*/ 22 h 145"/>
                <a:gd name="T10" fmla="*/ 12 w 28"/>
                <a:gd name="T11" fmla="*/ 26 h 145"/>
                <a:gd name="T12" fmla="*/ 13 w 28"/>
                <a:gd name="T13" fmla="*/ 30 h 145"/>
                <a:gd name="T14" fmla="*/ 14 w 28"/>
                <a:gd name="T15" fmla="*/ 34 h 145"/>
                <a:gd name="T16" fmla="*/ 16 w 28"/>
                <a:gd name="T17" fmla="*/ 39 h 145"/>
                <a:gd name="T18" fmla="*/ 17 w 28"/>
                <a:gd name="T19" fmla="*/ 43 h 145"/>
                <a:gd name="T20" fmla="*/ 19 w 28"/>
                <a:gd name="T21" fmla="*/ 48 h 145"/>
                <a:gd name="T22" fmla="*/ 20 w 28"/>
                <a:gd name="T23" fmla="*/ 52 h 145"/>
                <a:gd name="T24" fmla="*/ 21 w 28"/>
                <a:gd name="T25" fmla="*/ 56 h 145"/>
                <a:gd name="T26" fmla="*/ 22 w 28"/>
                <a:gd name="T27" fmla="*/ 61 h 145"/>
                <a:gd name="T28" fmla="*/ 23 w 28"/>
                <a:gd name="T29" fmla="*/ 65 h 145"/>
                <a:gd name="T30" fmla="*/ 23 w 28"/>
                <a:gd name="T31" fmla="*/ 70 h 145"/>
                <a:gd name="T32" fmla="*/ 24 w 28"/>
                <a:gd name="T33" fmla="*/ 74 h 145"/>
                <a:gd name="T34" fmla="*/ 25 w 28"/>
                <a:gd name="T35" fmla="*/ 79 h 145"/>
                <a:gd name="T36" fmla="*/ 25 w 28"/>
                <a:gd name="T37" fmla="*/ 83 h 145"/>
                <a:gd name="T38" fmla="*/ 25 w 28"/>
                <a:gd name="T39" fmla="*/ 88 h 145"/>
                <a:gd name="T40" fmla="*/ 26 w 28"/>
                <a:gd name="T41" fmla="*/ 92 h 145"/>
                <a:gd name="T42" fmla="*/ 26 w 28"/>
                <a:gd name="T43" fmla="*/ 97 h 145"/>
                <a:gd name="T44" fmla="*/ 26 w 28"/>
                <a:gd name="T45" fmla="*/ 102 h 145"/>
                <a:gd name="T46" fmla="*/ 27 w 28"/>
                <a:gd name="T47" fmla="*/ 106 h 145"/>
                <a:gd name="T48" fmla="*/ 27 w 28"/>
                <a:gd name="T49" fmla="*/ 111 h 145"/>
                <a:gd name="T50" fmla="*/ 26 w 28"/>
                <a:gd name="T51" fmla="*/ 116 h 145"/>
                <a:gd name="T52" fmla="*/ 26 w 28"/>
                <a:gd name="T53" fmla="*/ 120 h 145"/>
                <a:gd name="T54" fmla="*/ 26 w 28"/>
                <a:gd name="T55" fmla="*/ 125 h 145"/>
                <a:gd name="T56" fmla="*/ 25 w 28"/>
                <a:gd name="T57" fmla="*/ 130 h 145"/>
                <a:gd name="T58" fmla="*/ 25 w 28"/>
                <a:gd name="T59" fmla="*/ 134 h 145"/>
                <a:gd name="T60" fmla="*/ 24 w 28"/>
                <a:gd name="T61" fmla="*/ 139 h 145"/>
                <a:gd name="T62" fmla="*/ 24 w 28"/>
                <a:gd name="T63" fmla="*/ 144 h 1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
                <a:gd name="T97" fmla="*/ 0 h 145"/>
                <a:gd name="T98" fmla="*/ 28 w 28"/>
                <a:gd name="T99" fmla="*/ 145 h 14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 h="145">
                  <a:moveTo>
                    <a:pt x="0" y="0"/>
                  </a:moveTo>
                  <a:lnTo>
                    <a:pt x="5" y="9"/>
                  </a:lnTo>
                  <a:lnTo>
                    <a:pt x="6" y="13"/>
                  </a:lnTo>
                  <a:lnTo>
                    <a:pt x="8" y="17"/>
                  </a:lnTo>
                  <a:lnTo>
                    <a:pt x="10" y="22"/>
                  </a:lnTo>
                  <a:lnTo>
                    <a:pt x="12" y="26"/>
                  </a:lnTo>
                  <a:lnTo>
                    <a:pt x="13" y="30"/>
                  </a:lnTo>
                  <a:lnTo>
                    <a:pt x="14" y="34"/>
                  </a:lnTo>
                  <a:lnTo>
                    <a:pt x="16" y="39"/>
                  </a:lnTo>
                  <a:lnTo>
                    <a:pt x="17" y="43"/>
                  </a:lnTo>
                  <a:lnTo>
                    <a:pt x="19" y="48"/>
                  </a:lnTo>
                  <a:lnTo>
                    <a:pt x="20" y="52"/>
                  </a:lnTo>
                  <a:lnTo>
                    <a:pt x="21" y="56"/>
                  </a:lnTo>
                  <a:lnTo>
                    <a:pt x="22" y="61"/>
                  </a:lnTo>
                  <a:lnTo>
                    <a:pt x="23" y="65"/>
                  </a:lnTo>
                  <a:lnTo>
                    <a:pt x="23" y="70"/>
                  </a:lnTo>
                  <a:lnTo>
                    <a:pt x="24" y="74"/>
                  </a:lnTo>
                  <a:lnTo>
                    <a:pt x="25" y="79"/>
                  </a:lnTo>
                  <a:lnTo>
                    <a:pt x="25" y="83"/>
                  </a:lnTo>
                  <a:lnTo>
                    <a:pt x="25" y="88"/>
                  </a:lnTo>
                  <a:lnTo>
                    <a:pt x="26" y="92"/>
                  </a:lnTo>
                  <a:lnTo>
                    <a:pt x="26" y="97"/>
                  </a:lnTo>
                  <a:lnTo>
                    <a:pt x="26" y="102"/>
                  </a:lnTo>
                  <a:lnTo>
                    <a:pt x="27" y="106"/>
                  </a:lnTo>
                  <a:lnTo>
                    <a:pt x="27" y="111"/>
                  </a:lnTo>
                  <a:lnTo>
                    <a:pt x="26" y="116"/>
                  </a:lnTo>
                  <a:lnTo>
                    <a:pt x="26" y="120"/>
                  </a:lnTo>
                  <a:lnTo>
                    <a:pt x="26" y="125"/>
                  </a:lnTo>
                  <a:lnTo>
                    <a:pt x="25" y="130"/>
                  </a:lnTo>
                  <a:lnTo>
                    <a:pt x="25" y="134"/>
                  </a:lnTo>
                  <a:lnTo>
                    <a:pt x="24" y="139"/>
                  </a:lnTo>
                  <a:lnTo>
                    <a:pt x="24" y="144"/>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US" sz="1350">
                <a:solidFill>
                  <a:srgbClr val="000000"/>
                </a:solidFill>
                <a:latin typeface="Arial"/>
              </a:endParaRPr>
            </a:p>
          </p:txBody>
        </p:sp>
      </p:grpSp>
      <p:grpSp>
        <p:nvGrpSpPr>
          <p:cNvPr id="26642" name="Group 82">
            <a:extLst>
              <a:ext uri="{C183D7F6-B498-43B3-948B-1728B52AA6E4}">
                <adec:decorative xmlns:adec="http://schemas.microsoft.com/office/drawing/2017/decorative" val="1"/>
              </a:ext>
            </a:extLst>
          </p:cNvPr>
          <p:cNvGrpSpPr>
            <a:grpSpLocks/>
          </p:cNvGrpSpPr>
          <p:nvPr/>
        </p:nvGrpSpPr>
        <p:grpSpPr bwMode="auto">
          <a:xfrm>
            <a:off x="6457951" y="1371600"/>
            <a:ext cx="865211" cy="852488"/>
            <a:chOff x="5136" y="581"/>
            <a:chExt cx="639" cy="668"/>
          </a:xfrm>
        </p:grpSpPr>
        <p:grpSp>
          <p:nvGrpSpPr>
            <p:cNvPr id="26653" name="Group 83"/>
            <p:cNvGrpSpPr>
              <a:grpSpLocks/>
            </p:cNvGrpSpPr>
            <p:nvPr/>
          </p:nvGrpSpPr>
          <p:grpSpPr bwMode="auto">
            <a:xfrm>
              <a:off x="5136" y="581"/>
              <a:ext cx="625" cy="668"/>
              <a:chOff x="5136" y="581"/>
              <a:chExt cx="625" cy="668"/>
            </a:xfrm>
          </p:grpSpPr>
          <p:sp>
            <p:nvSpPr>
              <p:cNvPr id="26655" name="Freeform 84"/>
              <p:cNvSpPr>
                <a:spLocks/>
              </p:cNvSpPr>
              <p:nvPr/>
            </p:nvSpPr>
            <p:spPr bwMode="auto">
              <a:xfrm>
                <a:off x="5136" y="581"/>
                <a:ext cx="625" cy="668"/>
              </a:xfrm>
              <a:custGeom>
                <a:avLst/>
                <a:gdLst>
                  <a:gd name="T0" fmla="*/ 168 w 625"/>
                  <a:gd name="T1" fmla="*/ 161 h 668"/>
                  <a:gd name="T2" fmla="*/ 138 w 625"/>
                  <a:gd name="T3" fmla="*/ 198 h 668"/>
                  <a:gd name="T4" fmla="*/ 124 w 625"/>
                  <a:gd name="T5" fmla="*/ 219 h 668"/>
                  <a:gd name="T6" fmla="*/ 104 w 625"/>
                  <a:gd name="T7" fmla="*/ 266 h 668"/>
                  <a:gd name="T8" fmla="*/ 90 w 625"/>
                  <a:gd name="T9" fmla="*/ 318 h 668"/>
                  <a:gd name="T10" fmla="*/ 97 w 625"/>
                  <a:gd name="T11" fmla="*/ 360 h 668"/>
                  <a:gd name="T12" fmla="*/ 106 w 625"/>
                  <a:gd name="T13" fmla="*/ 413 h 668"/>
                  <a:gd name="T14" fmla="*/ 126 w 625"/>
                  <a:gd name="T15" fmla="*/ 453 h 668"/>
                  <a:gd name="T16" fmla="*/ 144 w 625"/>
                  <a:gd name="T17" fmla="*/ 480 h 668"/>
                  <a:gd name="T18" fmla="*/ 161 w 625"/>
                  <a:gd name="T19" fmla="*/ 502 h 668"/>
                  <a:gd name="T20" fmla="*/ 197 w 625"/>
                  <a:gd name="T21" fmla="*/ 532 h 668"/>
                  <a:gd name="T22" fmla="*/ 227 w 625"/>
                  <a:gd name="T23" fmla="*/ 545 h 668"/>
                  <a:gd name="T24" fmla="*/ 275 w 625"/>
                  <a:gd name="T25" fmla="*/ 567 h 668"/>
                  <a:gd name="T26" fmla="*/ 311 w 625"/>
                  <a:gd name="T27" fmla="*/ 566 h 668"/>
                  <a:gd name="T28" fmla="*/ 351 w 625"/>
                  <a:gd name="T29" fmla="*/ 565 h 668"/>
                  <a:gd name="T30" fmla="*/ 388 w 625"/>
                  <a:gd name="T31" fmla="*/ 545 h 668"/>
                  <a:gd name="T32" fmla="*/ 421 w 625"/>
                  <a:gd name="T33" fmla="*/ 527 h 668"/>
                  <a:gd name="T34" fmla="*/ 467 w 625"/>
                  <a:gd name="T35" fmla="*/ 499 h 668"/>
                  <a:gd name="T36" fmla="*/ 492 w 625"/>
                  <a:gd name="T37" fmla="*/ 458 h 668"/>
                  <a:gd name="T38" fmla="*/ 513 w 625"/>
                  <a:gd name="T39" fmla="*/ 423 h 668"/>
                  <a:gd name="T40" fmla="*/ 519 w 625"/>
                  <a:gd name="T41" fmla="*/ 378 h 668"/>
                  <a:gd name="T42" fmla="*/ 526 w 625"/>
                  <a:gd name="T43" fmla="*/ 315 h 668"/>
                  <a:gd name="T44" fmla="*/ 513 w 625"/>
                  <a:gd name="T45" fmla="*/ 256 h 668"/>
                  <a:gd name="T46" fmla="*/ 502 w 625"/>
                  <a:gd name="T47" fmla="*/ 221 h 668"/>
                  <a:gd name="T48" fmla="*/ 479 w 625"/>
                  <a:gd name="T49" fmla="*/ 189 h 668"/>
                  <a:gd name="T50" fmla="*/ 452 w 625"/>
                  <a:gd name="T51" fmla="*/ 163 h 668"/>
                  <a:gd name="T52" fmla="*/ 422 w 625"/>
                  <a:gd name="T53" fmla="*/ 144 h 668"/>
                  <a:gd name="T54" fmla="*/ 376 w 625"/>
                  <a:gd name="T55" fmla="*/ 109 h 668"/>
                  <a:gd name="T56" fmla="*/ 322 w 625"/>
                  <a:gd name="T57" fmla="*/ 107 h 668"/>
                  <a:gd name="T58" fmla="*/ 289 w 625"/>
                  <a:gd name="T59" fmla="*/ 101 h 668"/>
                  <a:gd name="T60" fmla="*/ 246 w 625"/>
                  <a:gd name="T61" fmla="*/ 115 h 668"/>
                  <a:gd name="T62" fmla="*/ 226 w 625"/>
                  <a:gd name="T63" fmla="*/ 125 h 668"/>
                  <a:gd name="T64" fmla="*/ 141 w 625"/>
                  <a:gd name="T65" fmla="*/ 55 h 66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5"/>
                  <a:gd name="T100" fmla="*/ 0 h 668"/>
                  <a:gd name="T101" fmla="*/ 625 w 625"/>
                  <a:gd name="T102" fmla="*/ 668 h 66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5" h="668">
                    <a:moveTo>
                      <a:pt x="141" y="55"/>
                    </a:moveTo>
                    <a:lnTo>
                      <a:pt x="168" y="161"/>
                    </a:lnTo>
                    <a:lnTo>
                      <a:pt x="86" y="103"/>
                    </a:lnTo>
                    <a:lnTo>
                      <a:pt x="138" y="198"/>
                    </a:lnTo>
                    <a:lnTo>
                      <a:pt x="87" y="164"/>
                    </a:lnTo>
                    <a:lnTo>
                      <a:pt x="124" y="219"/>
                    </a:lnTo>
                    <a:lnTo>
                      <a:pt x="17" y="202"/>
                    </a:lnTo>
                    <a:lnTo>
                      <a:pt x="104" y="266"/>
                    </a:lnTo>
                    <a:lnTo>
                      <a:pt x="0" y="292"/>
                    </a:lnTo>
                    <a:lnTo>
                      <a:pt x="90" y="318"/>
                    </a:lnTo>
                    <a:lnTo>
                      <a:pt x="44" y="339"/>
                    </a:lnTo>
                    <a:lnTo>
                      <a:pt x="97" y="360"/>
                    </a:lnTo>
                    <a:lnTo>
                      <a:pt x="4" y="402"/>
                    </a:lnTo>
                    <a:lnTo>
                      <a:pt x="106" y="413"/>
                    </a:lnTo>
                    <a:lnTo>
                      <a:pt x="44" y="456"/>
                    </a:lnTo>
                    <a:lnTo>
                      <a:pt x="126" y="453"/>
                    </a:lnTo>
                    <a:lnTo>
                      <a:pt x="47" y="523"/>
                    </a:lnTo>
                    <a:lnTo>
                      <a:pt x="144" y="480"/>
                    </a:lnTo>
                    <a:lnTo>
                      <a:pt x="103" y="537"/>
                    </a:lnTo>
                    <a:lnTo>
                      <a:pt x="161" y="502"/>
                    </a:lnTo>
                    <a:lnTo>
                      <a:pt x="120" y="609"/>
                    </a:lnTo>
                    <a:lnTo>
                      <a:pt x="197" y="532"/>
                    </a:lnTo>
                    <a:lnTo>
                      <a:pt x="184" y="590"/>
                    </a:lnTo>
                    <a:lnTo>
                      <a:pt x="227" y="545"/>
                    </a:lnTo>
                    <a:lnTo>
                      <a:pt x="217" y="651"/>
                    </a:lnTo>
                    <a:lnTo>
                      <a:pt x="275" y="567"/>
                    </a:lnTo>
                    <a:lnTo>
                      <a:pt x="296" y="667"/>
                    </a:lnTo>
                    <a:lnTo>
                      <a:pt x="311" y="566"/>
                    </a:lnTo>
                    <a:lnTo>
                      <a:pt x="338" y="647"/>
                    </a:lnTo>
                    <a:lnTo>
                      <a:pt x="351" y="565"/>
                    </a:lnTo>
                    <a:lnTo>
                      <a:pt x="388" y="656"/>
                    </a:lnTo>
                    <a:lnTo>
                      <a:pt x="388" y="545"/>
                    </a:lnTo>
                    <a:lnTo>
                      <a:pt x="433" y="592"/>
                    </a:lnTo>
                    <a:lnTo>
                      <a:pt x="421" y="527"/>
                    </a:lnTo>
                    <a:lnTo>
                      <a:pt x="507" y="603"/>
                    </a:lnTo>
                    <a:lnTo>
                      <a:pt x="467" y="499"/>
                    </a:lnTo>
                    <a:lnTo>
                      <a:pt x="564" y="543"/>
                    </a:lnTo>
                    <a:lnTo>
                      <a:pt x="492" y="458"/>
                    </a:lnTo>
                    <a:lnTo>
                      <a:pt x="556" y="470"/>
                    </a:lnTo>
                    <a:lnTo>
                      <a:pt x="513" y="423"/>
                    </a:lnTo>
                    <a:lnTo>
                      <a:pt x="613" y="434"/>
                    </a:lnTo>
                    <a:lnTo>
                      <a:pt x="519" y="378"/>
                    </a:lnTo>
                    <a:lnTo>
                      <a:pt x="624" y="358"/>
                    </a:lnTo>
                    <a:lnTo>
                      <a:pt x="526" y="315"/>
                    </a:lnTo>
                    <a:lnTo>
                      <a:pt x="620" y="254"/>
                    </a:lnTo>
                    <a:lnTo>
                      <a:pt x="513" y="256"/>
                    </a:lnTo>
                    <a:lnTo>
                      <a:pt x="543" y="220"/>
                    </a:lnTo>
                    <a:lnTo>
                      <a:pt x="502" y="221"/>
                    </a:lnTo>
                    <a:lnTo>
                      <a:pt x="568" y="153"/>
                    </a:lnTo>
                    <a:lnTo>
                      <a:pt x="479" y="189"/>
                    </a:lnTo>
                    <a:lnTo>
                      <a:pt x="533" y="104"/>
                    </a:lnTo>
                    <a:lnTo>
                      <a:pt x="452" y="163"/>
                    </a:lnTo>
                    <a:lnTo>
                      <a:pt x="471" y="110"/>
                    </a:lnTo>
                    <a:lnTo>
                      <a:pt x="422" y="144"/>
                    </a:lnTo>
                    <a:lnTo>
                      <a:pt x="444" y="35"/>
                    </a:lnTo>
                    <a:lnTo>
                      <a:pt x="376" y="109"/>
                    </a:lnTo>
                    <a:lnTo>
                      <a:pt x="369" y="11"/>
                    </a:lnTo>
                    <a:lnTo>
                      <a:pt x="322" y="107"/>
                    </a:lnTo>
                    <a:lnTo>
                      <a:pt x="300" y="0"/>
                    </a:lnTo>
                    <a:lnTo>
                      <a:pt x="289" y="101"/>
                    </a:lnTo>
                    <a:lnTo>
                      <a:pt x="254" y="27"/>
                    </a:lnTo>
                    <a:lnTo>
                      <a:pt x="246" y="115"/>
                    </a:lnTo>
                    <a:lnTo>
                      <a:pt x="209" y="24"/>
                    </a:lnTo>
                    <a:lnTo>
                      <a:pt x="226" y="125"/>
                    </a:lnTo>
                    <a:lnTo>
                      <a:pt x="141" y="55"/>
                    </a:lnTo>
                  </a:path>
                </a:pathLst>
              </a:custGeom>
              <a:solidFill>
                <a:srgbClr val="FF0000"/>
              </a:solidFill>
              <a:ln w="12700" cap="rnd">
                <a:solidFill>
                  <a:srgbClr val="FF00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sp>
            <p:nvSpPr>
              <p:cNvPr id="26656" name="Freeform 85"/>
              <p:cNvSpPr>
                <a:spLocks/>
              </p:cNvSpPr>
              <p:nvPr/>
            </p:nvSpPr>
            <p:spPr bwMode="auto">
              <a:xfrm>
                <a:off x="5147" y="590"/>
                <a:ext cx="606" cy="649"/>
              </a:xfrm>
              <a:custGeom>
                <a:avLst/>
                <a:gdLst>
                  <a:gd name="T0" fmla="*/ 171 w 606"/>
                  <a:gd name="T1" fmla="*/ 149 h 649"/>
                  <a:gd name="T2" fmla="*/ 139 w 606"/>
                  <a:gd name="T3" fmla="*/ 183 h 649"/>
                  <a:gd name="T4" fmla="*/ 124 w 606"/>
                  <a:gd name="T5" fmla="*/ 202 h 649"/>
                  <a:gd name="T6" fmla="*/ 103 w 606"/>
                  <a:gd name="T7" fmla="*/ 247 h 649"/>
                  <a:gd name="T8" fmla="*/ 87 w 606"/>
                  <a:gd name="T9" fmla="*/ 297 h 649"/>
                  <a:gd name="T10" fmla="*/ 92 w 606"/>
                  <a:gd name="T11" fmla="*/ 338 h 649"/>
                  <a:gd name="T12" fmla="*/ 98 w 606"/>
                  <a:gd name="T13" fmla="*/ 390 h 649"/>
                  <a:gd name="T14" fmla="*/ 115 w 606"/>
                  <a:gd name="T15" fmla="*/ 430 h 649"/>
                  <a:gd name="T16" fmla="*/ 131 w 606"/>
                  <a:gd name="T17" fmla="*/ 457 h 649"/>
                  <a:gd name="T18" fmla="*/ 147 w 606"/>
                  <a:gd name="T19" fmla="*/ 480 h 649"/>
                  <a:gd name="T20" fmla="*/ 181 w 606"/>
                  <a:gd name="T21" fmla="*/ 510 h 649"/>
                  <a:gd name="T22" fmla="*/ 209 w 606"/>
                  <a:gd name="T23" fmla="*/ 525 h 649"/>
                  <a:gd name="T24" fmla="*/ 255 w 606"/>
                  <a:gd name="T25" fmla="*/ 548 h 649"/>
                  <a:gd name="T26" fmla="*/ 290 w 606"/>
                  <a:gd name="T27" fmla="*/ 550 h 649"/>
                  <a:gd name="T28" fmla="*/ 329 w 606"/>
                  <a:gd name="T29" fmla="*/ 550 h 649"/>
                  <a:gd name="T30" fmla="*/ 366 w 606"/>
                  <a:gd name="T31" fmla="*/ 533 h 649"/>
                  <a:gd name="T32" fmla="*/ 399 w 606"/>
                  <a:gd name="T33" fmla="*/ 517 h 649"/>
                  <a:gd name="T34" fmla="*/ 444 w 606"/>
                  <a:gd name="T35" fmla="*/ 494 h 649"/>
                  <a:gd name="T36" fmla="*/ 470 w 606"/>
                  <a:gd name="T37" fmla="*/ 454 h 649"/>
                  <a:gd name="T38" fmla="*/ 492 w 606"/>
                  <a:gd name="T39" fmla="*/ 422 h 649"/>
                  <a:gd name="T40" fmla="*/ 500 w 606"/>
                  <a:gd name="T41" fmla="*/ 379 h 649"/>
                  <a:gd name="T42" fmla="*/ 510 w 606"/>
                  <a:gd name="T43" fmla="*/ 318 h 649"/>
                  <a:gd name="T44" fmla="*/ 499 w 606"/>
                  <a:gd name="T45" fmla="*/ 260 h 649"/>
                  <a:gd name="T46" fmla="*/ 491 w 606"/>
                  <a:gd name="T47" fmla="*/ 226 h 649"/>
                  <a:gd name="T48" fmla="*/ 471 w 606"/>
                  <a:gd name="T49" fmla="*/ 192 h 649"/>
                  <a:gd name="T50" fmla="*/ 446 w 606"/>
                  <a:gd name="T51" fmla="*/ 166 h 649"/>
                  <a:gd name="T52" fmla="*/ 418 w 606"/>
                  <a:gd name="T53" fmla="*/ 146 h 649"/>
                  <a:gd name="T54" fmla="*/ 374 w 606"/>
                  <a:gd name="T55" fmla="*/ 110 h 649"/>
                  <a:gd name="T56" fmla="*/ 322 w 606"/>
                  <a:gd name="T57" fmla="*/ 105 h 649"/>
                  <a:gd name="T58" fmla="*/ 291 w 606"/>
                  <a:gd name="T59" fmla="*/ 98 h 649"/>
                  <a:gd name="T60" fmla="*/ 249 w 606"/>
                  <a:gd name="T61" fmla="*/ 109 h 649"/>
                  <a:gd name="T62" fmla="*/ 227 w 606"/>
                  <a:gd name="T63" fmla="*/ 118 h 649"/>
                  <a:gd name="T64" fmla="*/ 149 w 606"/>
                  <a:gd name="T65" fmla="*/ 44 h 6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6"/>
                  <a:gd name="T100" fmla="*/ 0 h 649"/>
                  <a:gd name="T101" fmla="*/ 606 w 606"/>
                  <a:gd name="T102" fmla="*/ 649 h 6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6" h="649">
                    <a:moveTo>
                      <a:pt x="149" y="44"/>
                    </a:moveTo>
                    <a:lnTo>
                      <a:pt x="171" y="149"/>
                    </a:lnTo>
                    <a:lnTo>
                      <a:pt x="94" y="88"/>
                    </a:lnTo>
                    <a:lnTo>
                      <a:pt x="139" y="183"/>
                    </a:lnTo>
                    <a:lnTo>
                      <a:pt x="92" y="147"/>
                    </a:lnTo>
                    <a:lnTo>
                      <a:pt x="124" y="202"/>
                    </a:lnTo>
                    <a:lnTo>
                      <a:pt x="21" y="180"/>
                    </a:lnTo>
                    <a:lnTo>
                      <a:pt x="103" y="247"/>
                    </a:lnTo>
                    <a:lnTo>
                      <a:pt x="1" y="267"/>
                    </a:lnTo>
                    <a:lnTo>
                      <a:pt x="87" y="297"/>
                    </a:lnTo>
                    <a:lnTo>
                      <a:pt x="42" y="315"/>
                    </a:lnTo>
                    <a:lnTo>
                      <a:pt x="92" y="338"/>
                    </a:lnTo>
                    <a:lnTo>
                      <a:pt x="0" y="374"/>
                    </a:lnTo>
                    <a:lnTo>
                      <a:pt x="98" y="390"/>
                    </a:lnTo>
                    <a:lnTo>
                      <a:pt x="37" y="428"/>
                    </a:lnTo>
                    <a:lnTo>
                      <a:pt x="115" y="430"/>
                    </a:lnTo>
                    <a:lnTo>
                      <a:pt x="36" y="494"/>
                    </a:lnTo>
                    <a:lnTo>
                      <a:pt x="131" y="457"/>
                    </a:lnTo>
                    <a:lnTo>
                      <a:pt x="90" y="510"/>
                    </a:lnTo>
                    <a:lnTo>
                      <a:pt x="147" y="480"/>
                    </a:lnTo>
                    <a:lnTo>
                      <a:pt x="102" y="580"/>
                    </a:lnTo>
                    <a:lnTo>
                      <a:pt x="181" y="510"/>
                    </a:lnTo>
                    <a:lnTo>
                      <a:pt x="165" y="566"/>
                    </a:lnTo>
                    <a:lnTo>
                      <a:pt x="209" y="525"/>
                    </a:lnTo>
                    <a:lnTo>
                      <a:pt x="195" y="628"/>
                    </a:lnTo>
                    <a:lnTo>
                      <a:pt x="255" y="548"/>
                    </a:lnTo>
                    <a:lnTo>
                      <a:pt x="271" y="648"/>
                    </a:lnTo>
                    <a:lnTo>
                      <a:pt x="290" y="550"/>
                    </a:lnTo>
                    <a:lnTo>
                      <a:pt x="312" y="630"/>
                    </a:lnTo>
                    <a:lnTo>
                      <a:pt x="329" y="550"/>
                    </a:lnTo>
                    <a:lnTo>
                      <a:pt x="361" y="641"/>
                    </a:lnTo>
                    <a:lnTo>
                      <a:pt x="366" y="533"/>
                    </a:lnTo>
                    <a:lnTo>
                      <a:pt x="406" y="582"/>
                    </a:lnTo>
                    <a:lnTo>
                      <a:pt x="399" y="517"/>
                    </a:lnTo>
                    <a:lnTo>
                      <a:pt x="477" y="596"/>
                    </a:lnTo>
                    <a:lnTo>
                      <a:pt x="444" y="494"/>
                    </a:lnTo>
                    <a:lnTo>
                      <a:pt x="537" y="540"/>
                    </a:lnTo>
                    <a:lnTo>
                      <a:pt x="470" y="454"/>
                    </a:lnTo>
                    <a:lnTo>
                      <a:pt x="533" y="470"/>
                    </a:lnTo>
                    <a:lnTo>
                      <a:pt x="492" y="422"/>
                    </a:lnTo>
                    <a:lnTo>
                      <a:pt x="590" y="438"/>
                    </a:lnTo>
                    <a:lnTo>
                      <a:pt x="500" y="379"/>
                    </a:lnTo>
                    <a:lnTo>
                      <a:pt x="603" y="365"/>
                    </a:lnTo>
                    <a:lnTo>
                      <a:pt x="510" y="318"/>
                    </a:lnTo>
                    <a:lnTo>
                      <a:pt x="605" y="264"/>
                    </a:lnTo>
                    <a:lnTo>
                      <a:pt x="499" y="260"/>
                    </a:lnTo>
                    <a:lnTo>
                      <a:pt x="530" y="226"/>
                    </a:lnTo>
                    <a:lnTo>
                      <a:pt x="491" y="226"/>
                    </a:lnTo>
                    <a:lnTo>
                      <a:pt x="558" y="163"/>
                    </a:lnTo>
                    <a:lnTo>
                      <a:pt x="471" y="192"/>
                    </a:lnTo>
                    <a:lnTo>
                      <a:pt x="527" y="114"/>
                    </a:lnTo>
                    <a:lnTo>
                      <a:pt x="446" y="166"/>
                    </a:lnTo>
                    <a:lnTo>
                      <a:pt x="466" y="116"/>
                    </a:lnTo>
                    <a:lnTo>
                      <a:pt x="418" y="146"/>
                    </a:lnTo>
                    <a:lnTo>
                      <a:pt x="444" y="41"/>
                    </a:lnTo>
                    <a:lnTo>
                      <a:pt x="374" y="110"/>
                    </a:lnTo>
                    <a:lnTo>
                      <a:pt x="372" y="14"/>
                    </a:lnTo>
                    <a:lnTo>
                      <a:pt x="322" y="105"/>
                    </a:lnTo>
                    <a:lnTo>
                      <a:pt x="306" y="0"/>
                    </a:lnTo>
                    <a:lnTo>
                      <a:pt x="291" y="98"/>
                    </a:lnTo>
                    <a:lnTo>
                      <a:pt x="260" y="24"/>
                    </a:lnTo>
                    <a:lnTo>
                      <a:pt x="249" y="109"/>
                    </a:lnTo>
                    <a:lnTo>
                      <a:pt x="217" y="18"/>
                    </a:lnTo>
                    <a:lnTo>
                      <a:pt x="227" y="118"/>
                    </a:lnTo>
                    <a:lnTo>
                      <a:pt x="149" y="44"/>
                    </a:lnTo>
                  </a:path>
                </a:pathLst>
              </a:custGeom>
              <a:solidFill>
                <a:srgbClr val="FFFF00"/>
              </a:solidFill>
              <a:ln w="12700" cap="rnd">
                <a:solidFill>
                  <a:srgbClr val="FFFF00"/>
                </a:solidFill>
                <a:round/>
                <a:headEnd/>
                <a:tailEnd/>
              </a:ln>
            </p:spPr>
            <p:txBody>
              <a:bodyPr/>
              <a:lstStyle/>
              <a:p>
                <a:pPr fontAlgn="base">
                  <a:spcBef>
                    <a:spcPct val="0"/>
                  </a:spcBef>
                  <a:spcAft>
                    <a:spcPct val="0"/>
                  </a:spcAft>
                  <a:defRPr/>
                </a:pPr>
                <a:endParaRPr lang="en-US" sz="1350">
                  <a:solidFill>
                    <a:srgbClr val="000000"/>
                  </a:solidFill>
                  <a:latin typeface="Arial"/>
                </a:endParaRPr>
              </a:p>
            </p:txBody>
          </p:sp>
        </p:grpSp>
        <p:sp>
          <p:nvSpPr>
            <p:cNvPr id="26654" name="Rectangle 86"/>
            <p:cNvSpPr>
              <a:spLocks noChangeArrowheads="1"/>
            </p:cNvSpPr>
            <p:nvPr/>
          </p:nvSpPr>
          <p:spPr bwMode="auto">
            <a:xfrm>
              <a:off x="5150" y="729"/>
              <a:ext cx="625"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7866" tIns="33338" rIns="67866" bIns="33338"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ct val="85000"/>
                </a:lnSpc>
                <a:spcBef>
                  <a:spcPct val="30000"/>
                </a:spcBef>
                <a:spcAft>
                  <a:spcPct val="0"/>
                </a:spcAft>
                <a:defRPr/>
              </a:pPr>
              <a:r>
                <a:rPr lang="en-US" altLang="en-US" sz="2925" b="1">
                  <a:solidFill>
                    <a:srgbClr val="0000FF"/>
                  </a:solidFill>
                </a:rPr>
                <a:t>Sun</a:t>
              </a:r>
            </a:p>
          </p:txBody>
        </p:sp>
      </p:grpSp>
      <p:sp>
        <p:nvSpPr>
          <p:cNvPr id="26652" name="Rectangle 89">
            <a:extLst>
              <a:ext uri="{C183D7F6-B498-43B3-948B-1728B52AA6E4}">
                <adec:decorative xmlns:adec="http://schemas.microsoft.com/office/drawing/2017/decorative" val="1"/>
              </a:ext>
            </a:extLst>
          </p:cNvPr>
          <p:cNvSpPr>
            <a:spLocks noChangeArrowheads="1"/>
          </p:cNvSpPr>
          <p:nvPr/>
        </p:nvSpPr>
        <p:spPr bwMode="auto">
          <a:xfrm>
            <a:off x="1899049" y="540212"/>
            <a:ext cx="5763550" cy="685651"/>
          </a:xfrm>
          <a:prstGeom prst="rect">
            <a:avLst/>
          </a:prstGeom>
          <a:solidFill>
            <a:srgbClr val="92D050"/>
          </a:solidFill>
          <a:ln w="41275">
            <a:solidFill>
              <a:schemeClr val="accent2"/>
            </a:solidFill>
            <a:miter lim="800000"/>
            <a:headEnd/>
            <a:tailEnd/>
          </a:ln>
        </p:spPr>
        <p:txBody>
          <a:bodyPr wrap="square" lIns="67866" tIns="33338" rIns="67866" bIns="33338"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lnSpc>
                <a:spcPct val="85000"/>
              </a:lnSpc>
              <a:spcBef>
                <a:spcPct val="30000"/>
              </a:spcBef>
              <a:spcAft>
                <a:spcPct val="0"/>
              </a:spcAft>
              <a:defRPr/>
            </a:pPr>
            <a:r>
              <a:rPr lang="en-US" altLang="en-US" sz="2325" b="1">
                <a:solidFill>
                  <a:srgbClr val="000000"/>
                </a:solidFill>
              </a:rPr>
              <a:t>95% raw material needed for growth comes from air</a:t>
            </a:r>
            <a:endParaRPr lang="en-US" altLang="en-US" sz="2325" b="1">
              <a:solidFill>
                <a:srgbClr val="0000FF"/>
              </a:solidFill>
            </a:endParaRPr>
          </a:p>
        </p:txBody>
      </p:sp>
      <p:sp>
        <p:nvSpPr>
          <p:cNvPr id="26644" name="Oval 90">
            <a:extLst>
              <a:ext uri="{C183D7F6-B498-43B3-948B-1728B52AA6E4}">
                <adec:decorative xmlns:adec="http://schemas.microsoft.com/office/drawing/2017/decorative" val="1"/>
              </a:ext>
            </a:extLst>
          </p:cNvPr>
          <p:cNvSpPr>
            <a:spLocks noChangeArrowheads="1"/>
          </p:cNvSpPr>
          <p:nvPr/>
        </p:nvSpPr>
        <p:spPr bwMode="auto">
          <a:xfrm>
            <a:off x="4548188" y="2984897"/>
            <a:ext cx="914400" cy="714375"/>
          </a:xfrm>
          <a:prstGeom prst="ellipse">
            <a:avLst/>
          </a:prstGeom>
          <a:solidFill>
            <a:srgbClr val="CCFFCC"/>
          </a:solidFill>
          <a:ln w="12700">
            <a:solidFill>
              <a:srgbClr val="AAAAAA"/>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645" name="Oval 91">
            <a:extLst>
              <a:ext uri="{C183D7F6-B498-43B3-948B-1728B52AA6E4}">
                <adec:decorative xmlns:adec="http://schemas.microsoft.com/office/drawing/2017/decorative" val="1"/>
              </a:ext>
            </a:extLst>
          </p:cNvPr>
          <p:cNvSpPr>
            <a:spLocks noChangeArrowheads="1"/>
          </p:cNvSpPr>
          <p:nvPr/>
        </p:nvSpPr>
        <p:spPr bwMode="auto">
          <a:xfrm>
            <a:off x="1899049" y="3058717"/>
            <a:ext cx="1190" cy="1190"/>
          </a:xfrm>
          <a:prstGeom prst="ellipse">
            <a:avLst/>
          </a:prstGeom>
          <a:solidFill>
            <a:srgbClr val="FF7F00"/>
          </a:solidFill>
          <a:ln w="127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646" name="Oval 92">
            <a:extLst>
              <a:ext uri="{C183D7F6-B498-43B3-948B-1728B52AA6E4}">
                <adec:decorative xmlns:adec="http://schemas.microsoft.com/office/drawing/2017/decorative" val="1"/>
              </a:ext>
            </a:extLst>
          </p:cNvPr>
          <p:cNvSpPr>
            <a:spLocks noChangeArrowheads="1"/>
          </p:cNvSpPr>
          <p:nvPr/>
        </p:nvSpPr>
        <p:spPr bwMode="auto">
          <a:xfrm>
            <a:off x="1721644" y="2670574"/>
            <a:ext cx="438150" cy="839390"/>
          </a:xfrm>
          <a:prstGeom prst="ellipse">
            <a:avLst/>
          </a:prstGeom>
          <a:solidFill>
            <a:srgbClr val="CCFFCC"/>
          </a:solidFill>
          <a:ln w="12700">
            <a:solidFill>
              <a:srgbClr val="AAAAAA"/>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647" name="Rectangle 93">
            <a:extLst>
              <a:ext uri="{C183D7F6-B498-43B3-948B-1728B52AA6E4}">
                <adec:decorative xmlns:adec="http://schemas.microsoft.com/office/drawing/2017/decorative" val="1"/>
              </a:ext>
            </a:extLst>
          </p:cNvPr>
          <p:cNvSpPr>
            <a:spLocks noChangeArrowheads="1"/>
          </p:cNvSpPr>
          <p:nvPr/>
        </p:nvSpPr>
        <p:spPr bwMode="auto">
          <a:xfrm>
            <a:off x="4545807" y="3090925"/>
            <a:ext cx="908102" cy="449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7866" tIns="33338" rIns="67866" bIns="33338"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ct val="85000"/>
              </a:lnSpc>
              <a:spcBef>
                <a:spcPct val="30000"/>
              </a:spcBef>
              <a:spcAft>
                <a:spcPct val="0"/>
              </a:spcAft>
              <a:defRPr/>
            </a:pPr>
            <a:r>
              <a:rPr lang="en-US" altLang="en-US" sz="2925" b="1">
                <a:solidFill>
                  <a:srgbClr val="000000"/>
                </a:solidFill>
              </a:rPr>
              <a:t>CO2</a:t>
            </a:r>
          </a:p>
        </p:txBody>
      </p:sp>
      <p:sp>
        <p:nvSpPr>
          <p:cNvPr id="26648" name="Rectangle 94">
            <a:extLst>
              <a:ext uri="{C183D7F6-B498-43B3-948B-1728B52AA6E4}">
                <adec:decorative xmlns:adec="http://schemas.microsoft.com/office/drawing/2017/decorative" val="1"/>
              </a:ext>
            </a:extLst>
          </p:cNvPr>
          <p:cNvSpPr>
            <a:spLocks noGrp="1" noChangeArrowheads="1"/>
          </p:cNvSpPr>
          <p:nvPr>
            <p:ph type="title" idx="4294967295"/>
          </p:nvPr>
        </p:nvSpPr>
        <p:spPr bwMode="auto">
          <a:xfrm>
            <a:off x="1753792" y="2836131"/>
            <a:ext cx="407966" cy="449932"/>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rot="0" spcFirstLastPara="0" vertOverflow="overflow" horzOverflow="overflow" vert="horz" wrap="none" lIns="67866" tIns="33338" rIns="67866" bIns="33338" numCol="1" spcCol="0" rtlCol="0" fromWordArt="0" anchor="ctr"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5000"/>
              </a:lnSpc>
              <a:spcBef>
                <a:spcPct val="30000"/>
              </a:spcBef>
              <a:spcAft>
                <a:spcPct val="0"/>
              </a:spcAft>
              <a:buClrTx/>
              <a:buSzTx/>
              <a:buFontTx/>
              <a:buNone/>
              <a:tabLst/>
              <a:defRPr/>
            </a:pPr>
            <a:r>
              <a:rPr kumimoji="0" lang="en-US" altLang="en-US" sz="2925" b="1" i="0" u="none" strike="noStrike" kern="1200" cap="none" spc="0" normalizeH="0" baseline="0" noProof="0">
                <a:ln>
                  <a:noFill/>
                </a:ln>
                <a:solidFill>
                  <a:srgbClr val="000000"/>
                </a:solidFill>
                <a:effectLst/>
                <a:uLnTx/>
                <a:uFillTx/>
                <a:latin typeface="Arial" panose="020B0604020202020204" pitchFamily="34" charset="0"/>
                <a:ea typeface="+mn-ea"/>
                <a:cs typeface="+mn-cs"/>
              </a:rPr>
              <a:t>N</a:t>
            </a:r>
          </a:p>
        </p:txBody>
      </p:sp>
      <p:sp>
        <p:nvSpPr>
          <p:cNvPr id="26649" name="Oval 95">
            <a:extLst>
              <a:ext uri="{C183D7F6-B498-43B3-948B-1728B52AA6E4}">
                <adec:decorative xmlns:adec="http://schemas.microsoft.com/office/drawing/2017/decorative" val="1"/>
              </a:ext>
            </a:extLst>
          </p:cNvPr>
          <p:cNvSpPr>
            <a:spLocks noChangeArrowheads="1"/>
          </p:cNvSpPr>
          <p:nvPr/>
        </p:nvSpPr>
        <p:spPr bwMode="auto">
          <a:xfrm>
            <a:off x="4359041" y="2051326"/>
            <a:ext cx="1190625" cy="619125"/>
          </a:xfrm>
          <a:prstGeom prst="ellipse">
            <a:avLst/>
          </a:prstGeom>
          <a:solidFill>
            <a:srgbClr val="00FFFF"/>
          </a:solidFill>
          <a:ln w="12700">
            <a:solidFill>
              <a:srgbClr val="FAFD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defRPr/>
            </a:pPr>
            <a:endParaRPr lang="en-US" altLang="en-US" sz="1350">
              <a:solidFill>
                <a:srgbClr val="000000"/>
              </a:solidFill>
            </a:endParaRPr>
          </a:p>
        </p:txBody>
      </p:sp>
      <p:sp>
        <p:nvSpPr>
          <p:cNvPr id="26650" name="Rectangle 96">
            <a:extLst>
              <a:ext uri="{C183D7F6-B498-43B3-948B-1728B52AA6E4}">
                <adec:decorative xmlns:adec="http://schemas.microsoft.com/office/drawing/2017/decorative" val="1"/>
              </a:ext>
            </a:extLst>
          </p:cNvPr>
          <p:cNvSpPr>
            <a:spLocks noChangeArrowheads="1"/>
          </p:cNvSpPr>
          <p:nvPr/>
        </p:nvSpPr>
        <p:spPr bwMode="auto">
          <a:xfrm>
            <a:off x="4453542" y="2150413"/>
            <a:ext cx="975429"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7866" tIns="33338" rIns="67866" bIns="333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defRPr/>
            </a:pPr>
            <a:r>
              <a:rPr lang="en-US" altLang="en-US" sz="2400" b="1">
                <a:solidFill>
                  <a:srgbClr val="000000"/>
                </a:solidFill>
                <a:latin typeface="Book Antiqua" panose="02040602050305030304" pitchFamily="18" charset="0"/>
              </a:rPr>
              <a:t>Water</a:t>
            </a:r>
          </a:p>
        </p:txBody>
      </p:sp>
      <p:sp>
        <p:nvSpPr>
          <p:cNvPr id="97" name="Rectangle 3">
            <a:extLst>
              <a:ext uri="{C183D7F6-B498-43B3-948B-1728B52AA6E4}">
                <adec:decorative xmlns:adec="http://schemas.microsoft.com/office/drawing/2017/decorative" val="1"/>
              </a:ext>
            </a:extLst>
          </p:cNvPr>
          <p:cNvSpPr txBox="1">
            <a:spLocks noChangeArrowheads="1"/>
          </p:cNvSpPr>
          <p:nvPr/>
        </p:nvSpPr>
        <p:spPr>
          <a:xfrm>
            <a:off x="1159670" y="4517009"/>
            <a:ext cx="5772150" cy="1314450"/>
          </a:xfrm>
          <a:prstGeom prst="rect">
            <a:avLst/>
          </a:prstGeom>
        </p:spPr>
        <p:txBody>
          <a:bodyPr/>
          <a:lstStyle>
            <a:lvl1pPr marL="342900" indent="-342900" algn="l" rtl="0" eaLnBrk="0" fontAlgn="base" hangingPunct="0">
              <a:spcBef>
                <a:spcPct val="20000"/>
              </a:spcBef>
              <a:spcAft>
                <a:spcPct val="0"/>
              </a:spcAft>
              <a:buClr>
                <a:schemeClr val="tx2"/>
              </a:buClr>
              <a:buSzPct val="75000"/>
              <a:buFont typeface="Monotype Sorts" pitchFamily="2" charset="2"/>
              <a:buChar char="F"/>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10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9pPr>
          </a:lstStyle>
          <a:p>
            <a:pPr>
              <a:buClr>
                <a:srgbClr val="FAFD00"/>
              </a:buClr>
              <a:defRPr/>
            </a:pPr>
            <a:endParaRPr lang="en-US" sz="2400" kern="0">
              <a:solidFill>
                <a:srgbClr val="FFFFFF"/>
              </a:solidFill>
              <a:latin typeface="Arial"/>
            </a:endParaRPr>
          </a:p>
        </p:txBody>
      </p:sp>
    </p:spTree>
    <p:extLst>
      <p:ext uri="{BB962C8B-B14F-4D97-AF65-F5344CB8AC3E}">
        <p14:creationId xmlns:p14="http://schemas.microsoft.com/office/powerpoint/2010/main" val="3324186797"/>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388C-9BA6-AB4A-44B4-FFADCDC802F1}"/>
              </a:ext>
            </a:extLst>
          </p:cNvPr>
          <p:cNvSpPr>
            <a:spLocks noGrp="1"/>
          </p:cNvSpPr>
          <p:nvPr>
            <p:ph type="title"/>
          </p:nvPr>
        </p:nvSpPr>
        <p:spPr>
          <a:xfrm>
            <a:off x="628650" y="533553"/>
            <a:ext cx="7886700" cy="1325563"/>
          </a:xfrm>
        </p:spPr>
        <p:txBody>
          <a:bodyPr>
            <a:normAutofit/>
          </a:bodyPr>
          <a:lstStyle/>
          <a:p>
            <a:r>
              <a:rPr lang="en-US" sz="2800" b="1">
                <a:effectLst/>
                <a:ea typeface="Century Schoolbook" panose="02040604050505020304" pitchFamily="18" charset="0"/>
                <a:cs typeface="Century Schoolbook" panose="02040604050505020304" pitchFamily="18" charset="0"/>
              </a:rPr>
              <a:t>Nutrient Cycling</a:t>
            </a:r>
            <a:br>
              <a:rPr lang="en-US" sz="2800">
                <a:effectLst/>
                <a:latin typeface="Century Schoolbook" panose="02040604050505020304" pitchFamily="18" charset="0"/>
                <a:ea typeface="Century Schoolbook" panose="02040604050505020304" pitchFamily="18" charset="0"/>
                <a:cs typeface="Century Schoolbook" panose="02040604050505020304" pitchFamily="18" charset="0"/>
              </a:rPr>
            </a:br>
            <a:endParaRPr lang="en-US" sz="4400"/>
          </a:p>
        </p:txBody>
      </p:sp>
      <p:sp>
        <p:nvSpPr>
          <p:cNvPr id="3" name="Content Placeholder 2">
            <a:extLst>
              <a:ext uri="{FF2B5EF4-FFF2-40B4-BE49-F238E27FC236}">
                <a16:creationId xmlns:a16="http://schemas.microsoft.com/office/drawing/2014/main" id="{0900BC16-CCFE-BAB2-CC48-B748BB07ECF0}"/>
              </a:ext>
            </a:extLst>
          </p:cNvPr>
          <p:cNvSpPr>
            <a:spLocks noGrp="1"/>
          </p:cNvSpPr>
          <p:nvPr>
            <p:ph idx="1"/>
          </p:nvPr>
        </p:nvSpPr>
        <p:spPr>
          <a:xfrm>
            <a:off x="144073" y="1114038"/>
            <a:ext cx="7886700" cy="5491001"/>
          </a:xfrm>
        </p:spPr>
        <p:txBody>
          <a:bodyPr>
            <a:normAutofit fontScale="92500" lnSpcReduction="10000"/>
          </a:bodyPr>
          <a:lstStyle/>
          <a:p>
            <a:r>
              <a:rPr lang="en-US" sz="2400">
                <a:effectLst/>
                <a:ea typeface="Century Schoolbook" panose="02040604050505020304" pitchFamily="18" charset="0"/>
                <a:cs typeface="Century Schoolbook" panose="02040604050505020304" pitchFamily="18" charset="0"/>
              </a:rPr>
              <a:t>Pastureland plants' nutrient needs are mainly supplied through the decomposition of organic matter in the soil. </a:t>
            </a:r>
          </a:p>
          <a:p>
            <a:r>
              <a:rPr lang="en-US" sz="2400">
                <a:ea typeface="Century Schoolbook" panose="02040604050505020304" pitchFamily="18" charset="0"/>
                <a:cs typeface="Century Schoolbook" panose="02040604050505020304" pitchFamily="18" charset="0"/>
              </a:rPr>
              <a:t>S</a:t>
            </a:r>
            <a:r>
              <a:rPr lang="en-US" sz="2400">
                <a:effectLst/>
                <a:ea typeface="Century Schoolbook" panose="02040604050505020304" pitchFamily="18" charset="0"/>
                <a:cs typeface="Century Schoolbook" panose="02040604050505020304" pitchFamily="18" charset="0"/>
              </a:rPr>
              <a:t>oil organisms consume organic materials, they retain (</a:t>
            </a:r>
            <a:r>
              <a:rPr lang="en-US" sz="2400" u="sng">
                <a:effectLst/>
                <a:ea typeface="Century Schoolbook" panose="02040604050505020304" pitchFamily="18" charset="0"/>
                <a:cs typeface="Century Schoolbook" panose="02040604050505020304" pitchFamily="18" charset="0"/>
              </a:rPr>
              <a:t>immobilize</a:t>
            </a:r>
            <a:r>
              <a:rPr lang="en-US" sz="2400">
                <a:effectLst/>
                <a:ea typeface="Century Schoolbook" panose="02040604050505020304" pitchFamily="18" charset="0"/>
                <a:cs typeface="Century Schoolbook" panose="02040604050505020304" pitchFamily="18" charset="0"/>
              </a:rPr>
              <a:t>) nutrients. </a:t>
            </a:r>
            <a:r>
              <a:rPr lang="en-US" sz="2400" u="sng">
                <a:effectLst/>
                <a:ea typeface="Century Schoolbook" panose="02040604050505020304" pitchFamily="18" charset="0"/>
                <a:cs typeface="Century Schoolbook" panose="02040604050505020304" pitchFamily="18" charset="0"/>
              </a:rPr>
              <a:t>Preventing the loss of nutrients</a:t>
            </a:r>
            <a:r>
              <a:rPr lang="en-US" sz="2400">
                <a:effectLst/>
                <a:ea typeface="Century Schoolbook" panose="02040604050505020304" pitchFamily="18" charset="0"/>
                <a:cs typeface="Century Schoolbook" panose="02040604050505020304" pitchFamily="18" charset="0"/>
              </a:rPr>
              <a:t>, such as nitrogen, from the root zone. </a:t>
            </a:r>
          </a:p>
          <a:p>
            <a:r>
              <a:rPr lang="en-US" sz="2400">
                <a:effectLst/>
                <a:ea typeface="Century Schoolbook" panose="02040604050505020304" pitchFamily="18" charset="0"/>
                <a:cs typeface="Century Schoolbook" panose="02040604050505020304" pitchFamily="18" charset="0"/>
              </a:rPr>
              <a:t>When </a:t>
            </a:r>
            <a:r>
              <a:rPr lang="en-US" sz="2400" u="sng">
                <a:effectLst/>
                <a:ea typeface="Century Schoolbook" panose="02040604050505020304" pitchFamily="18" charset="0"/>
                <a:cs typeface="Century Schoolbook" panose="02040604050505020304" pitchFamily="18" charset="0"/>
              </a:rPr>
              <a:t>fungi and bacteria die or are eaten </a:t>
            </a:r>
            <a:r>
              <a:rPr lang="en-US" sz="2400">
                <a:effectLst/>
                <a:ea typeface="Century Schoolbook" panose="02040604050505020304" pitchFamily="18" charset="0"/>
                <a:cs typeface="Century Schoolbook" panose="02040604050505020304" pitchFamily="18" charset="0"/>
              </a:rPr>
              <a:t>by other organisms, </a:t>
            </a:r>
            <a:r>
              <a:rPr lang="en-US" sz="2400" u="sng">
                <a:effectLst/>
                <a:ea typeface="Century Schoolbook" panose="02040604050505020304" pitchFamily="18" charset="0"/>
                <a:cs typeface="Century Schoolbook" panose="02040604050505020304" pitchFamily="18" charset="0"/>
              </a:rPr>
              <a:t>nutrients are mineralized </a:t>
            </a:r>
            <a:r>
              <a:rPr lang="en-US" sz="2400">
                <a:effectLst/>
                <a:ea typeface="Century Schoolbook" panose="02040604050505020304" pitchFamily="18" charset="0"/>
                <a:cs typeface="Century Schoolbook" panose="02040604050505020304" pitchFamily="18" charset="0"/>
              </a:rPr>
              <a:t>and slowly released to the soil in plant-available forms. </a:t>
            </a:r>
          </a:p>
          <a:p>
            <a:r>
              <a:rPr lang="en-US" sz="2400"/>
              <a:t>Some bacteria and fungi provide nutrients to plants in exchange for carbon. “Rhizophagy cycle”</a:t>
            </a:r>
          </a:p>
          <a:p>
            <a:r>
              <a:rPr lang="en-US" sz="2400"/>
              <a:t>Mycorrhizal and Arbuscular fungi attach to plant roots </a:t>
            </a:r>
            <a:r>
              <a:rPr lang="en-US" sz="2400" u="sng"/>
              <a:t>extending the root system </a:t>
            </a:r>
            <a:r>
              <a:rPr lang="en-US" sz="2400"/>
              <a:t>enhancing the plants ability to compete for water and nutrients. They also </a:t>
            </a:r>
            <a:r>
              <a:rPr lang="en-US" sz="2400" u="sng"/>
              <a:t>connect the roots of various plant species </a:t>
            </a:r>
            <a:r>
              <a:rPr lang="en-US" sz="2400"/>
              <a:t>facilitating the </a:t>
            </a:r>
            <a:r>
              <a:rPr lang="en-US" sz="2400" u="sng"/>
              <a:t>transfer of nutrients, especially nitrogen and phosphorus between plants </a:t>
            </a:r>
            <a:endParaRPr lang="en-US" sz="2000" u="sng"/>
          </a:p>
        </p:txBody>
      </p:sp>
      <p:pic>
        <p:nvPicPr>
          <p:cNvPr id="6" name="Picture 5" descr="Nutrient Cycling&#10;Pastureland plants' annual nutrient needs are mainly supplied through the decomposition of organic matter in the soil. As soil organisms consume organic materials, they retain (immobilize) nutrients in their cells. This process prevents the loss of nutrients, such as nitrogen, from the root zone. When fungi and bacteria die or are eaten by other organisms, nutrients are mineralized and slowly released to the soil in plant-available forms. Nutrient immobilization and mineralization occur continuously throughout the year relative to moisture availability and temperature.&#10; &#10;Some bacteria and fungi provide nutrients to plants in exchange for carbon. Particular types of bacteria, called nitrogen fixers, infect clover roots and other legumes, forming visible nodules. These bacteria convert nitrogen from the soil air into a form the plant host can use. Cut nodules in half; if they turn red, they actively convert nitrogen for plant use. When the leaves and roots die and decompose, nitrogen levels increase in the surrounding soil, improving the growth of other plants. Fungi produce hyphae (mycorrhizal fungi) that attach to plant roots and act like an extended root system. These mycorrhizal fungi enhance a plant's ability to compete for water and nutrients. Mycorrhizal fungi also connect the roots of various plant species facilitating the transfer of nutrients, especially nitrogen, and phosphorus, between plants. &#10; &#10;In a healthy soil ecosystem, soil biota regulates the flow and storage of nutrients in many ways. For example, they decompose plant and animal residue, fix atmospheric nitrogen, transform nitrogen and other nutrients among various organic and inorganic forms, release plant-available nutrients, mobilize phosphorus, and form mycorrhizal (fungus-root) associations for nutrient exchange. Even applied fertilizers may pass through soil organisms before being utilized by crops. &#10;&#10;The rhizophagy cycle is where bacteria and fungi enter plant root and are digested by the plant to a degree. Some reemerge from the plant. &#10;">
            <a:extLst>
              <a:ext uri="{FF2B5EF4-FFF2-40B4-BE49-F238E27FC236}">
                <a16:creationId xmlns:a16="http://schemas.microsoft.com/office/drawing/2014/main" id="{03B7526A-D7E3-ACD5-1C1E-42D3CDA471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9747" y="397212"/>
            <a:ext cx="1838528" cy="1378896"/>
          </a:xfrm>
          <a:prstGeom prst="rect">
            <a:avLst/>
          </a:prstGeom>
        </p:spPr>
      </p:pic>
    </p:spTree>
    <p:extLst>
      <p:ext uri="{BB962C8B-B14F-4D97-AF65-F5344CB8AC3E}">
        <p14:creationId xmlns:p14="http://schemas.microsoft.com/office/powerpoint/2010/main" val="4149972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13064" y="857250"/>
            <a:ext cx="7730836" cy="2571750"/>
          </a:xfrm>
        </p:spPr>
        <p:txBody>
          <a:bodyPr>
            <a:normAutofit fontScale="90000"/>
          </a:bodyPr>
          <a:lstStyle/>
          <a:p>
            <a:pPr>
              <a:defRPr/>
            </a:pPr>
            <a:r>
              <a:rPr lang="en-US" sz="2400" b="1"/>
              <a:t>Manure/Urine- cycling nutrients</a:t>
            </a:r>
            <a:br>
              <a:rPr lang="en-US" sz="2700"/>
            </a:br>
            <a:r>
              <a:rPr lang="en-US" sz="2400"/>
              <a:t> 85-57-190/cow/yr (.23-.15-.52/day)</a:t>
            </a:r>
            <a:br>
              <a:rPr lang="en-US" sz="2400"/>
            </a:br>
            <a:r>
              <a:rPr lang="en-US" sz="2400"/>
              <a:t>e.g. Nutrients needed (120-30-30)/ .23-.15-.52 x herd number = days to graze to fertilize</a:t>
            </a:r>
            <a:br>
              <a:rPr lang="en-US" sz="2400"/>
            </a:br>
            <a:r>
              <a:rPr lang="en-US" sz="2400"/>
              <a:t>120 N needed/ 23 (0.23 N x100 cows) = 5 to 10 days/AC </a:t>
            </a:r>
            <a:br>
              <a:rPr lang="en-US" sz="2400"/>
            </a:br>
            <a:r>
              <a:rPr lang="en-US" sz="2400" u="sng"/>
              <a:t>Fertilize any crop with 100 cows, 11 days/AC = </a:t>
            </a:r>
            <a:br>
              <a:rPr lang="en-US" sz="2400" u="sng"/>
            </a:br>
            <a:r>
              <a:rPr lang="en-US" sz="2400" u="sng"/>
              <a:t>256-156-572/ac </a:t>
            </a:r>
            <a:br>
              <a:rPr lang="en-US" sz="2400"/>
            </a:br>
            <a:endParaRPr lang="en-US" sz="2400" b="1" i="1">
              <a:solidFill>
                <a:srgbClr val="00B050"/>
              </a:solidFill>
            </a:endParaRPr>
          </a:p>
        </p:txBody>
      </p:sp>
      <p:pic>
        <p:nvPicPr>
          <p:cNvPr id="1026" name="Picture 2" descr="Pictured on left cow manure with a high fiber and signs of tunneling dung beetles next to the pile. Pictured on the right is goat manure pellets which is well distributed. The reason for the span of days to fertilize a pasture is possible nitrogen loss due to volatilization. Volatilization of N can be 50% or more. 85 pounds of Nitrogen per year- 57 pounds of P2O5 per year and 190 pounds of K2O per year. The calculations are based on Nitrogen. 85 pounds of N per year divided by 365 days equals 0.23 pounds of N per day. &#10;"/>
          <p:cNvPicPr>
            <a:picLocks noChangeAspect="1" noChangeArrowheads="1"/>
          </p:cNvPicPr>
          <p:nvPr/>
        </p:nvPicPr>
        <p:blipFill>
          <a:blip r:embed="rId3" cstate="email"/>
          <a:srcRect/>
          <a:stretch>
            <a:fillRect/>
          </a:stretch>
        </p:blipFill>
        <p:spPr bwMode="auto">
          <a:xfrm>
            <a:off x="1143000" y="3429002"/>
            <a:ext cx="3867804" cy="2571749"/>
          </a:xfrm>
          <a:prstGeom prst="rect">
            <a:avLst/>
          </a:prstGeom>
          <a:noFill/>
          <a:ln w="9525">
            <a:noFill/>
            <a:miter lim="800000"/>
            <a:headEnd/>
            <a:tailEnd/>
          </a:ln>
        </p:spPr>
      </p:pic>
      <p:pic>
        <p:nvPicPr>
          <p:cNvPr id="4" name="Picture 4" descr="Goat manure 2"/>
          <p:cNvPicPr>
            <a:picLocks noChangeAspect="1" noChangeArrowheads="1"/>
          </p:cNvPicPr>
          <p:nvPr/>
        </p:nvPicPr>
        <p:blipFill>
          <a:blip r:embed="rId4" cstate="email"/>
          <a:srcRect/>
          <a:stretch>
            <a:fillRect/>
          </a:stretch>
        </p:blipFill>
        <p:spPr bwMode="auto">
          <a:xfrm>
            <a:off x="4572001" y="3429000"/>
            <a:ext cx="3429000" cy="257175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D165C7-B2A2-F4FC-19F3-1FF9545E44F9}"/>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3325" y="440824"/>
            <a:ext cx="8597349" cy="5976352"/>
          </a:xfrm>
          <a:prstGeom prst="rect">
            <a:avLst/>
          </a:prstGeom>
        </p:spPr>
      </p:pic>
      <p:sp>
        <p:nvSpPr>
          <p:cNvPr id="3" name="Title 2">
            <a:extLst>
              <a:ext uri="{FF2B5EF4-FFF2-40B4-BE49-F238E27FC236}">
                <a16:creationId xmlns:a16="http://schemas.microsoft.com/office/drawing/2014/main" id="{7BC85103-3D7F-ECF8-0924-54CF9578BC3F}"/>
              </a:ext>
              <a:ext uri="{C183D7F6-B498-43B3-948B-1728B52AA6E4}">
                <adec:decorative xmlns:adec="http://schemas.microsoft.com/office/drawing/2017/decorative" val="1"/>
              </a:ext>
            </a:extLst>
          </p:cNvPr>
          <p:cNvSpPr>
            <a:spLocks noGrp="1"/>
          </p:cNvSpPr>
          <p:nvPr>
            <p:ph type="title" idx="4294967295"/>
          </p:nvPr>
        </p:nvSpPr>
        <p:spPr>
          <a:xfrm>
            <a:off x="628650" y="-1325563"/>
            <a:ext cx="7886700" cy="1325563"/>
          </a:xfrm>
          <a:prstGeom prst="rect">
            <a:avLst/>
          </a:prstGeom>
        </p:spPr>
        <p:txBody>
          <a:bodyPr anchor="b"/>
          <a:lstStyle/>
          <a:p>
            <a:r>
              <a:rPr lang="en-US"/>
              <a:t>Rhizophagy Cycle</a:t>
            </a:r>
          </a:p>
        </p:txBody>
      </p:sp>
    </p:spTree>
    <p:extLst>
      <p:ext uri="{BB962C8B-B14F-4D97-AF65-F5344CB8AC3E}">
        <p14:creationId xmlns:p14="http://schemas.microsoft.com/office/powerpoint/2010/main" val="1551906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AA8D685-9CB7-D6D4-7578-0576F405980D}"/>
              </a:ext>
            </a:extLst>
          </p:cNvPr>
          <p:cNvSpPr>
            <a:spLocks noGrp="1"/>
          </p:cNvSpPr>
          <p:nvPr>
            <p:ph type="title" idx="4294967295"/>
          </p:nvPr>
        </p:nvSpPr>
        <p:spPr>
          <a:xfrm>
            <a:off x="0" y="0"/>
            <a:ext cx="0" cy="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t>
            </a:r>
          </a:p>
        </p:txBody>
      </p:sp>
      <p:pic>
        <p:nvPicPr>
          <p:cNvPr id="4" name="Picture 3" descr="The target stage of growth to graze forage is the top of phase two growth, the boot to early seedhead stage. This is the best balance of fungal and bacterial biomass. Legumes would be in the mid to late bloom stage.&#10;">
            <a:extLst>
              <a:ext uri="{FF2B5EF4-FFF2-40B4-BE49-F238E27FC236}">
                <a16:creationId xmlns:a16="http://schemas.microsoft.com/office/drawing/2014/main" id="{A139C3D8-8ED4-1EE0-6658-88A66F44C2A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535" y="702644"/>
            <a:ext cx="8964930" cy="5196234"/>
          </a:xfrm>
          <a:prstGeom prst="rect">
            <a:avLst/>
          </a:prstGeom>
        </p:spPr>
      </p:pic>
    </p:spTree>
    <p:extLst>
      <p:ext uri="{BB962C8B-B14F-4D97-AF65-F5344CB8AC3E}">
        <p14:creationId xmlns:p14="http://schemas.microsoft.com/office/powerpoint/2010/main" val="4037210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E0343-ED83-349E-5E0B-DCCB120FF5E0}"/>
              </a:ext>
            </a:extLst>
          </p:cNvPr>
          <p:cNvSpPr>
            <a:spLocks noGrp="1"/>
          </p:cNvSpPr>
          <p:nvPr>
            <p:ph type="title"/>
          </p:nvPr>
        </p:nvSpPr>
        <p:spPr>
          <a:xfrm>
            <a:off x="628650" y="665700"/>
            <a:ext cx="7886700" cy="1325563"/>
          </a:xfrm>
        </p:spPr>
        <p:txBody>
          <a:bodyPr>
            <a:normAutofit/>
          </a:bodyPr>
          <a:lstStyle/>
          <a:p>
            <a:r>
              <a:rPr lang="en-US" sz="2800" b="1">
                <a:effectLst/>
                <a:ea typeface="Century Schoolbook" panose="02040604050505020304" pitchFamily="18" charset="0"/>
              </a:rPr>
              <a:t>What Affects Soil Organism Habitat?</a:t>
            </a:r>
            <a:endParaRPr lang="en-US" sz="4400"/>
          </a:p>
        </p:txBody>
      </p:sp>
      <p:sp>
        <p:nvSpPr>
          <p:cNvPr id="3" name="Content Placeholder 2">
            <a:extLst>
              <a:ext uri="{FF2B5EF4-FFF2-40B4-BE49-F238E27FC236}">
                <a16:creationId xmlns:a16="http://schemas.microsoft.com/office/drawing/2014/main" id="{46F625E3-E915-1CA3-A9DB-DF3D49A9BC8D}"/>
              </a:ext>
            </a:extLst>
          </p:cNvPr>
          <p:cNvSpPr>
            <a:spLocks noGrp="1"/>
          </p:cNvSpPr>
          <p:nvPr>
            <p:ph idx="1"/>
          </p:nvPr>
        </p:nvSpPr>
        <p:spPr>
          <a:xfrm>
            <a:off x="267438" y="1749584"/>
            <a:ext cx="6004153" cy="3339252"/>
          </a:xfrm>
        </p:spPr>
        <p:txBody>
          <a:bodyPr>
            <a:normAutofit/>
          </a:bodyPr>
          <a:lstStyle/>
          <a:p>
            <a:r>
              <a:rPr lang="en-US" sz="2400">
                <a:effectLst/>
                <a:ea typeface="Century Schoolbook" panose="02040604050505020304" pitchFamily="18" charset="0"/>
              </a:rPr>
              <a:t>Soil biota multiplies rapidly when they have food and favorable growing condition. (</a:t>
            </a:r>
            <a:r>
              <a:rPr lang="en-US" sz="2400" u="sng">
                <a:effectLst/>
                <a:ea typeface="Century Schoolbook" panose="02040604050505020304" pitchFamily="18" charset="0"/>
              </a:rPr>
              <a:t>plant cover, soil residue cover, plant diversity, roots)</a:t>
            </a:r>
          </a:p>
          <a:p>
            <a:r>
              <a:rPr lang="en-US" sz="2400">
                <a:cs typeface="Times New Roman" panose="02020603050405020304" pitchFamily="18" charset="0"/>
              </a:rPr>
              <a:t>G</a:t>
            </a:r>
            <a:r>
              <a:rPr lang="en-US" sz="2400" b="0" i="0">
                <a:effectLst/>
                <a:cs typeface="Times New Roman" panose="02020603050405020304" pitchFamily="18" charset="0"/>
              </a:rPr>
              <a:t>razing jump-starts the soil food web, increasing nutrient cycling</a:t>
            </a:r>
            <a:endParaRPr lang="en-US" sz="2400">
              <a:cs typeface="Times New Roman" panose="02020603050405020304" pitchFamily="18" charset="0"/>
            </a:endParaRPr>
          </a:p>
          <a:p>
            <a:r>
              <a:rPr lang="en-US" sz="2400">
                <a:effectLst/>
                <a:ea typeface="Century Schoolbook" panose="02040604050505020304" pitchFamily="18" charset="0"/>
              </a:rPr>
              <a:t>Organisms affect each other through predation, competition, and facilitation of food and space.</a:t>
            </a:r>
          </a:p>
        </p:txBody>
      </p:sp>
      <p:pic>
        <p:nvPicPr>
          <p:cNvPr id="8" name="Picture 7" descr="What Affects Soil Organism Habitat?&#10;&#10;Soil biota multiplies rapidly when they have food and favorable growing condition. Ample supplies of organic materials such as roots and plant residue provide critical food sources. Seasonal biological activity patterns coincide with plant growth stages, temperature, moisture, litter fall, and root die-off. Active bacteria require films of water in soil pores, whereas fungi can function in drier conditions. When the soil is too dry, bacteria and fungi become less active or temporarily shut down, protozoa form dormant cysts, and most other organisms decline. In saturated and anaerobic soil, denitrifying bacteria (bacteria that convert nitrates into nitrites and ammonia) cause denitrification. Organisms affect each other through predation and competition for food and space. Livestock digest organic matter, defecate and urinate organic material speeding up the carbon and nitrogen cycles. Picture is tall fescue, white clover and hairy vetch.&#10;">
            <a:extLst>
              <a:ext uri="{FF2B5EF4-FFF2-40B4-BE49-F238E27FC236}">
                <a16:creationId xmlns:a16="http://schemas.microsoft.com/office/drawing/2014/main" id="{C74FF0F2-DE8A-A205-01DF-08CB875E20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88739" y="1358001"/>
            <a:ext cx="2655261" cy="3041373"/>
          </a:xfrm>
          <a:prstGeom prst="rect">
            <a:avLst/>
          </a:prstGeom>
        </p:spPr>
      </p:pic>
    </p:spTree>
    <p:extLst>
      <p:ext uri="{BB962C8B-B14F-4D97-AF65-F5344CB8AC3E}">
        <p14:creationId xmlns:p14="http://schemas.microsoft.com/office/powerpoint/2010/main" val="387588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AE4376-C4F4-B677-7C5F-1F24B07524C2}"/>
              </a:ext>
            </a:extLst>
          </p:cNvPr>
          <p:cNvSpPr>
            <a:spLocks noGrp="1"/>
          </p:cNvSpPr>
          <p:nvPr>
            <p:ph type="title"/>
          </p:nvPr>
        </p:nvSpPr>
        <p:spPr>
          <a:xfrm>
            <a:off x="491764" y="643807"/>
            <a:ext cx="6765267" cy="871670"/>
          </a:xfrm>
        </p:spPr>
        <p:txBody>
          <a:bodyPr>
            <a:noAutofit/>
          </a:bodyPr>
          <a:lstStyle/>
          <a:p>
            <a:r>
              <a:rPr lang="en-US" sz="2800" b="1">
                <a:solidFill>
                  <a:srgbClr val="76923C"/>
                </a:solidFill>
                <a:effectLst/>
                <a:ea typeface="Century Schoolbook" panose="02040604050505020304" pitchFamily="18" charset="0"/>
                <a:cs typeface="Century Schoolbook" panose="02040604050505020304" pitchFamily="18" charset="0"/>
              </a:rPr>
              <a:t>The Goal of Soil Biology Management</a:t>
            </a:r>
            <a:r>
              <a:rPr lang="en-US" sz="2800" b="1">
                <a:solidFill>
                  <a:srgbClr val="76923C"/>
                </a:solidFill>
                <a:ea typeface="Century Schoolbook" panose="02040604050505020304" pitchFamily="18" charset="0"/>
                <a:cs typeface="Century Schoolbook" panose="02040604050505020304" pitchFamily="18" charset="0"/>
              </a:rPr>
              <a:t>, Improve Habitat</a:t>
            </a:r>
            <a:endParaRPr lang="en-US" sz="4400"/>
          </a:p>
        </p:txBody>
      </p:sp>
      <p:sp>
        <p:nvSpPr>
          <p:cNvPr id="7" name="Content Placeholder 6">
            <a:extLst>
              <a:ext uri="{FF2B5EF4-FFF2-40B4-BE49-F238E27FC236}">
                <a16:creationId xmlns:a16="http://schemas.microsoft.com/office/drawing/2014/main" id="{D8979916-DC44-491C-98CD-7B766E5A3F7D}"/>
              </a:ext>
            </a:extLst>
          </p:cNvPr>
          <p:cNvSpPr>
            <a:spLocks noGrp="1"/>
          </p:cNvSpPr>
          <p:nvPr>
            <p:ph idx="1"/>
          </p:nvPr>
        </p:nvSpPr>
        <p:spPr>
          <a:xfrm>
            <a:off x="495300" y="1716115"/>
            <a:ext cx="5855599" cy="4556667"/>
          </a:xfrm>
        </p:spPr>
        <p:txBody>
          <a:bodyPr lIns="91440" tIns="45720" rIns="91440" bIns="45720" anchor="t">
            <a:normAutofit fontScale="70000" lnSpcReduction="20000"/>
          </a:bodyPr>
          <a:lstStyle/>
          <a:p>
            <a:pPr marL="0" indent="0">
              <a:buNone/>
            </a:pPr>
            <a:r>
              <a:rPr lang="en-US" sz="2800">
                <a:ea typeface="Century Schoolbook" panose="02040604050505020304" pitchFamily="18" charset="0"/>
                <a:cs typeface="Century Schoolbook" panose="02040604050505020304" pitchFamily="18" charset="0"/>
              </a:rPr>
              <a:t>How management practices and disturbances</a:t>
            </a:r>
            <a:r>
              <a:rPr lang="en-US" sz="2800" u="sng">
                <a:ea typeface="Century Schoolbook" panose="02040604050505020304" pitchFamily="18" charset="0"/>
                <a:cs typeface="Century Schoolbook" panose="02040604050505020304" pitchFamily="18" charset="0"/>
              </a:rPr>
              <a:t> </a:t>
            </a:r>
            <a:r>
              <a:rPr lang="en-US" sz="2800">
                <a:ea typeface="Century Schoolbook" panose="02040604050505020304" pitchFamily="18" charset="0"/>
                <a:cs typeface="Century Schoolbook" panose="02040604050505020304" pitchFamily="18" charset="0"/>
              </a:rPr>
              <a:t>impact soil biological functions </a:t>
            </a:r>
          </a:p>
          <a:p>
            <a:pPr marL="514350" indent="-514350">
              <a:buFont typeface="Wingdings" panose="020B0604020202020204" pitchFamily="34" charset="0"/>
              <a:buChar char="q"/>
            </a:pPr>
            <a:r>
              <a:rPr lang="en-US" sz="2800" u="sng">
                <a:ea typeface="Century Schoolbook" panose="02040604050505020304" pitchFamily="18" charset="0"/>
                <a:cs typeface="Century Schoolbook" panose="02040604050505020304" pitchFamily="18" charset="0"/>
              </a:rPr>
              <a:t>Microbial habitat: </a:t>
            </a:r>
            <a:r>
              <a:rPr lang="en-US" sz="2800">
                <a:ea typeface="Century Schoolbook" panose="02040604050505020304" pitchFamily="18" charset="0"/>
                <a:cs typeface="Century Schoolbook" panose="02040604050505020304" pitchFamily="18" charset="0"/>
              </a:rPr>
              <a:t>E</a:t>
            </a:r>
            <a:r>
              <a:rPr lang="en-US" sz="2800">
                <a:effectLst/>
                <a:ea typeface="Century Schoolbook" panose="02040604050505020304" pitchFamily="18" charset="0"/>
                <a:cs typeface="Century Schoolbook" panose="02040604050505020304" pitchFamily="18" charset="0"/>
              </a:rPr>
              <a:t>nhanced (E) or </a:t>
            </a:r>
            <a:endParaRPr lang="en-US" sz="2800" u="sng">
              <a:ea typeface="Century Schoolbook" panose="02040604050505020304" pitchFamily="18" charset="0"/>
              <a:cs typeface="Century Schoolbook" panose="02040604050505020304" pitchFamily="18" charset="0"/>
            </a:endParaRPr>
          </a:p>
          <a:p>
            <a:pPr marL="0" indent="0">
              <a:buNone/>
            </a:pPr>
            <a:r>
              <a:rPr lang="en-US" sz="2800">
                <a:ea typeface="Century Schoolbook" panose="02040604050505020304" pitchFamily="18" charset="0"/>
                <a:cs typeface="Century Schoolbook" panose="02040604050505020304" pitchFamily="18" charset="0"/>
              </a:rPr>
              <a:t>          D</a:t>
            </a:r>
            <a:r>
              <a:rPr lang="en-US" sz="2800">
                <a:effectLst/>
                <a:ea typeface="Century Schoolbook" panose="02040604050505020304" pitchFamily="18" charset="0"/>
                <a:cs typeface="Century Schoolbook" panose="02040604050505020304" pitchFamily="18" charset="0"/>
              </a:rPr>
              <a:t>egraded (D)</a:t>
            </a:r>
            <a:endParaRPr lang="en-US" sz="2800" u="sng">
              <a:effectLst/>
              <a:ea typeface="Century Schoolbook" panose="02040604050505020304" pitchFamily="18" charset="0"/>
              <a:cs typeface="Century Schoolbook" panose="02040604050505020304" pitchFamily="18" charset="0"/>
            </a:endParaRPr>
          </a:p>
          <a:p>
            <a:pPr marL="685800" lvl="1" indent="-342900"/>
            <a:r>
              <a:rPr lang="en-US" sz="2500">
                <a:effectLst/>
                <a:ea typeface="Century Schoolbook" panose="02040604050505020304" pitchFamily="18" charset="0"/>
                <a:cs typeface="Century Schoolbook" panose="02040604050505020304" pitchFamily="18" charset="0"/>
              </a:rPr>
              <a:t>Managed Grazing (E)</a:t>
            </a:r>
          </a:p>
          <a:p>
            <a:pPr marL="685800" lvl="1" indent="-342900"/>
            <a:r>
              <a:rPr lang="en-US" sz="2500">
                <a:ea typeface="Century Schoolbook" panose="02040604050505020304" pitchFamily="18" charset="0"/>
                <a:cs typeface="Century Schoolbook" panose="02040604050505020304" pitchFamily="18" charset="0"/>
              </a:rPr>
              <a:t>Overgrazed/Severe grazed(D)</a:t>
            </a:r>
          </a:p>
          <a:p>
            <a:pPr marL="685800" lvl="1" indent="-342900"/>
            <a:r>
              <a:rPr lang="en-US" sz="2500">
                <a:ea typeface="Century Schoolbook" panose="02040604050505020304" pitchFamily="18" charset="0"/>
                <a:cs typeface="Century Schoolbook" panose="02040604050505020304" pitchFamily="18" charset="0"/>
              </a:rPr>
              <a:t>Feeding hay strategically (E)</a:t>
            </a:r>
          </a:p>
          <a:p>
            <a:pPr marL="685800" lvl="1" indent="-342900"/>
            <a:r>
              <a:rPr lang="en-US" sz="2500">
                <a:ea typeface="Century Schoolbook" panose="02040604050505020304" pitchFamily="18" charset="0"/>
                <a:cs typeface="Century Schoolbook" panose="02040604050505020304" pitchFamily="18" charset="0"/>
              </a:rPr>
              <a:t>Feeding in one site (D)</a:t>
            </a:r>
            <a:endParaRPr lang="en-US">
              <a:ea typeface="Century Schoolbook" panose="02040604050505020304" pitchFamily="18" charset="0"/>
              <a:cs typeface="Century Schoolbook" panose="02040604050505020304" pitchFamily="18" charset="0"/>
            </a:endParaRPr>
          </a:p>
          <a:p>
            <a:pPr marL="514350" indent="-514350">
              <a:buFont typeface="Wingdings" panose="020B0604020202020204" pitchFamily="34" charset="0"/>
              <a:buChar char="q"/>
            </a:pPr>
            <a:r>
              <a:rPr lang="en-US" sz="2900" u="sng">
                <a:ea typeface="Century Schoolbook" panose="02040604050505020304" pitchFamily="18" charset="0"/>
                <a:cs typeface="Century Schoolbook" panose="02040604050505020304" pitchFamily="18" charset="0"/>
              </a:rPr>
              <a:t>Food sources: </a:t>
            </a:r>
            <a:r>
              <a:rPr lang="en-US" sz="2900">
                <a:ea typeface="Century Schoolbook" panose="02040604050505020304" pitchFamily="18" charset="0"/>
                <a:cs typeface="Century Schoolbook" panose="02040604050505020304" pitchFamily="18" charset="0"/>
              </a:rPr>
              <a:t>Added or removed</a:t>
            </a:r>
          </a:p>
          <a:p>
            <a:pPr marL="685800" lvl="1" indent="-342900"/>
            <a:r>
              <a:rPr lang="en-US" sz="2500">
                <a:effectLst/>
                <a:ea typeface="Century Schoolbook" panose="02040604050505020304" pitchFamily="18" charset="0"/>
                <a:cs typeface="Century Schoolbook" panose="02040604050505020304" pitchFamily="18" charset="0"/>
              </a:rPr>
              <a:t>Monoculture </a:t>
            </a:r>
            <a:r>
              <a:rPr lang="en-US" sz="2500">
                <a:ea typeface="Century Schoolbook" panose="02040604050505020304" pitchFamily="18" charset="0"/>
                <a:cs typeface="Century Schoolbook" panose="02040604050505020304" pitchFamily="18" charset="0"/>
              </a:rPr>
              <a:t>(D)</a:t>
            </a:r>
            <a:endParaRPr lang="en-US" sz="2500">
              <a:effectLst/>
              <a:ea typeface="Century Schoolbook" panose="02040604050505020304" pitchFamily="18" charset="0"/>
              <a:cs typeface="Century Schoolbook" panose="02040604050505020304" pitchFamily="18" charset="0"/>
            </a:endParaRPr>
          </a:p>
          <a:p>
            <a:pPr marL="685800" lvl="1" indent="-342900">
              <a:buFont typeface="Arial" panose="020B0604020202020204" pitchFamily="34" charset="0"/>
              <a:buChar char="•"/>
            </a:pPr>
            <a:r>
              <a:rPr lang="en-US" sz="2500">
                <a:effectLst/>
                <a:ea typeface="Century Schoolbook" panose="02040604050505020304" pitchFamily="18" charset="0"/>
                <a:cs typeface="Century Schoolbook" panose="02040604050505020304" pitchFamily="18" charset="0"/>
              </a:rPr>
              <a:t>Diversity </a:t>
            </a:r>
            <a:r>
              <a:rPr lang="en-US" sz="2500">
                <a:ea typeface="Century Schoolbook" panose="02040604050505020304" pitchFamily="18" charset="0"/>
                <a:cs typeface="Century Schoolbook" panose="02040604050505020304" pitchFamily="18" charset="0"/>
              </a:rPr>
              <a:t>(E)</a:t>
            </a:r>
            <a:endParaRPr lang="en-US" sz="2500">
              <a:effectLst/>
              <a:ea typeface="Century Schoolbook" panose="02040604050505020304" pitchFamily="18" charset="0"/>
              <a:cs typeface="Century Schoolbook" panose="02040604050505020304" pitchFamily="18" charset="0"/>
            </a:endParaRPr>
          </a:p>
          <a:p>
            <a:pPr marL="685800" lvl="1" indent="-342900">
              <a:buFont typeface="Arial" panose="020B0604020202020204" pitchFamily="34" charset="0"/>
              <a:buChar char="•"/>
            </a:pPr>
            <a:r>
              <a:rPr lang="en-US" sz="2500">
                <a:effectLst/>
                <a:ea typeface="Century Schoolbook" panose="02040604050505020304" pitchFamily="18" charset="0"/>
                <a:cs typeface="Century Schoolbook" panose="02040604050505020304" pitchFamily="18" charset="0"/>
              </a:rPr>
              <a:t>Canopy and residue management </a:t>
            </a:r>
            <a:r>
              <a:rPr lang="en-US" sz="2500">
                <a:ea typeface="Century Schoolbook" panose="02040604050505020304" pitchFamily="18" charset="0"/>
                <a:cs typeface="Century Schoolbook" panose="02040604050505020304" pitchFamily="18" charset="0"/>
              </a:rPr>
              <a:t>(E)</a:t>
            </a:r>
            <a:endParaRPr lang="en-US" sz="2500">
              <a:effectLst/>
              <a:ea typeface="Century Schoolbook" panose="02040604050505020304" pitchFamily="18" charset="0"/>
              <a:cs typeface="Century Schoolbook" panose="02040604050505020304" pitchFamily="18" charset="0"/>
            </a:endParaRPr>
          </a:p>
          <a:p>
            <a:pPr marL="514350" indent="-514350">
              <a:buFont typeface="Wingdings" panose="020B0604020202020204" pitchFamily="34" charset="0"/>
              <a:buChar char="q"/>
            </a:pPr>
            <a:r>
              <a:rPr lang="en-US" sz="2800" u="sng">
                <a:ea typeface="Century Schoolbook" panose="02040604050505020304" pitchFamily="18" charset="0"/>
                <a:cs typeface="Century Schoolbook" panose="02040604050505020304" pitchFamily="18" charset="0"/>
              </a:rPr>
              <a:t>Soil organisms:</a:t>
            </a:r>
            <a:r>
              <a:rPr lang="en-US" sz="2800">
                <a:ea typeface="Century Schoolbook" panose="02040604050505020304" pitchFamily="18" charset="0"/>
                <a:cs typeface="Century Schoolbook" panose="02040604050505020304" pitchFamily="18" charset="0"/>
              </a:rPr>
              <a:t> D</a:t>
            </a:r>
            <a:r>
              <a:rPr lang="en-US" sz="2800">
                <a:effectLst/>
                <a:ea typeface="Century Schoolbook" panose="02040604050505020304" pitchFamily="18" charset="0"/>
                <a:cs typeface="Century Schoolbook" panose="02040604050505020304" pitchFamily="18" charset="0"/>
              </a:rPr>
              <a:t>irectly added or killed</a:t>
            </a:r>
          </a:p>
          <a:p>
            <a:pPr marL="685800" lvl="1" indent="-342900">
              <a:buFont typeface="Arial" panose="020B0604020202020204" pitchFamily="34" charset="0"/>
              <a:buChar char="•"/>
            </a:pPr>
            <a:r>
              <a:rPr lang="en-US" sz="2500"/>
              <a:t>Persistent broad action pesticides </a:t>
            </a:r>
            <a:r>
              <a:rPr lang="en-US" sz="2500">
                <a:ea typeface="Century Schoolbook" panose="02040604050505020304" pitchFamily="18" charset="0"/>
                <a:cs typeface="Century Schoolbook" panose="02040604050505020304" pitchFamily="18" charset="0"/>
              </a:rPr>
              <a:t>(D)</a:t>
            </a:r>
          </a:p>
          <a:p>
            <a:pPr marL="685800" lvl="1" indent="-342900">
              <a:buFont typeface="Arial" panose="020B0604020202020204" pitchFamily="34" charset="0"/>
              <a:buChar char="•"/>
            </a:pPr>
            <a:r>
              <a:rPr lang="en-US" sz="2500"/>
              <a:t>Chronic disturbance (D)</a:t>
            </a:r>
          </a:p>
          <a:p>
            <a:pPr marL="685800" lvl="1" indent="-342900">
              <a:buFont typeface="Arial" panose="020B0604020202020204" pitchFamily="34" charset="0"/>
              <a:buChar char="•"/>
            </a:pPr>
            <a:r>
              <a:rPr lang="en-US" sz="2500">
                <a:effectLst/>
                <a:ea typeface="Century Schoolbook" panose="02040604050505020304" pitchFamily="18" charset="0"/>
                <a:cs typeface="Century Schoolbook" panose="02040604050505020304" pitchFamily="18" charset="0"/>
              </a:rPr>
              <a:t>Canopy and residue management </a:t>
            </a:r>
            <a:r>
              <a:rPr lang="en-US" sz="2500">
                <a:ea typeface="Century Schoolbook" panose="02040604050505020304" pitchFamily="18" charset="0"/>
                <a:cs typeface="Century Schoolbook" panose="02040604050505020304" pitchFamily="18" charset="0"/>
              </a:rPr>
              <a:t>(E)</a:t>
            </a:r>
            <a:endParaRPr lang="en-US" sz="2500">
              <a:effectLst/>
              <a:ea typeface="Century Schoolbook" panose="02040604050505020304" pitchFamily="18" charset="0"/>
              <a:cs typeface="Century Schoolbook" panose="02040604050505020304" pitchFamily="18" charset="0"/>
            </a:endParaRPr>
          </a:p>
          <a:p>
            <a:pPr marL="685800" lvl="1" indent="-342900">
              <a:buAutoNum type="arabicParenR"/>
            </a:pPr>
            <a:endParaRPr lang="en-US" sz="2900"/>
          </a:p>
          <a:p>
            <a:pPr marL="685800" lvl="1" indent="-342900">
              <a:buAutoNum type="arabicParenR"/>
            </a:pPr>
            <a:endParaRPr lang="en-US" sz="2900"/>
          </a:p>
          <a:p>
            <a:pPr marL="685800" lvl="1" indent="-342900">
              <a:buAutoNum type="arabicParenR"/>
            </a:pPr>
            <a:endParaRPr lang="en-US" sz="2900"/>
          </a:p>
          <a:p>
            <a:pPr marL="685800" lvl="1" indent="-342900">
              <a:buAutoNum type="arabicParenR"/>
            </a:pPr>
            <a:endParaRPr lang="en-US" sz="2900"/>
          </a:p>
        </p:txBody>
      </p:sp>
      <p:pic>
        <p:nvPicPr>
          <p:cNvPr id="3" name="Picture 2" descr="A grassy field with a fence seperating different management">
            <a:extLst>
              <a:ext uri="{FF2B5EF4-FFF2-40B4-BE49-F238E27FC236}">
                <a16:creationId xmlns:a16="http://schemas.microsoft.com/office/drawing/2014/main" id="{CB3E99D4-472B-8A20-16FC-D2E1DEC17D9A}"/>
              </a:ext>
            </a:extLst>
          </p:cNvPr>
          <p:cNvPicPr>
            <a:picLocks noChangeAspect="1"/>
          </p:cNvPicPr>
          <p:nvPr/>
        </p:nvPicPr>
        <p:blipFill>
          <a:blip r:embed="rId3" cstate="screen">
            <a:extLst>
              <a:ext uri="{28A0092B-C50C-407E-A947-70E740481C1C}">
                <a14:useLocalDpi xmlns:a14="http://schemas.microsoft.com/office/drawing/2010/main"/>
              </a:ext>
            </a:extLst>
          </a:blip>
          <a:srcRect b="-386"/>
          <a:stretch/>
        </p:blipFill>
        <p:spPr>
          <a:xfrm>
            <a:off x="6116654" y="2217998"/>
            <a:ext cx="3041623" cy="3567781"/>
          </a:xfrm>
          <a:prstGeom prst="rect">
            <a:avLst/>
          </a:prstGeom>
        </p:spPr>
      </p:pic>
    </p:spTree>
    <p:extLst>
      <p:ext uri="{BB962C8B-B14F-4D97-AF65-F5344CB8AC3E}">
        <p14:creationId xmlns:p14="http://schemas.microsoft.com/office/powerpoint/2010/main" val="721941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CDCD4-ED28-E204-980C-F3B8FABA6AB0}"/>
              </a:ext>
            </a:extLst>
          </p:cNvPr>
          <p:cNvSpPr>
            <a:spLocks noGrp="1"/>
          </p:cNvSpPr>
          <p:nvPr>
            <p:ph type="title"/>
          </p:nvPr>
        </p:nvSpPr>
        <p:spPr>
          <a:xfrm>
            <a:off x="400050" y="600076"/>
            <a:ext cx="5026363" cy="1325563"/>
          </a:xfrm>
        </p:spPr>
        <p:txBody>
          <a:bodyPr>
            <a:normAutofit fontScale="90000"/>
          </a:bodyPr>
          <a:lstStyle/>
          <a:p>
            <a:r>
              <a:rPr lang="en-US" sz="3200" b="1">
                <a:effectLst/>
                <a:ea typeface="Century Schoolbook" panose="02040604050505020304" pitchFamily="18" charset="0"/>
              </a:rPr>
              <a:t>What Affects Soil Organism Habitat?</a:t>
            </a:r>
            <a:br>
              <a:rPr lang="en-US" sz="3200" b="1">
                <a:effectLst/>
                <a:ea typeface="Century Schoolbook" panose="02040604050505020304" pitchFamily="18" charset="0"/>
              </a:rPr>
            </a:br>
            <a:r>
              <a:rPr lang="en-US" sz="3200" b="1">
                <a:effectLst/>
                <a:ea typeface="Century Schoolbook" panose="02040604050505020304" pitchFamily="18" charset="0"/>
              </a:rPr>
              <a:t>(continued)</a:t>
            </a:r>
            <a:endParaRPr lang="en-US" sz="3200"/>
          </a:p>
        </p:txBody>
      </p:sp>
      <p:sp>
        <p:nvSpPr>
          <p:cNvPr id="3" name="Content Placeholder 2">
            <a:extLst>
              <a:ext uri="{FF2B5EF4-FFF2-40B4-BE49-F238E27FC236}">
                <a16:creationId xmlns:a16="http://schemas.microsoft.com/office/drawing/2014/main" id="{21E21FBA-4AFD-8A22-51B0-06AEA7E9594D}"/>
              </a:ext>
            </a:extLst>
          </p:cNvPr>
          <p:cNvSpPr>
            <a:spLocks noGrp="1"/>
          </p:cNvSpPr>
          <p:nvPr>
            <p:ph idx="1"/>
          </p:nvPr>
        </p:nvSpPr>
        <p:spPr>
          <a:xfrm>
            <a:off x="377687" y="1906586"/>
            <a:ext cx="7886700" cy="4351338"/>
          </a:xfrm>
        </p:spPr>
        <p:txBody>
          <a:bodyPr vert="horz" lIns="91440" tIns="45720" rIns="91440" bIns="45720" rtlCol="0" anchor="t">
            <a:normAutofit/>
          </a:bodyPr>
          <a:lstStyle/>
          <a:p>
            <a:r>
              <a:rPr lang="en-US" sz="2400" u="sng">
                <a:effectLst/>
                <a:ea typeface="Century Schoolbook" panose="02040604050505020304" pitchFamily="18" charset="0"/>
                <a:cs typeface="Times New Roman"/>
              </a:rPr>
              <a:t>Seasonal biological activity </a:t>
            </a:r>
            <a:r>
              <a:rPr lang="en-US" sz="2400" u="sng">
                <a:ea typeface="Century Schoolbook" panose="02040604050505020304" pitchFamily="18" charset="0"/>
                <a:cs typeface="Times New Roman"/>
              </a:rPr>
              <a:t>coincides</a:t>
            </a:r>
            <a:r>
              <a:rPr lang="en-US" sz="2400" u="sng">
                <a:effectLst/>
                <a:ea typeface="Century Schoolbook" panose="02040604050505020304" pitchFamily="18" charset="0"/>
                <a:cs typeface="Times New Roman"/>
              </a:rPr>
              <a:t> with plant growth stages</a:t>
            </a:r>
            <a:r>
              <a:rPr lang="en-US" sz="2400">
                <a:effectLst/>
                <a:ea typeface="Century Schoolbook" panose="02040604050505020304" pitchFamily="18" charset="0"/>
                <a:cs typeface="Times New Roman"/>
              </a:rPr>
              <a:t>, temperature, moisture, litter fall, and root die-off</a:t>
            </a:r>
          </a:p>
          <a:p>
            <a:r>
              <a:rPr lang="en-US" sz="2400">
                <a:effectLst/>
                <a:ea typeface="Century Schoolbook" panose="02040604050505020304" pitchFamily="18" charset="0"/>
                <a:cs typeface="Times New Roman"/>
              </a:rPr>
              <a:t>When the soil is dry, bacteria and fungi become less active or temporarily shut down, protozoa form dormant cysts, and most other organisms decline. (plant cover and soil residue)</a:t>
            </a:r>
          </a:p>
          <a:p>
            <a:r>
              <a:rPr lang="en-US" sz="2400">
                <a:effectLst/>
                <a:ea typeface="Century Schoolbook" panose="02040604050505020304" pitchFamily="18" charset="0"/>
                <a:cs typeface="Times New Roman"/>
              </a:rPr>
              <a:t>In saturated and anaerobic soil, denitrifying bacteria (bacteria that convert nitrates into nitrites and ammonia) cause </a:t>
            </a:r>
            <a:r>
              <a:rPr lang="en-US" sz="2400" u="sng">
                <a:effectLst/>
                <a:ea typeface="Century Schoolbook" panose="02040604050505020304" pitchFamily="18" charset="0"/>
                <a:cs typeface="Times New Roman"/>
              </a:rPr>
              <a:t>denitrification.</a:t>
            </a:r>
            <a:r>
              <a:rPr lang="en-US" sz="2400" u="sng">
                <a:ea typeface="Century Schoolbook" panose="02040604050505020304" pitchFamily="18" charset="0"/>
                <a:cs typeface="Times New Roman"/>
              </a:rPr>
              <a:t> </a:t>
            </a:r>
            <a:endParaRPr lang="en-US" sz="2400" u="sng">
              <a:effectLst/>
              <a:ea typeface="Century Schoolbook" panose="02040604050505020304" pitchFamily="18" charset="0"/>
              <a:cs typeface="Times New Roman"/>
            </a:endParaRPr>
          </a:p>
          <a:p>
            <a:r>
              <a:rPr lang="en-US" sz="2400"/>
              <a:t>Proper grazing builds soil, take advantage of high production times</a:t>
            </a:r>
          </a:p>
          <a:p>
            <a:pPr marL="0" indent="0">
              <a:buNone/>
            </a:pPr>
            <a:endParaRPr lang="en-US" sz="2400" u="sng">
              <a:effectLst/>
              <a:latin typeface="Times New Roman" panose="02020603050405020304" pitchFamily="18" charset="0"/>
              <a:ea typeface="Century Schoolbook" panose="02040604050505020304" pitchFamily="18" charset="0"/>
            </a:endParaRPr>
          </a:p>
          <a:p>
            <a:endParaRPr lang="en-US" sz="2400" u="sng">
              <a:effectLst/>
              <a:latin typeface="Times New Roman" panose="02020603050405020304" pitchFamily="18" charset="0"/>
              <a:ea typeface="Century Schoolbook" panose="02040604050505020304" pitchFamily="18" charset="0"/>
            </a:endParaRPr>
          </a:p>
          <a:p>
            <a:endParaRPr lang="en-US" sz="2400"/>
          </a:p>
        </p:txBody>
      </p:sp>
      <p:pic>
        <p:nvPicPr>
          <p:cNvPr id="6" name="Picture 5" descr="Picture is fall tall fescue, orchardgrass, red and white clover, johnsongrass and foxtail millet. Keep the soil covered, managing for soil organism habitat.&#10;">
            <a:extLst>
              <a:ext uri="{FF2B5EF4-FFF2-40B4-BE49-F238E27FC236}">
                <a16:creationId xmlns:a16="http://schemas.microsoft.com/office/drawing/2014/main" id="{EFD21CDE-EE80-292E-996F-9AEE11CB7C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7087" y="397497"/>
            <a:ext cx="2047461" cy="1535596"/>
          </a:xfrm>
          <a:prstGeom prst="rect">
            <a:avLst/>
          </a:prstGeom>
        </p:spPr>
      </p:pic>
    </p:spTree>
    <p:extLst>
      <p:ext uri="{BB962C8B-B14F-4D97-AF65-F5344CB8AC3E}">
        <p14:creationId xmlns:p14="http://schemas.microsoft.com/office/powerpoint/2010/main" val="720002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2A6EEDB-C86D-5AED-15CD-69E47F51A4FC}"/>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pic>
        <p:nvPicPr>
          <p:cNvPr id="4" name="Picture 3">
            <a:extLst>
              <a:ext uri="{FF2B5EF4-FFF2-40B4-BE49-F238E27FC236}">
                <a16:creationId xmlns:a16="http://schemas.microsoft.com/office/drawing/2014/main" id="{2FB6A35A-16ED-EE57-D2A8-F44097571321}"/>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9441" y="482803"/>
            <a:ext cx="8488018" cy="5892394"/>
          </a:xfrm>
          <a:prstGeom prst="rect">
            <a:avLst/>
          </a:prstGeom>
        </p:spPr>
      </p:pic>
      <p:sp>
        <p:nvSpPr>
          <p:cNvPr id="3" name="Title 2">
            <a:extLst>
              <a:ext uri="{FF2B5EF4-FFF2-40B4-BE49-F238E27FC236}">
                <a16:creationId xmlns:a16="http://schemas.microsoft.com/office/drawing/2014/main" id="{76C761F9-C3EB-1CD7-F7AF-60C77A7F1B59}"/>
              </a:ext>
              <a:ext uri="{C183D7F6-B498-43B3-948B-1728B52AA6E4}">
                <adec:decorative xmlns:adec="http://schemas.microsoft.com/office/drawing/2017/decorative" val="1"/>
              </a:ext>
            </a:extLst>
          </p:cNvPr>
          <p:cNvSpPr>
            <a:spLocks noGrp="1"/>
          </p:cNvSpPr>
          <p:nvPr>
            <p:ph type="title" idx="4294967295"/>
          </p:nvPr>
        </p:nvSpPr>
        <p:spPr>
          <a:xfrm>
            <a:off x="-238125" y="365126"/>
            <a:ext cx="238125" cy="501650"/>
          </a:xfrm>
          <a:prstGeom prst="rect">
            <a:avLst/>
          </a:prstGeom>
        </p:spPr>
        <p:txBody>
          <a:bodyPr/>
          <a:lstStyle/>
          <a:p>
            <a:r>
              <a:rPr lang="en-US" dirty="0"/>
              <a:t>..</a:t>
            </a:r>
          </a:p>
        </p:txBody>
      </p:sp>
    </p:spTree>
    <p:extLst>
      <p:ext uri="{BB962C8B-B14F-4D97-AF65-F5344CB8AC3E}">
        <p14:creationId xmlns:p14="http://schemas.microsoft.com/office/powerpoint/2010/main" val="1721688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4E45A-B3DC-5EEC-73CB-DF95750DE6C6}"/>
              </a:ext>
            </a:extLst>
          </p:cNvPr>
          <p:cNvSpPr>
            <a:spLocks noGrp="1"/>
          </p:cNvSpPr>
          <p:nvPr>
            <p:ph type="title"/>
          </p:nvPr>
        </p:nvSpPr>
        <p:spPr>
          <a:xfrm>
            <a:off x="211207" y="406971"/>
            <a:ext cx="5217673" cy="1325563"/>
          </a:xfrm>
        </p:spPr>
        <p:txBody>
          <a:bodyPr>
            <a:noAutofit/>
          </a:bodyPr>
          <a:lstStyle/>
          <a:p>
            <a:r>
              <a:rPr lang="en-US" sz="2800" b="1">
                <a:effectLst/>
                <a:ea typeface="Century Schoolbook" panose="02040604050505020304" pitchFamily="18" charset="0"/>
                <a:cs typeface="Century Schoolbook" panose="02040604050505020304" pitchFamily="18" charset="0"/>
              </a:rPr>
              <a:t>Management Strategies to Improve </a:t>
            </a:r>
            <a:br>
              <a:rPr lang="en-US" sz="2800" b="1">
                <a:effectLst/>
                <a:ea typeface="Century Schoolbook" panose="02040604050505020304" pitchFamily="18" charset="0"/>
                <a:cs typeface="Century Schoolbook" panose="02040604050505020304" pitchFamily="18" charset="0"/>
              </a:rPr>
            </a:br>
            <a:r>
              <a:rPr lang="en-US" sz="2800" b="1">
                <a:effectLst/>
                <a:ea typeface="Century Schoolbook" panose="02040604050505020304" pitchFamily="18" charset="0"/>
                <a:cs typeface="Century Schoolbook" panose="02040604050505020304" pitchFamily="18" charset="0"/>
              </a:rPr>
              <a:t>Soil Organism Habitat</a:t>
            </a:r>
            <a:br>
              <a:rPr lang="en-US" sz="2800">
                <a:effectLst/>
                <a:latin typeface="Century Schoolbook" panose="02040604050505020304" pitchFamily="18" charset="0"/>
                <a:ea typeface="Century Schoolbook" panose="02040604050505020304" pitchFamily="18" charset="0"/>
                <a:cs typeface="Century Schoolbook" panose="02040604050505020304" pitchFamily="18" charset="0"/>
              </a:rPr>
            </a:br>
            <a:endParaRPr lang="en-US" sz="4400"/>
          </a:p>
        </p:txBody>
      </p:sp>
      <p:sp>
        <p:nvSpPr>
          <p:cNvPr id="3" name="Content Placeholder 2">
            <a:extLst>
              <a:ext uri="{FF2B5EF4-FFF2-40B4-BE49-F238E27FC236}">
                <a16:creationId xmlns:a16="http://schemas.microsoft.com/office/drawing/2014/main" id="{79E360C4-ED3F-EA1B-C099-B914C9CDEFF1}"/>
              </a:ext>
            </a:extLst>
          </p:cNvPr>
          <p:cNvSpPr>
            <a:spLocks noGrp="1"/>
          </p:cNvSpPr>
          <p:nvPr>
            <p:ph idx="1"/>
          </p:nvPr>
        </p:nvSpPr>
        <p:spPr>
          <a:xfrm>
            <a:off x="211207" y="1715988"/>
            <a:ext cx="7886700" cy="4766700"/>
          </a:xfrm>
        </p:spPr>
        <p:txBody>
          <a:bodyPr>
            <a:normAutofit lnSpcReduction="10000"/>
          </a:bodyPr>
          <a:lstStyle/>
          <a:p>
            <a:r>
              <a:rPr lang="en-US" sz="2200" b="1" i="1">
                <a:effectLst/>
                <a:ea typeface="Century Schoolbook" panose="02040604050505020304" pitchFamily="18" charset="0"/>
                <a:cs typeface="Century Schoolbook" panose="02040604050505020304" pitchFamily="18" charset="0"/>
              </a:rPr>
              <a:t>Plant cover, </a:t>
            </a:r>
            <a:r>
              <a:rPr lang="en-US" sz="2200" b="1" i="1">
                <a:ea typeface="Century Schoolbook" panose="02040604050505020304" pitchFamily="18" charset="0"/>
                <a:cs typeface="Century Schoolbook" panose="02040604050505020304" pitchFamily="18" charset="0"/>
              </a:rPr>
              <a:t>plant</a:t>
            </a:r>
            <a:r>
              <a:rPr lang="en-US" sz="2200" b="1" i="1">
                <a:effectLst/>
                <a:ea typeface="Century Schoolbook" panose="02040604050505020304" pitchFamily="18" charset="0"/>
                <a:cs typeface="Century Schoolbook" panose="02040604050505020304" pitchFamily="18" charset="0"/>
              </a:rPr>
              <a:t> residue, plant diversity, roots, soil life, darker soil color, and reduces soil compaction</a:t>
            </a:r>
            <a:r>
              <a:rPr lang="en-US" sz="2200" b="1" i="1">
                <a:ea typeface="Century Schoolbook" panose="02040604050505020304" pitchFamily="18" charset="0"/>
                <a:cs typeface="Century Schoolbook" panose="02040604050505020304" pitchFamily="18" charset="0"/>
              </a:rPr>
              <a:t>,</a:t>
            </a:r>
            <a:r>
              <a:rPr lang="en-US" sz="2200">
                <a:effectLst/>
                <a:ea typeface="Century Schoolbook" panose="02040604050505020304" pitchFamily="18" charset="0"/>
                <a:cs typeface="Century Schoolbook" panose="02040604050505020304" pitchFamily="18" charset="0"/>
              </a:rPr>
              <a:t> </a:t>
            </a:r>
            <a:r>
              <a:rPr lang="en-US" sz="2200">
                <a:ea typeface="Century Schoolbook" panose="02040604050505020304" pitchFamily="18" charset="0"/>
                <a:cs typeface="Century Schoolbook" panose="02040604050505020304" pitchFamily="18" charset="0"/>
              </a:rPr>
              <a:t>improve soil organism habitat: </a:t>
            </a:r>
            <a:endParaRPr lang="en-US" sz="2200">
              <a:effectLst/>
              <a:ea typeface="Century Schoolbook" panose="02040604050505020304" pitchFamily="18" charset="0"/>
              <a:cs typeface="Century Schoolbook" panose="02040604050505020304" pitchFamily="18" charset="0"/>
            </a:endParaRPr>
          </a:p>
          <a:p>
            <a:r>
              <a:rPr lang="en-US" sz="2200" b="1">
                <a:effectLst/>
                <a:ea typeface="Century Schoolbook" panose="02040604050505020304" pitchFamily="18" charset="0"/>
                <a:cs typeface="Century Schoolbook" panose="02040604050505020304" pitchFamily="18" charset="0"/>
              </a:rPr>
              <a:t>Plant canopy cover and </a:t>
            </a:r>
            <a:r>
              <a:rPr lang="en-US" sz="2200" b="1">
                <a:ea typeface="Century Schoolbook" panose="02040604050505020304" pitchFamily="18" charset="0"/>
                <a:cs typeface="Century Schoolbook" panose="02040604050505020304" pitchFamily="18" charset="0"/>
              </a:rPr>
              <a:t>plant</a:t>
            </a:r>
            <a:r>
              <a:rPr lang="en-US" sz="2200" b="1">
                <a:effectLst/>
                <a:ea typeface="Century Schoolbook" panose="02040604050505020304" pitchFamily="18" charset="0"/>
                <a:cs typeface="Century Schoolbook" panose="02040604050505020304" pitchFamily="18" charset="0"/>
              </a:rPr>
              <a:t> residue </a:t>
            </a:r>
            <a:r>
              <a:rPr lang="en-US" sz="2200">
                <a:effectLst/>
                <a:ea typeface="Century Schoolbook" panose="02040604050505020304" pitchFamily="18" charset="0"/>
                <a:cs typeface="Century Schoolbook" panose="02040604050505020304" pitchFamily="18" charset="0"/>
              </a:rPr>
              <a:t>moderate soil temperatures and improve moisture availability. </a:t>
            </a:r>
          </a:p>
          <a:p>
            <a:r>
              <a:rPr lang="en-US" sz="2200" b="1">
                <a:effectLst/>
                <a:ea typeface="Century Schoolbook" panose="02040604050505020304" pitchFamily="18" charset="0"/>
                <a:cs typeface="Century Schoolbook" panose="02040604050505020304" pitchFamily="18" charset="0"/>
              </a:rPr>
              <a:t>Diverse vegetation </a:t>
            </a:r>
            <a:r>
              <a:rPr lang="en-US" sz="2200">
                <a:effectLst/>
                <a:ea typeface="Century Schoolbook" panose="02040604050505020304" pitchFamily="18" charset="0"/>
                <a:cs typeface="Century Schoolbook" panose="02040604050505020304" pitchFamily="18" charset="0"/>
              </a:rPr>
              <a:t>produces different: root structures, times of growth, types of root exudates, and plant residue providing different food sources for soil biota. Resulting in a diverse microbial population</a:t>
            </a:r>
          </a:p>
          <a:p>
            <a:r>
              <a:rPr lang="en-US" sz="2200" b="1">
                <a:effectLst/>
                <a:ea typeface="Century Schoolbook" panose="02040604050505020304" pitchFamily="18" charset="0"/>
                <a:cs typeface="Century Schoolbook" panose="02040604050505020304" pitchFamily="18" charset="0"/>
              </a:rPr>
              <a:t>Minimize disturbances </a:t>
            </a:r>
            <a:r>
              <a:rPr lang="en-US" sz="2200">
                <a:effectLst/>
                <a:ea typeface="Century Schoolbook" panose="02040604050505020304" pitchFamily="18" charset="0"/>
                <a:cs typeface="Century Schoolbook" panose="02040604050505020304" pitchFamily="18" charset="0"/>
              </a:rPr>
              <a:t>include compaction, erosion, soil displacement, tillage, over grazing, catastrophic fires, specific pesticide applications, and excessive pesticide usage</a:t>
            </a:r>
          </a:p>
          <a:p>
            <a:r>
              <a:rPr lang="en-US" sz="2200" b="1">
                <a:ea typeface="Century Schoolbook" panose="02040604050505020304" pitchFamily="18" charset="0"/>
                <a:cs typeface="Century Schoolbook" panose="02040604050505020304" pitchFamily="18" charset="0"/>
              </a:rPr>
              <a:t>Reduce impacts of compaction </a:t>
            </a:r>
            <a:r>
              <a:rPr lang="en-US" sz="2200">
                <a:ea typeface="Century Schoolbook" panose="02040604050505020304" pitchFamily="18" charset="0"/>
                <a:cs typeface="Century Schoolbook" panose="02040604050505020304" pitchFamily="18" charset="0"/>
              </a:rPr>
              <a:t>especially when soils are saturated.  </a:t>
            </a:r>
            <a:endParaRPr lang="en-US" sz="2200">
              <a:effectLst/>
              <a:ea typeface="Century Schoolbook" panose="02040604050505020304" pitchFamily="18" charset="0"/>
              <a:cs typeface="Century Schoolbook" panose="02040604050505020304" pitchFamily="18" charset="0"/>
            </a:endParaRPr>
          </a:p>
          <a:p>
            <a:endParaRPr lang="en-US"/>
          </a:p>
        </p:txBody>
      </p:sp>
      <p:pic>
        <p:nvPicPr>
          <p:cNvPr id="6" name="Picture 5" descr="Management Strategies to Improve Soil Organism Habitat&#10; &#10;Any management technique that improves the following indicators will improve soil organism habitat: Plant cover, soil residue, plant diversity, roots, soil life, darker soil color, and reduces soil compaction. Plant canopy cover and soil residue moderate soil temperatures and improve moisture availability. The higher the ambient temperature, the more significant the effect cover and residue will have. Increased production presents a significant opportunity to improve soil life habitat. Diverse vegetation produces different: root structures, times of growth, types of root exudates, and plant residue and thus provide different food sources for soil biota. Plant diversity and the pattern of plant distribution affect soil organisms.&#10; &#10;Some soil perturbations are a normal part of soil processes or necessary for agriculture and other land uses. However, some disturbances significantly impact soil biology and can be minimalized to reduce their adverse effects. These disturbances include compaction, erosion, soil displacement, tillage, catastrophic fires, specific pesticide applications, and excessive pesticide usage.&#10; &#10;If soils are naturally saturated at certain times of the year, consider reducing the stocking rate during that time or being seasonal (stocker cattle or contract graze), not having any stock then. Calving time and marketing can help reduce the stocking rate at strategic times. One option is to run fewer cows and keep calves till they are long yearlings, and this lowers numbers, yet you can market the same cattle weight. Confining livestock in &quot;Heavy Use Area Protected&quot; locations can help sustain soil health and pasture productivity when soils are saturated, and there is insufficient ground cover. &#10;&#10;Picture is geared reels of polywire with two strands for multispecies of cattle, sheep, and goats.&#10;">
            <a:extLst>
              <a:ext uri="{FF2B5EF4-FFF2-40B4-BE49-F238E27FC236}">
                <a16:creationId xmlns:a16="http://schemas.microsoft.com/office/drawing/2014/main" id="{F03E71C8-5982-733E-4864-51191C7FC2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4895" y="408256"/>
            <a:ext cx="1779103" cy="1334328"/>
          </a:xfrm>
          <a:prstGeom prst="rect">
            <a:avLst/>
          </a:prstGeom>
        </p:spPr>
      </p:pic>
    </p:spTree>
    <p:extLst>
      <p:ext uri="{BB962C8B-B14F-4D97-AF65-F5344CB8AC3E}">
        <p14:creationId xmlns:p14="http://schemas.microsoft.com/office/powerpoint/2010/main" val="3666455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B7C68915-9031-4CB4-942C-7A5E68F9E7CA}"/>
              </a:ext>
              <a:ext uri="{C183D7F6-B498-43B3-948B-1728B52AA6E4}">
                <adec:decorative xmlns:adec="http://schemas.microsoft.com/office/drawing/2017/decorative" val="1"/>
              </a:ext>
            </a:extLst>
          </p:cNvPr>
          <p:cNvSpPr>
            <a:spLocks noChangeArrowheads="1"/>
          </p:cNvSpPr>
          <p:nvPr/>
        </p:nvSpPr>
        <p:spPr bwMode="auto">
          <a:xfrm>
            <a:off x="1958007" y="1923580"/>
            <a:ext cx="5493483" cy="426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80000"/>
              </a:lnSpc>
              <a:spcBef>
                <a:spcPct val="20000"/>
              </a:spcBef>
              <a:buClr>
                <a:schemeClr val="folHlink"/>
              </a:buClr>
              <a:buSzPct val="60000"/>
              <a:buFont typeface="Wingdings" panose="05000000000000000000" pitchFamily="2" charset="2"/>
              <a:buNone/>
            </a:pPr>
            <a:r>
              <a:rPr lang="en-US" altLang="en-US" sz="1200" b="1"/>
              <a:t>Above ground</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1200 Dairy cow</a:t>
            </a:r>
            <a:r>
              <a:rPr lang="en-US" altLang="en-US" sz="1050" baseline="30000"/>
              <a:t>1</a:t>
            </a:r>
            <a:r>
              <a:rPr lang="en-US" altLang="en-US" sz="1050" b="1"/>
              <a:t> </a:t>
            </a:r>
            <a:r>
              <a:rPr lang="en-US" altLang="en-US" sz="1050" b="1" u="sng"/>
              <a:t>or </a:t>
            </a:r>
            <a:r>
              <a:rPr lang="en-US" altLang="en-US" sz="1050"/>
              <a:t>		 	 587</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1200 Beef cow</a:t>
            </a:r>
            <a:r>
              <a:rPr lang="en-US" altLang="en-US" sz="1050" baseline="30000"/>
              <a:t>2 		 	 </a:t>
            </a:r>
            <a:r>
              <a:rPr lang="en-US" altLang="en-US" sz="1050"/>
              <a:t>450</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u="sng"/>
              <a:t>Pasture</a:t>
            </a:r>
            <a:r>
              <a:rPr lang="en-US" altLang="en-US" sz="1050" u="sng" baseline="30000"/>
              <a:t>3			</a:t>
            </a:r>
            <a:r>
              <a:rPr lang="en-US" altLang="en-US" sz="1050" u="sng"/>
              <a:t>2500</a:t>
            </a:r>
          </a:p>
          <a:p>
            <a:pPr lvl="1" eaLnBrk="1" hangingPunct="1">
              <a:lnSpc>
                <a:spcPct val="80000"/>
              </a:lnSpc>
              <a:spcBef>
                <a:spcPct val="20000"/>
              </a:spcBef>
              <a:buClr>
                <a:schemeClr val="hlink"/>
              </a:buClr>
              <a:buSzPct val="55000"/>
              <a:buFont typeface="Wingdings" panose="05000000000000000000" pitchFamily="2" charset="2"/>
              <a:buNone/>
            </a:pPr>
            <a:r>
              <a:rPr lang="en-US" altLang="en-US" sz="1050"/>
              <a:t>	Total	                      		3,018</a:t>
            </a:r>
          </a:p>
          <a:p>
            <a:pPr eaLnBrk="1" hangingPunct="1">
              <a:lnSpc>
                <a:spcPct val="80000"/>
              </a:lnSpc>
              <a:spcBef>
                <a:spcPct val="20000"/>
              </a:spcBef>
              <a:buClr>
                <a:schemeClr val="folHlink"/>
              </a:buClr>
              <a:buSzPct val="60000"/>
              <a:buFont typeface="Wingdings" panose="05000000000000000000" pitchFamily="2" charset="2"/>
              <a:buNone/>
            </a:pPr>
            <a:r>
              <a:rPr lang="en-US" altLang="en-US" sz="1200" b="1"/>
              <a:t>Below ground</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Pasture roots</a:t>
            </a:r>
            <a:r>
              <a:rPr lang="en-US" altLang="en-US" sz="1050" baseline="30000"/>
              <a:t>4 	                          		</a:t>
            </a:r>
            <a:r>
              <a:rPr lang="en-US" altLang="en-US" sz="1050"/>
              <a:t>2500</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Bacteria	 		 2052</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Actinomycetes 			 2052</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Fungi 			6244</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Algae			   219</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Protozoa		   	     80</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Nematodes		   	     62</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Mites		   	     65</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Collembola		   	     65</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Earthworms		 	   624</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u="sng"/>
              <a:t>Other fauna		  	     40</a:t>
            </a:r>
          </a:p>
          <a:p>
            <a:pPr lvl="1" eaLnBrk="1" hangingPunct="1">
              <a:lnSpc>
                <a:spcPct val="80000"/>
              </a:lnSpc>
              <a:spcBef>
                <a:spcPct val="20000"/>
              </a:spcBef>
              <a:buClr>
                <a:schemeClr val="hlink"/>
              </a:buClr>
              <a:buSzPct val="55000"/>
              <a:buFont typeface="Wingdings" panose="05000000000000000000" pitchFamily="2" charset="2"/>
              <a:buNone/>
            </a:pPr>
            <a:r>
              <a:rPr lang="en-US" altLang="en-US" sz="1050"/>
              <a:t>	Total	                   	     	14,003 (4.6 x&gt;)</a:t>
            </a:r>
          </a:p>
          <a:p>
            <a:pPr lvl="2" eaLnBrk="1" hangingPunct="1">
              <a:lnSpc>
                <a:spcPct val="80000"/>
              </a:lnSpc>
              <a:spcBef>
                <a:spcPct val="20000"/>
              </a:spcBef>
              <a:buClr>
                <a:schemeClr val="folHlink"/>
              </a:buClr>
              <a:buSzPct val="50000"/>
              <a:buFont typeface="Wingdings" panose="05000000000000000000" pitchFamily="2" charset="2"/>
              <a:buChar char="n"/>
            </a:pPr>
            <a:endParaRPr lang="en-US" altLang="en-US" sz="900"/>
          </a:p>
          <a:p>
            <a:pPr eaLnBrk="1" hangingPunct="1">
              <a:lnSpc>
                <a:spcPct val="80000"/>
              </a:lnSpc>
              <a:spcBef>
                <a:spcPct val="20000"/>
              </a:spcBef>
              <a:buClr>
                <a:schemeClr val="folHlink"/>
              </a:buClr>
              <a:buSzPct val="60000"/>
              <a:buFont typeface="Wingdings" panose="05000000000000000000" pitchFamily="2" charset="2"/>
              <a:buNone/>
            </a:pPr>
            <a:r>
              <a:rPr lang="en-US" altLang="en-US" sz="750"/>
              <a:t>Adapted in part from Brady and Weil 2002.</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1. Cow producing 40 lbs milk/day 180 days/acre, 50% of forage</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standing crop consumed, 5 rotations/year.</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2. Cow weaning 600 lb calf 3 acres/year.</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3. Cool-season grass-clover pasture, 10 inches tall at grazing.</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4. Roots equal top growth at grazing.</a:t>
            </a:r>
          </a:p>
        </p:txBody>
      </p:sp>
      <p:sp>
        <p:nvSpPr>
          <p:cNvPr id="39939" name="Rectangle 5">
            <a:extLst>
              <a:ext uri="{FF2B5EF4-FFF2-40B4-BE49-F238E27FC236}">
                <a16:creationId xmlns:a16="http://schemas.microsoft.com/office/drawing/2014/main" id="{E6A98769-D29D-41C6-A941-CF00350F9A3E}"/>
              </a:ext>
              <a:ext uri="{C183D7F6-B498-43B3-948B-1728B52AA6E4}">
                <adec:decorative xmlns:adec="http://schemas.microsoft.com/office/drawing/2017/decorative" val="1"/>
              </a:ext>
            </a:extLst>
          </p:cNvPr>
          <p:cNvSpPr>
            <a:spLocks noGrp="1" noChangeArrowheads="1"/>
          </p:cNvSpPr>
          <p:nvPr>
            <p:ph type="title"/>
          </p:nvPr>
        </p:nvSpPr>
        <p:spPr>
          <a:xfrm>
            <a:off x="1475184" y="695740"/>
            <a:ext cx="6193631" cy="1091804"/>
          </a:xfrm>
        </p:spPr>
        <p:txBody>
          <a:bodyPr>
            <a:normAutofit/>
          </a:bodyPr>
          <a:lstStyle/>
          <a:p>
            <a:pPr>
              <a:defRPr/>
            </a:pPr>
            <a:r>
              <a:rPr lang="en-US" sz="1800">
                <a:ln w="12700">
                  <a:solidFill>
                    <a:schemeClr val="tx2">
                      <a:satMod val="155000"/>
                    </a:schemeClr>
                  </a:solidFill>
                  <a:prstDash val="solid"/>
                </a:ln>
                <a:effectLst>
                  <a:outerShdw blurRad="41275" dist="20320" dir="1800000" algn="tl" rotWithShape="0">
                    <a:srgbClr val="000000">
                      <a:alpha val="40000"/>
                    </a:srgbClr>
                  </a:outerShdw>
                </a:effectLst>
              </a:rPr>
              <a:t>Biological:</a:t>
            </a:r>
            <a:br>
              <a:rPr lang="en-US" sz="1800">
                <a:ln w="12700">
                  <a:solidFill>
                    <a:schemeClr val="tx2">
                      <a:satMod val="155000"/>
                    </a:schemeClr>
                  </a:solidFill>
                  <a:prstDash val="solid"/>
                </a:ln>
                <a:effectLst>
                  <a:outerShdw blurRad="41275" dist="20320" dir="1800000" algn="tl" rotWithShape="0">
                    <a:srgbClr val="000000">
                      <a:alpha val="40000"/>
                    </a:srgbClr>
                  </a:outerShdw>
                </a:effectLst>
              </a:rPr>
            </a:br>
            <a:r>
              <a:rPr lang="en-US" sz="1800">
                <a:ln w="12700">
                  <a:solidFill>
                    <a:schemeClr val="tx2">
                      <a:satMod val="155000"/>
                    </a:schemeClr>
                  </a:solidFill>
                  <a:prstDash val="solid"/>
                </a:ln>
                <a:effectLst>
                  <a:outerShdw blurRad="41275" dist="20320" dir="1800000" algn="tl" rotWithShape="0">
                    <a:srgbClr val="000000">
                      <a:alpha val="40000"/>
                    </a:srgbClr>
                  </a:outerShdw>
                </a:effectLst>
              </a:rPr>
              <a:t>Biomass of </a:t>
            </a:r>
            <a:r>
              <a:rPr lang="en-US" sz="1800" u="sng">
                <a:ln w="12700">
                  <a:solidFill>
                    <a:schemeClr val="tx2">
                      <a:satMod val="155000"/>
                    </a:schemeClr>
                  </a:solidFill>
                  <a:prstDash val="solid"/>
                </a:ln>
                <a:effectLst>
                  <a:outerShdw blurRad="41275" dist="20320" dir="1800000" algn="tl" rotWithShape="0">
                    <a:srgbClr val="000000">
                      <a:alpha val="40000"/>
                    </a:srgbClr>
                  </a:outerShdw>
                </a:effectLst>
              </a:rPr>
              <a:t>organisms above ground </a:t>
            </a:r>
            <a:r>
              <a:rPr lang="en-US" sz="1800">
                <a:ln w="12700">
                  <a:solidFill>
                    <a:schemeClr val="tx2">
                      <a:satMod val="155000"/>
                    </a:schemeClr>
                  </a:solidFill>
                  <a:prstDash val="solid"/>
                </a:ln>
                <a:effectLst>
                  <a:outerShdw blurRad="41275" dist="20320" dir="1800000" algn="tl" rotWithShape="0">
                    <a:srgbClr val="000000">
                      <a:alpha val="40000"/>
                    </a:srgbClr>
                  </a:outerShdw>
                </a:effectLst>
              </a:rPr>
              <a:t>in the pasture </a:t>
            </a:r>
            <a:br>
              <a:rPr lang="en-US" sz="1800">
                <a:ln w="12700">
                  <a:solidFill>
                    <a:schemeClr val="tx2">
                      <a:satMod val="155000"/>
                    </a:schemeClr>
                  </a:solidFill>
                  <a:prstDash val="solid"/>
                </a:ln>
                <a:effectLst>
                  <a:outerShdw blurRad="41275" dist="20320" dir="1800000" algn="tl" rotWithShape="0">
                    <a:srgbClr val="000000">
                      <a:alpha val="40000"/>
                    </a:srgbClr>
                  </a:outerShdw>
                </a:effectLst>
              </a:rPr>
            </a:br>
            <a:r>
              <a:rPr lang="en-US" sz="1800">
                <a:ln w="12700">
                  <a:solidFill>
                    <a:schemeClr val="tx2">
                      <a:satMod val="155000"/>
                    </a:schemeClr>
                  </a:solidFill>
                  <a:prstDash val="solid"/>
                </a:ln>
                <a:effectLst>
                  <a:outerShdw blurRad="41275" dist="20320" dir="1800000" algn="tl" rotWithShape="0">
                    <a:srgbClr val="000000">
                      <a:alpha val="40000"/>
                    </a:srgbClr>
                  </a:outerShdw>
                </a:effectLst>
              </a:rPr>
              <a:t>and </a:t>
            </a:r>
            <a:r>
              <a:rPr lang="en-US" sz="1800" u="sng">
                <a:ln w="12700">
                  <a:solidFill>
                    <a:schemeClr val="tx2">
                      <a:satMod val="155000"/>
                    </a:schemeClr>
                  </a:solidFill>
                  <a:prstDash val="solid"/>
                </a:ln>
                <a:effectLst>
                  <a:outerShdw blurRad="41275" dist="20320" dir="1800000" algn="tl" rotWithShape="0">
                    <a:srgbClr val="000000">
                      <a:alpha val="40000"/>
                    </a:srgbClr>
                  </a:outerShdw>
                </a:effectLst>
              </a:rPr>
              <a:t>below ground </a:t>
            </a:r>
            <a:r>
              <a:rPr lang="en-US" sz="1800">
                <a:ln w="12700">
                  <a:solidFill>
                    <a:schemeClr val="tx2">
                      <a:satMod val="155000"/>
                    </a:schemeClr>
                  </a:solidFill>
                  <a:prstDash val="solid"/>
                </a:ln>
                <a:effectLst>
                  <a:outerShdw blurRad="41275" dist="20320" dir="1800000" algn="tl" rotWithShape="0">
                    <a:srgbClr val="000000">
                      <a:alpha val="40000"/>
                    </a:srgbClr>
                  </a:outerShdw>
                </a:effectLst>
              </a:rPr>
              <a:t>within the pasture soil. </a:t>
            </a:r>
            <a:br>
              <a:rPr lang="en-US" sz="1800">
                <a:ln w="12700">
                  <a:solidFill>
                    <a:schemeClr val="tx2">
                      <a:satMod val="155000"/>
                    </a:schemeClr>
                  </a:solidFill>
                  <a:prstDash val="solid"/>
                </a:ln>
                <a:effectLst>
                  <a:outerShdw blurRad="41275" dist="20320" dir="1800000" algn="tl" rotWithShape="0">
                    <a:srgbClr val="000000">
                      <a:alpha val="40000"/>
                    </a:srgbClr>
                  </a:outerShdw>
                </a:effectLst>
              </a:rPr>
            </a:br>
            <a:r>
              <a:rPr lang="en-US" sz="1800">
                <a:ln w="12700">
                  <a:solidFill>
                    <a:schemeClr val="tx2">
                      <a:satMod val="155000"/>
                    </a:schemeClr>
                  </a:solidFill>
                  <a:prstDash val="solid"/>
                </a:ln>
                <a:effectLst>
                  <a:outerShdw blurRad="41275" dist="20320" dir="1800000" algn="tl" rotWithShape="0">
                    <a:srgbClr val="000000">
                      <a:alpha val="40000"/>
                    </a:srgbClr>
                  </a:outerShdw>
                </a:effectLst>
              </a:rPr>
              <a:t>Organisms Standing crop biomass lbs/a</a:t>
            </a:r>
          </a:p>
        </p:txBody>
      </p:sp>
      <p:sp>
        <p:nvSpPr>
          <p:cNvPr id="21508" name="TextBox 3">
            <a:extLst>
              <a:ext uri="{FF2B5EF4-FFF2-40B4-BE49-F238E27FC236}">
                <a16:creationId xmlns:a16="http://schemas.microsoft.com/office/drawing/2014/main" id="{517D79E2-48A9-4D29-8977-5C870D0B70E8}"/>
              </a:ext>
              <a:ext uri="{C183D7F6-B498-43B3-948B-1728B52AA6E4}">
                <adec:decorative xmlns:adec="http://schemas.microsoft.com/office/drawing/2017/decorative" val="1"/>
              </a:ext>
            </a:extLst>
          </p:cNvPr>
          <p:cNvSpPr txBox="1">
            <a:spLocks noChangeArrowheads="1"/>
          </p:cNvSpPr>
          <p:nvPr/>
        </p:nvSpPr>
        <p:spPr bwMode="auto">
          <a:xfrm>
            <a:off x="5943600" y="2286292"/>
            <a:ext cx="2286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50"/>
              <a:t>(518 avg wt. @2.67 ac/cow)</a:t>
            </a:r>
          </a:p>
        </p:txBody>
      </p:sp>
    </p:spTree>
    <p:extLst>
      <p:ext uri="{BB962C8B-B14F-4D97-AF65-F5344CB8AC3E}">
        <p14:creationId xmlns:p14="http://schemas.microsoft.com/office/powerpoint/2010/main" val="448171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0F71C-2811-0CC4-2541-5404C0ED3561}"/>
              </a:ext>
            </a:extLst>
          </p:cNvPr>
          <p:cNvSpPr>
            <a:spLocks noGrp="1"/>
          </p:cNvSpPr>
          <p:nvPr>
            <p:ph type="title"/>
          </p:nvPr>
        </p:nvSpPr>
        <p:spPr>
          <a:xfrm>
            <a:off x="149087" y="896067"/>
            <a:ext cx="7152739" cy="1325563"/>
          </a:xfrm>
        </p:spPr>
        <p:txBody>
          <a:bodyPr>
            <a:normAutofit fontScale="90000"/>
          </a:bodyPr>
          <a:lstStyle/>
          <a:p>
            <a:r>
              <a:rPr lang="en-US" sz="3100" b="1">
                <a:solidFill>
                  <a:schemeClr val="accent6">
                    <a:lumMod val="75000"/>
                  </a:schemeClr>
                </a:solidFill>
              </a:rPr>
              <a:t>Interaction of the Cow with Soil Ecology</a:t>
            </a:r>
            <a:r>
              <a:rPr lang="en-US" sz="3100"/>
              <a:t> </a:t>
            </a:r>
            <a:br>
              <a:rPr lang="en-US" sz="3600"/>
            </a:br>
            <a:r>
              <a:rPr lang="en-US" sz="2200"/>
              <a:t>Pasture Ecology: Managing Things That We Cannot See. Edward B. Rayburn, Extension Specialist Agriculture and Natural Resources September 2008</a:t>
            </a:r>
            <a:br>
              <a:rPr lang="en-US" sz="2200" b="1">
                <a:solidFill>
                  <a:schemeClr val="accent6">
                    <a:lumMod val="75000"/>
                  </a:schemeClr>
                </a:solidFill>
              </a:rPr>
            </a:br>
            <a:endParaRPr lang="en-US" b="1">
              <a:solidFill>
                <a:schemeClr val="accent6">
                  <a:lumMod val="75000"/>
                </a:schemeClr>
              </a:solidFill>
            </a:endParaRPr>
          </a:p>
        </p:txBody>
      </p:sp>
      <p:sp>
        <p:nvSpPr>
          <p:cNvPr id="3" name="Content Placeholder 2">
            <a:extLst>
              <a:ext uri="{FF2B5EF4-FFF2-40B4-BE49-F238E27FC236}">
                <a16:creationId xmlns:a16="http://schemas.microsoft.com/office/drawing/2014/main" id="{8F7C16EE-2233-26E7-F468-335EB254BA2E}"/>
              </a:ext>
            </a:extLst>
          </p:cNvPr>
          <p:cNvSpPr>
            <a:spLocks noGrp="1"/>
          </p:cNvSpPr>
          <p:nvPr>
            <p:ph idx="1"/>
          </p:nvPr>
        </p:nvSpPr>
        <p:spPr>
          <a:xfrm>
            <a:off x="582906" y="2689320"/>
            <a:ext cx="7666676" cy="3780060"/>
          </a:xfrm>
        </p:spPr>
        <p:txBody>
          <a:bodyPr>
            <a:normAutofit/>
          </a:bodyPr>
          <a:lstStyle/>
          <a:p>
            <a:r>
              <a:rPr lang="en-US" sz="2000"/>
              <a:t>When a cow grazes removing leaves some roots slough (up to 30% per year)</a:t>
            </a:r>
          </a:p>
          <a:p>
            <a:r>
              <a:rPr lang="en-US" sz="2000"/>
              <a:t>Earthworms consume dying roots</a:t>
            </a:r>
          </a:p>
          <a:p>
            <a:r>
              <a:rPr lang="en-US" sz="2000"/>
              <a:t>Bacteria decompose dead roots</a:t>
            </a:r>
          </a:p>
          <a:p>
            <a:r>
              <a:rPr lang="en-US" sz="2000"/>
              <a:t>Earthworms return eating bacteria</a:t>
            </a:r>
          </a:p>
          <a:p>
            <a:r>
              <a:rPr lang="en-US" sz="2000"/>
              <a:t>Some bacteria prefer the highly digestible sugars and proteins while other bacteria prefer the readily digestible fiber; similar to bacteria in the cow’s rumen. </a:t>
            </a:r>
          </a:p>
          <a:p>
            <a:r>
              <a:rPr lang="en-US" sz="2000"/>
              <a:t>Fungus and actinomycetes go to work digesting the less digestible fiber and lignin</a:t>
            </a:r>
          </a:p>
        </p:txBody>
      </p:sp>
      <p:pic>
        <p:nvPicPr>
          <p:cNvPr id="4" name="Picture 4" descr="Pictured is soil aggregation and earthworms.&#10;">
            <a:extLst>
              <a:ext uri="{FF2B5EF4-FFF2-40B4-BE49-F238E27FC236}">
                <a16:creationId xmlns:a16="http://schemas.microsoft.com/office/drawing/2014/main" id="{91346BA2-161B-5018-95F0-61E0F4FBFE9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355165" y="388620"/>
            <a:ext cx="178883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5995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4CB25-2719-3324-0AB6-D92A3763D92B}"/>
              </a:ext>
            </a:extLst>
          </p:cNvPr>
          <p:cNvSpPr>
            <a:spLocks noGrp="1"/>
          </p:cNvSpPr>
          <p:nvPr>
            <p:ph type="title"/>
          </p:nvPr>
        </p:nvSpPr>
        <p:spPr>
          <a:xfrm>
            <a:off x="383458" y="915616"/>
            <a:ext cx="6318899" cy="1325563"/>
          </a:xfrm>
        </p:spPr>
        <p:txBody>
          <a:bodyPr>
            <a:noAutofit/>
          </a:bodyPr>
          <a:lstStyle/>
          <a:p>
            <a:r>
              <a:rPr lang="en-US" sz="2800" b="1">
                <a:solidFill>
                  <a:schemeClr val="accent6">
                    <a:lumMod val="75000"/>
                  </a:schemeClr>
                </a:solidFill>
              </a:rPr>
              <a:t>Interaction of the Cow with Soil Ecology</a:t>
            </a:r>
            <a:br>
              <a:rPr lang="en-US" sz="2800" b="1">
                <a:solidFill>
                  <a:schemeClr val="accent6">
                    <a:lumMod val="75000"/>
                  </a:schemeClr>
                </a:solidFill>
              </a:rPr>
            </a:br>
            <a:r>
              <a:rPr lang="en-US" sz="2800" b="1">
                <a:solidFill>
                  <a:schemeClr val="accent6">
                    <a:lumMod val="75000"/>
                  </a:schemeClr>
                </a:solidFill>
              </a:rPr>
              <a:t>(Continued)</a:t>
            </a:r>
            <a:br>
              <a:rPr lang="en-US" sz="2800" b="1">
                <a:solidFill>
                  <a:schemeClr val="accent6">
                    <a:lumMod val="75000"/>
                  </a:schemeClr>
                </a:solidFill>
              </a:rPr>
            </a:br>
            <a:endParaRPr lang="en-US" sz="2800"/>
          </a:p>
        </p:txBody>
      </p:sp>
      <p:sp>
        <p:nvSpPr>
          <p:cNvPr id="3" name="Content Placeholder 2">
            <a:extLst>
              <a:ext uri="{FF2B5EF4-FFF2-40B4-BE49-F238E27FC236}">
                <a16:creationId xmlns:a16="http://schemas.microsoft.com/office/drawing/2014/main" id="{594E7074-37C5-993C-2477-26DF3A42CD26}"/>
              </a:ext>
            </a:extLst>
          </p:cNvPr>
          <p:cNvSpPr>
            <a:spLocks noGrp="1"/>
          </p:cNvSpPr>
          <p:nvPr>
            <p:ph idx="1"/>
          </p:nvPr>
        </p:nvSpPr>
        <p:spPr>
          <a:xfrm>
            <a:off x="559717" y="2241179"/>
            <a:ext cx="8308872" cy="4151198"/>
          </a:xfrm>
        </p:spPr>
        <p:txBody>
          <a:bodyPr>
            <a:normAutofit fontScale="92500" lnSpcReduction="10000"/>
          </a:bodyPr>
          <a:lstStyle/>
          <a:p>
            <a:r>
              <a:rPr lang="en-US" sz="2400"/>
              <a:t>Cows tread down part of the pasture sward. Allowing earthworms and detritus feeding insects, mites, bacteria, and fungus to consume it</a:t>
            </a:r>
          </a:p>
          <a:p>
            <a:r>
              <a:rPr lang="en-US" sz="2400"/>
              <a:t>Predatory nematodes and protozoa eat the bacteria and release a large part of the nitrogen back into the soil where it is plant available</a:t>
            </a:r>
          </a:p>
          <a:p>
            <a:r>
              <a:rPr lang="en-US" sz="2400"/>
              <a:t>Dung is quickly inhabited by dung beetles, fly larva, rove beetles that eat fly larva, earthworms, and bacteria.. Later fungus and actinomycetes invade the cow pie and help decompose the more resistant forms of carbon</a:t>
            </a:r>
          </a:p>
          <a:p>
            <a:r>
              <a:rPr lang="en-US" sz="2400"/>
              <a:t>Nitrogen enters the soil through nitrogen rich root exudates, root and nodule death, livestock trampling, and dung and urine deposition</a:t>
            </a:r>
          </a:p>
          <a:p>
            <a:endParaRPr lang="en-US" sz="2400"/>
          </a:p>
        </p:txBody>
      </p:sp>
      <p:pic>
        <p:nvPicPr>
          <p:cNvPr id="6" name="Picture 5" descr="Picture is cattle on a sorghum sudangrass mix pasture.&#10;">
            <a:extLst>
              <a:ext uri="{FF2B5EF4-FFF2-40B4-BE49-F238E27FC236}">
                <a16:creationId xmlns:a16="http://schemas.microsoft.com/office/drawing/2014/main" id="{0085DA59-2E19-4980-F408-750B79D67A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02357" y="409947"/>
            <a:ext cx="2441643" cy="1831232"/>
          </a:xfrm>
          <a:prstGeom prst="rect">
            <a:avLst/>
          </a:prstGeom>
        </p:spPr>
      </p:pic>
    </p:spTree>
    <p:extLst>
      <p:ext uri="{BB962C8B-B14F-4D97-AF65-F5344CB8AC3E}">
        <p14:creationId xmlns:p14="http://schemas.microsoft.com/office/powerpoint/2010/main" val="3695545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4F45C3-0A22-2DFF-E6B2-B2C8E063A55E}"/>
              </a:ext>
              <a:ext uri="{C183D7F6-B498-43B3-948B-1728B52AA6E4}">
                <adec:decorative xmlns:adec="http://schemas.microsoft.com/office/drawing/2017/decorative" val="1"/>
              </a:ext>
            </a:extLst>
          </p:cNvPr>
          <p:cNvSpPr>
            <a:spLocks noGrp="1"/>
          </p:cNvSpPr>
          <p:nvPr>
            <p:ph idx="1"/>
          </p:nvPr>
        </p:nvSpPr>
        <p:spPr>
          <a:xfrm>
            <a:off x="241024" y="2006600"/>
            <a:ext cx="7886700" cy="4351338"/>
          </a:xfrm>
        </p:spPr>
        <p:txBody>
          <a:bodyPr>
            <a:normAutofit/>
          </a:bodyPr>
          <a:lstStyle/>
          <a:p>
            <a:r>
              <a:rPr lang="en-US" sz="2400"/>
              <a:t>With time the legume roots meet with mycorrhizal fungus which attaches to the root. The mycorrhizal fungus also attach to grass roots. </a:t>
            </a:r>
          </a:p>
          <a:p>
            <a:pPr lvl="1"/>
            <a:r>
              <a:rPr lang="en-US" sz="2400"/>
              <a:t>The fungus offers the clover extra phosphate in exchange for carbohydrate and nitrogen. </a:t>
            </a:r>
          </a:p>
          <a:p>
            <a:pPr lvl="1"/>
            <a:r>
              <a:rPr lang="en-US" sz="2400"/>
              <a:t>The fungus provides part of the nitrogen to the grass from which it obtained the phosphate in exchange for carbohydrates. </a:t>
            </a:r>
          </a:p>
          <a:p>
            <a:pPr lvl="1"/>
            <a:r>
              <a:rPr lang="en-US" sz="2400"/>
              <a:t>The fungus also obtains phosphate and trace minerals from the soil that it uses in this bartering system</a:t>
            </a:r>
          </a:p>
          <a:p>
            <a:endParaRPr lang="en-US" sz="2800"/>
          </a:p>
        </p:txBody>
      </p:sp>
      <p:sp>
        <p:nvSpPr>
          <p:cNvPr id="5" name="Title 1">
            <a:extLst>
              <a:ext uri="{FF2B5EF4-FFF2-40B4-BE49-F238E27FC236}">
                <a16:creationId xmlns:a16="http://schemas.microsoft.com/office/drawing/2014/main" id="{CD836ACB-FBDF-7597-BD84-6234A07FD304}"/>
              </a:ext>
              <a:ext uri="{C183D7F6-B498-43B3-948B-1728B52AA6E4}">
                <adec:decorative xmlns:adec="http://schemas.microsoft.com/office/drawing/2017/decorative" val="1"/>
              </a:ext>
            </a:extLst>
          </p:cNvPr>
          <p:cNvSpPr>
            <a:spLocks noGrp="1"/>
          </p:cNvSpPr>
          <p:nvPr>
            <p:ph type="title"/>
          </p:nvPr>
        </p:nvSpPr>
        <p:spPr>
          <a:xfrm>
            <a:off x="628650" y="681037"/>
            <a:ext cx="6248804" cy="1325563"/>
          </a:xfrm>
        </p:spPr>
        <p:txBody>
          <a:bodyPr>
            <a:normAutofit/>
          </a:bodyPr>
          <a:lstStyle/>
          <a:p>
            <a:r>
              <a:rPr lang="en-US" sz="2800" b="1">
                <a:solidFill>
                  <a:schemeClr val="accent6">
                    <a:lumMod val="75000"/>
                  </a:schemeClr>
                </a:solidFill>
              </a:rPr>
              <a:t>Interaction of the Cow with Soil Ecology</a:t>
            </a:r>
            <a:br>
              <a:rPr lang="en-US" sz="2800" b="1">
                <a:solidFill>
                  <a:schemeClr val="accent6">
                    <a:lumMod val="75000"/>
                  </a:schemeClr>
                </a:solidFill>
              </a:rPr>
            </a:br>
            <a:r>
              <a:rPr lang="en-US" sz="2800" b="1">
                <a:solidFill>
                  <a:schemeClr val="accent6">
                    <a:lumMod val="75000"/>
                  </a:schemeClr>
                </a:solidFill>
              </a:rPr>
              <a:t>(Continued)</a:t>
            </a:r>
            <a:endParaRPr lang="en-US" sz="2800"/>
          </a:p>
        </p:txBody>
      </p:sp>
      <p:pic>
        <p:nvPicPr>
          <p:cNvPr id="7" name="Picture 6">
            <a:extLst>
              <a:ext uri="{FF2B5EF4-FFF2-40B4-BE49-F238E27FC236}">
                <a16:creationId xmlns:a16="http://schemas.microsoft.com/office/drawing/2014/main" id="{7E0D784A-DF54-8D80-9E63-7FB78E7C255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7169" y="382122"/>
            <a:ext cx="1477317" cy="1969755"/>
          </a:xfrm>
          <a:prstGeom prst="rect">
            <a:avLst/>
          </a:prstGeom>
        </p:spPr>
      </p:pic>
    </p:spTree>
    <p:extLst>
      <p:ext uri="{BB962C8B-B14F-4D97-AF65-F5344CB8AC3E}">
        <p14:creationId xmlns:p14="http://schemas.microsoft.com/office/powerpoint/2010/main" val="2448344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18EBC-1532-FEA6-94B0-44D134C6A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7ACBA-B79D-2AF5-86E0-B6F136553CEF}"/>
              </a:ext>
            </a:extLst>
          </p:cNvPr>
          <p:cNvSpPr>
            <a:spLocks noGrp="1"/>
          </p:cNvSpPr>
          <p:nvPr>
            <p:ph type="title"/>
          </p:nvPr>
        </p:nvSpPr>
        <p:spPr>
          <a:xfrm>
            <a:off x="294968" y="500062"/>
            <a:ext cx="5580539" cy="1325563"/>
          </a:xfrm>
        </p:spPr>
        <p:txBody>
          <a:bodyPr lIns="91440" tIns="45720" rIns="91440" bIns="45720" anchor="t">
            <a:normAutofit/>
          </a:bodyPr>
          <a:lstStyle/>
          <a:p>
            <a:r>
              <a:rPr lang="en-US" sz="4400" b="1"/>
              <a:t>Soil Stability and Erosion</a:t>
            </a:r>
          </a:p>
        </p:txBody>
      </p:sp>
      <p:sp>
        <p:nvSpPr>
          <p:cNvPr id="3" name="Content Placeholder 2">
            <a:extLst>
              <a:ext uri="{FF2B5EF4-FFF2-40B4-BE49-F238E27FC236}">
                <a16:creationId xmlns:a16="http://schemas.microsoft.com/office/drawing/2014/main" id="{59DF2701-FD2A-84D9-531E-C8BDCC1C1665}"/>
              </a:ext>
            </a:extLst>
          </p:cNvPr>
          <p:cNvSpPr>
            <a:spLocks noGrp="1"/>
          </p:cNvSpPr>
          <p:nvPr>
            <p:ph idx="1"/>
          </p:nvPr>
        </p:nvSpPr>
        <p:spPr>
          <a:xfrm>
            <a:off x="300124" y="2715915"/>
            <a:ext cx="8215226" cy="4627615"/>
          </a:xfrm>
        </p:spPr>
        <p:txBody>
          <a:bodyPr lIns="91440" tIns="45720" rIns="91440" bIns="45720" anchor="t">
            <a:noAutofit/>
          </a:bodyPr>
          <a:lstStyle/>
          <a:p>
            <a:pPr marL="285750" indent="-285750">
              <a:lnSpc>
                <a:spcPct val="100000"/>
              </a:lnSpc>
              <a:spcBef>
                <a:spcPts val="0"/>
              </a:spcBef>
              <a:buFont typeface="Arial,Sans-Serif" panose="020B0604020202020204" pitchFamily="34" charset="0"/>
            </a:pPr>
            <a:r>
              <a:rPr lang="en-US" sz="1800"/>
              <a:t>Fungal filaments and exudates from microbes and earthworms help bind particles into stable aggregates, improving water infiltration and protecting soil from erosion, crusting, and compaction. </a:t>
            </a:r>
          </a:p>
          <a:p>
            <a:pPr marL="285750" indent="-285750">
              <a:lnSpc>
                <a:spcPct val="100000"/>
              </a:lnSpc>
              <a:spcBef>
                <a:spcPts val="0"/>
              </a:spcBef>
              <a:buFont typeface="Arial,Sans-Serif" panose="020B0604020202020204" pitchFamily="34" charset="0"/>
            </a:pPr>
            <a:r>
              <a:rPr lang="en-US" sz="1800"/>
              <a:t>Macropores formed by earthworms and other burrowing creatures facilitate water movement into and through the soil. </a:t>
            </a:r>
          </a:p>
          <a:p>
            <a:pPr marL="285750" indent="-285750">
              <a:lnSpc>
                <a:spcPct val="100000"/>
              </a:lnSpc>
              <a:spcBef>
                <a:spcPts val="0"/>
              </a:spcBef>
              <a:buFont typeface="Arial,Sans-Serif" panose="020B0604020202020204" pitchFamily="34" charset="0"/>
            </a:pPr>
            <a:r>
              <a:rPr lang="en-US" sz="1800"/>
              <a:t>Good soil structure enhances root development</a:t>
            </a:r>
          </a:p>
          <a:p>
            <a:pPr marL="285750" indent="-285750">
              <a:lnSpc>
                <a:spcPct val="100000"/>
              </a:lnSpc>
              <a:spcBef>
                <a:spcPts val="0"/>
              </a:spcBef>
              <a:buFont typeface="Arial,Sans-Serif" panose="020B0604020202020204" pitchFamily="34" charset="0"/>
            </a:pPr>
            <a:r>
              <a:rPr lang="en-US" sz="1800"/>
              <a:t>Sheet erosion due to lack of cover removes or redistributes the surface layer of the soil</a:t>
            </a:r>
          </a:p>
          <a:p>
            <a:pPr marL="285750" indent="-285750">
              <a:lnSpc>
                <a:spcPct val="100000"/>
              </a:lnSpc>
              <a:spcBef>
                <a:spcPts val="0"/>
              </a:spcBef>
              <a:buFont typeface="Arial,Sans-Serif" panose="020B0604020202020204" pitchFamily="34" charset="0"/>
            </a:pPr>
            <a:r>
              <a:rPr lang="en-US" sz="1800" err="1"/>
              <a:t>Terracettes</a:t>
            </a:r>
            <a:r>
              <a:rPr lang="en-US" sz="1800"/>
              <a:t> and pedestal erosion are signs of significant soil movement</a:t>
            </a:r>
          </a:p>
          <a:p>
            <a:pPr marL="285750" indent="-285750">
              <a:lnSpc>
                <a:spcPct val="100000"/>
              </a:lnSpc>
              <a:spcBef>
                <a:spcPts val="0"/>
              </a:spcBef>
              <a:buFont typeface="Arial,Sans-Serif" panose="020B0604020202020204" pitchFamily="34" charset="0"/>
            </a:pPr>
            <a:r>
              <a:rPr lang="en-US" sz="1800"/>
              <a:t>Eroded or scoured soils lack soil biota so they are slow to respond to management and inputs</a:t>
            </a:r>
          </a:p>
        </p:txBody>
      </p:sp>
      <p:pic>
        <p:nvPicPr>
          <p:cNvPr id="8" name="Picture 7" descr="Picture is the results of hay feeding in wet conditions with less than favorable ground cover. When moving hay rings don’t drive a tractor through these areas with not cover.&#10;">
            <a:extLst>
              <a:ext uri="{FF2B5EF4-FFF2-40B4-BE49-F238E27FC236}">
                <a16:creationId xmlns:a16="http://schemas.microsoft.com/office/drawing/2014/main" id="{2480FC42-1510-DB8F-45AF-1EF29C87C5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3802" y="339057"/>
            <a:ext cx="1747552" cy="2330069"/>
          </a:xfrm>
          <a:prstGeom prst="rect">
            <a:avLst/>
          </a:prstGeom>
        </p:spPr>
      </p:pic>
      <p:pic>
        <p:nvPicPr>
          <p:cNvPr id="10" name="Content Placeholder 5" descr="Picture is the results of hay feeding in wet conditions with less than favorable ground cover. When moving hay rings don’t drive a tractor through these areas with not cover.&#10;">
            <a:extLst>
              <a:ext uri="{FF2B5EF4-FFF2-40B4-BE49-F238E27FC236}">
                <a16:creationId xmlns:a16="http://schemas.microsoft.com/office/drawing/2014/main" id="{248D7EBD-7DC2-536A-C528-19026D2F129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7007400" y="513571"/>
            <a:ext cx="2311854" cy="2019310"/>
          </a:xfrm>
          <a:prstGeom prst="rect">
            <a:avLst/>
          </a:prstGeom>
        </p:spPr>
      </p:pic>
    </p:spTree>
    <p:extLst>
      <p:ext uri="{BB962C8B-B14F-4D97-AF65-F5344CB8AC3E}">
        <p14:creationId xmlns:p14="http://schemas.microsoft.com/office/powerpoint/2010/main" val="3640248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07F0-5BAD-3449-037E-3A9D64312886}"/>
              </a:ext>
            </a:extLst>
          </p:cNvPr>
          <p:cNvSpPr>
            <a:spLocks noGrp="1"/>
          </p:cNvSpPr>
          <p:nvPr>
            <p:ph type="title"/>
          </p:nvPr>
        </p:nvSpPr>
        <p:spPr>
          <a:xfrm>
            <a:off x="294968" y="500062"/>
            <a:ext cx="5580539" cy="1325563"/>
          </a:xfrm>
        </p:spPr>
        <p:txBody>
          <a:bodyPr>
            <a:normAutofit/>
          </a:bodyPr>
          <a:lstStyle/>
          <a:p>
            <a:r>
              <a:rPr lang="en-US" sz="2800" b="1">
                <a:effectLst/>
                <a:ea typeface="Century Schoolbook" panose="02040604050505020304" pitchFamily="18" charset="0"/>
              </a:rPr>
              <a:t>Compaction by grazing animals and vehicles </a:t>
            </a:r>
            <a:endParaRPr lang="en-US" sz="4400"/>
          </a:p>
        </p:txBody>
      </p:sp>
      <p:sp>
        <p:nvSpPr>
          <p:cNvPr id="3" name="Content Placeholder 2">
            <a:extLst>
              <a:ext uri="{FF2B5EF4-FFF2-40B4-BE49-F238E27FC236}">
                <a16:creationId xmlns:a16="http://schemas.microsoft.com/office/drawing/2014/main" id="{EFEED475-E59E-2338-C2A3-E5899F3EDC35}"/>
              </a:ext>
            </a:extLst>
          </p:cNvPr>
          <p:cNvSpPr>
            <a:spLocks noGrp="1"/>
          </p:cNvSpPr>
          <p:nvPr>
            <p:ph idx="1"/>
          </p:nvPr>
        </p:nvSpPr>
        <p:spPr>
          <a:xfrm>
            <a:off x="628650" y="1949352"/>
            <a:ext cx="7886700" cy="4627615"/>
          </a:xfrm>
        </p:spPr>
        <p:txBody>
          <a:bodyPr>
            <a:normAutofit fontScale="85000" lnSpcReduction="20000"/>
          </a:bodyPr>
          <a:lstStyle/>
          <a:p>
            <a:r>
              <a:rPr lang="en-US" sz="2400">
                <a:effectLst/>
                <a:ea typeface="Century Schoolbook" panose="02040604050505020304" pitchFamily="18" charset="0"/>
                <a:cs typeface="Century Schoolbook" panose="02040604050505020304" pitchFamily="18" charset="0"/>
              </a:rPr>
              <a:t>Ideal soils are approximately </a:t>
            </a:r>
          </a:p>
          <a:p>
            <a:pPr lvl="1"/>
            <a:r>
              <a:rPr lang="en-US" sz="2100">
                <a:effectLst/>
                <a:ea typeface="Century Schoolbook" panose="02040604050505020304" pitchFamily="18" charset="0"/>
                <a:cs typeface="Century Schoolbook" panose="02040604050505020304" pitchFamily="18" charset="0"/>
              </a:rPr>
              <a:t>50 to 60% poor space comprising a variety of poor sizes and lengths </a:t>
            </a:r>
          </a:p>
          <a:p>
            <a:pPr lvl="1"/>
            <a:r>
              <a:rPr lang="en-US" sz="2100">
                <a:ea typeface="Century Schoolbook" panose="02040604050505020304" pitchFamily="18" charset="0"/>
                <a:cs typeface="Century Schoolbook" panose="02040604050505020304" pitchFamily="18" charset="0"/>
              </a:rPr>
              <a:t>Pore</a:t>
            </a:r>
            <a:r>
              <a:rPr lang="en-US" sz="2100">
                <a:effectLst/>
                <a:ea typeface="Century Schoolbook" panose="02040604050505020304" pitchFamily="18" charset="0"/>
                <a:cs typeface="Century Schoolbook" panose="02040604050505020304" pitchFamily="18" charset="0"/>
              </a:rPr>
              <a:t> space comprised of equal parts air and water. </a:t>
            </a:r>
          </a:p>
          <a:p>
            <a:r>
              <a:rPr lang="en-US" sz="2400" u="sng">
                <a:effectLst/>
                <a:ea typeface="Century Schoolbook" panose="02040604050505020304" pitchFamily="18" charset="0"/>
                <a:cs typeface="Century Schoolbook" panose="02040604050505020304" pitchFamily="18" charset="0"/>
              </a:rPr>
              <a:t>Soil compaction </a:t>
            </a:r>
            <a:r>
              <a:rPr lang="en-US" sz="2400">
                <a:effectLst/>
                <a:ea typeface="Century Schoolbook" panose="02040604050505020304" pitchFamily="18" charset="0"/>
                <a:cs typeface="Century Schoolbook" panose="02040604050505020304" pitchFamily="18" charset="0"/>
              </a:rPr>
              <a:t>reduces the larger pores and pathways, thus</a:t>
            </a:r>
          </a:p>
          <a:p>
            <a:pPr lvl="1"/>
            <a:r>
              <a:rPr lang="en-US" sz="2100" u="sng">
                <a:effectLst/>
                <a:ea typeface="Century Schoolbook" panose="02040604050505020304" pitchFamily="18" charset="0"/>
                <a:cs typeface="Century Schoolbook" panose="02040604050505020304" pitchFamily="18" charset="0"/>
              </a:rPr>
              <a:t>reducing the amount of habitat for nematodes and the larger soil organisms. </a:t>
            </a:r>
          </a:p>
          <a:p>
            <a:pPr lvl="1"/>
            <a:r>
              <a:rPr lang="en-US" sz="2100">
                <a:effectLst/>
                <a:ea typeface="Century Schoolbook" panose="02040604050505020304" pitchFamily="18" charset="0"/>
                <a:cs typeface="Century Schoolbook" panose="02040604050505020304" pitchFamily="18" charset="0"/>
              </a:rPr>
              <a:t>The size and continuity of pores control whether larger microbes, such as protozoa, can prey upon bacteria and fungi.</a:t>
            </a:r>
          </a:p>
          <a:p>
            <a:pPr lvl="1"/>
            <a:r>
              <a:rPr lang="en-US" sz="2100">
                <a:effectLst/>
                <a:ea typeface="Century Schoolbook" panose="02040604050505020304" pitchFamily="18" charset="0"/>
                <a:cs typeface="Century Schoolbook" panose="02040604050505020304" pitchFamily="18" charset="0"/>
              </a:rPr>
              <a:t> </a:t>
            </a:r>
            <a:r>
              <a:rPr lang="en-US" sz="2100" u="sng">
                <a:effectLst/>
                <a:ea typeface="Century Schoolbook" panose="02040604050505020304" pitchFamily="18" charset="0"/>
                <a:cs typeface="Century Schoolbook" panose="02040604050505020304" pitchFamily="18" charset="0"/>
              </a:rPr>
              <a:t>Arthropods are severely affected by compaction</a:t>
            </a:r>
            <a:r>
              <a:rPr lang="en-US" sz="2100">
                <a:effectLst/>
                <a:ea typeface="Century Schoolbook" panose="02040604050505020304" pitchFamily="18" charset="0"/>
                <a:cs typeface="Century Schoolbook" panose="02040604050505020304" pitchFamily="18" charset="0"/>
              </a:rPr>
              <a:t>. </a:t>
            </a:r>
          </a:p>
          <a:p>
            <a:r>
              <a:rPr lang="en-US" sz="2400">
                <a:effectLst/>
                <a:ea typeface="Century Schoolbook" panose="02040604050505020304" pitchFamily="18" charset="0"/>
                <a:cs typeface="Century Schoolbook" panose="02040604050505020304" pitchFamily="18" charset="0"/>
              </a:rPr>
              <a:t>Among </a:t>
            </a:r>
            <a:r>
              <a:rPr lang="en-US" sz="2400" u="sng">
                <a:effectLst/>
                <a:ea typeface="Century Schoolbook" panose="02040604050505020304" pitchFamily="18" charset="0"/>
                <a:cs typeface="Century Schoolbook" panose="02040604050505020304" pitchFamily="18" charset="0"/>
              </a:rPr>
              <a:t>nematodes</a:t>
            </a:r>
            <a:r>
              <a:rPr lang="en-US" sz="2400">
                <a:effectLst/>
                <a:ea typeface="Century Schoolbook" panose="02040604050505020304" pitchFamily="18" charset="0"/>
                <a:cs typeface="Century Schoolbook" panose="02040604050505020304" pitchFamily="18" charset="0"/>
              </a:rPr>
              <a:t>, the predatory species are most sensitive to compaction, </a:t>
            </a:r>
            <a:r>
              <a:rPr lang="en-US" sz="2400" u="sng">
                <a:effectLst/>
                <a:ea typeface="Century Schoolbook" panose="02040604050505020304" pitchFamily="18" charset="0"/>
                <a:cs typeface="Century Schoolbook" panose="02040604050505020304" pitchFamily="18" charset="0"/>
              </a:rPr>
              <a:t>followed by fungal- feeders, then bacterial feeders</a:t>
            </a:r>
            <a:r>
              <a:rPr lang="en-US" sz="2400">
                <a:effectLst/>
                <a:ea typeface="Century Schoolbook" panose="02040604050505020304" pitchFamily="18" charset="0"/>
                <a:cs typeface="Century Schoolbook" panose="02040604050505020304" pitchFamily="18" charset="0"/>
              </a:rPr>
              <a:t>. </a:t>
            </a:r>
          </a:p>
          <a:p>
            <a:r>
              <a:rPr lang="en-US" sz="2400">
                <a:effectLst/>
                <a:ea typeface="Century Schoolbook" panose="02040604050505020304" pitchFamily="18" charset="0"/>
                <a:cs typeface="Century Schoolbook" panose="02040604050505020304" pitchFamily="18" charset="0"/>
              </a:rPr>
              <a:t>Compaction also reduces water infiltration and increases runoff and flooding. </a:t>
            </a:r>
          </a:p>
          <a:p>
            <a:r>
              <a:rPr lang="en-US" sz="2400">
                <a:effectLst/>
                <a:ea typeface="Century Schoolbook" panose="02040604050505020304" pitchFamily="18" charset="0"/>
                <a:cs typeface="Century Schoolbook" panose="02040604050505020304" pitchFamily="18" charset="0"/>
              </a:rPr>
              <a:t>Compaction can also cause the soil to become anaerobic, increasing nitrogen losses to the atmosphere.</a:t>
            </a:r>
            <a:endParaRPr lang="en-US" sz="2400"/>
          </a:p>
        </p:txBody>
      </p:sp>
      <p:pic>
        <p:nvPicPr>
          <p:cNvPr id="6" name="Picture 5" descr="Picture is the results of hay feeding in wet conditions with less than favorable ground cover. When moving hay rings don’t drive a tractor through these areas with not cover.&#10;.&#10;">
            <a:extLst>
              <a:ext uri="{FF2B5EF4-FFF2-40B4-BE49-F238E27FC236}">
                <a16:creationId xmlns:a16="http://schemas.microsoft.com/office/drawing/2014/main" id="{D2FB409D-2F04-8ACA-B676-15133E8D84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09189" y="385852"/>
            <a:ext cx="2773017" cy="1658859"/>
          </a:xfrm>
          <a:prstGeom prst="rect">
            <a:avLst/>
          </a:prstGeom>
        </p:spPr>
      </p:pic>
    </p:spTree>
    <p:extLst>
      <p:ext uri="{BB962C8B-B14F-4D97-AF65-F5344CB8AC3E}">
        <p14:creationId xmlns:p14="http://schemas.microsoft.com/office/powerpoint/2010/main" val="2031810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4329B8-C05A-13DA-2DE1-D214FB2ABFE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1261" y="1945532"/>
            <a:ext cx="4449209" cy="3336906"/>
          </a:xfrm>
          <a:prstGeom prst="rect">
            <a:avLst/>
          </a:prstGeom>
        </p:spPr>
      </p:pic>
      <p:pic>
        <p:nvPicPr>
          <p:cNvPr id="4" name="Picture 3">
            <a:extLst>
              <a:ext uri="{FF2B5EF4-FFF2-40B4-BE49-F238E27FC236}">
                <a16:creationId xmlns:a16="http://schemas.microsoft.com/office/drawing/2014/main" id="{55D9E9A5-4A44-6292-4701-AC110BB585F3}"/>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9831" y="2091447"/>
            <a:ext cx="4228290" cy="3171217"/>
          </a:xfrm>
          <a:prstGeom prst="rect">
            <a:avLst/>
          </a:prstGeom>
        </p:spPr>
      </p:pic>
      <p:sp>
        <p:nvSpPr>
          <p:cNvPr id="7" name="Title 6">
            <a:extLst>
              <a:ext uri="{FF2B5EF4-FFF2-40B4-BE49-F238E27FC236}">
                <a16:creationId xmlns:a16="http://schemas.microsoft.com/office/drawing/2014/main" id="{FA53C335-A278-E083-AF49-37FE52C34369}"/>
              </a:ext>
              <a:ext uri="{C183D7F6-B498-43B3-948B-1728B52AA6E4}">
                <adec:decorative xmlns:adec="http://schemas.microsoft.com/office/drawing/2017/decorative" val="1"/>
              </a:ext>
            </a:extLst>
          </p:cNvPr>
          <p:cNvSpPr txBox="1">
            <a:spLocks noGrp="1"/>
          </p:cNvSpPr>
          <p:nvPr>
            <p:ph type="title" idx="4294967295"/>
          </p:nvPr>
        </p:nvSpPr>
        <p:spPr>
          <a:xfrm>
            <a:off x="289598" y="5621891"/>
            <a:ext cx="8643973"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     Bale graze during heavy rain	      One year later with reseeding and rest</a:t>
            </a:r>
          </a:p>
        </p:txBody>
      </p:sp>
    </p:spTree>
    <p:extLst>
      <p:ext uri="{BB962C8B-B14F-4D97-AF65-F5344CB8AC3E}">
        <p14:creationId xmlns:p14="http://schemas.microsoft.com/office/powerpoint/2010/main" val="2842235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1F8F-6B00-1267-C3A5-D7FE4678236A}"/>
              </a:ext>
            </a:extLst>
          </p:cNvPr>
          <p:cNvSpPr>
            <a:spLocks noGrp="1"/>
          </p:cNvSpPr>
          <p:nvPr>
            <p:ph type="title"/>
          </p:nvPr>
        </p:nvSpPr>
        <p:spPr>
          <a:xfrm>
            <a:off x="628650" y="572627"/>
            <a:ext cx="5984429" cy="1325563"/>
          </a:xfrm>
        </p:spPr>
        <p:txBody>
          <a:bodyPr>
            <a:noAutofit/>
          </a:bodyPr>
          <a:lstStyle/>
          <a:p>
            <a:r>
              <a:rPr lang="en-US" sz="2800" b="1">
                <a:solidFill>
                  <a:schemeClr val="accent6">
                    <a:lumMod val="75000"/>
                  </a:schemeClr>
                </a:solidFill>
              </a:rPr>
              <a:t>Comparing Different Methods of Grazing</a:t>
            </a:r>
            <a:br>
              <a:rPr lang="en-US" sz="2800" b="1">
                <a:solidFill>
                  <a:schemeClr val="accent6">
                    <a:lumMod val="75000"/>
                  </a:schemeClr>
                </a:solidFill>
              </a:rPr>
            </a:br>
            <a:r>
              <a:rPr lang="en-US" sz="2000" b="1" i="1">
                <a:solidFill>
                  <a:schemeClr val="accent6">
                    <a:lumMod val="75000"/>
                  </a:schemeClr>
                </a:solidFill>
                <a:effectLst/>
                <a:ea typeface="Century Schoolbook" panose="02040604050505020304" pitchFamily="18" charset="0"/>
                <a:cs typeface="Century Schoolbook" panose="02040604050505020304" pitchFamily="18" charset="0"/>
              </a:rPr>
              <a:t>Plant cover, soil residue, plant diversity, roots, soil life, darker soil color, and reduced soil compaction</a:t>
            </a:r>
            <a:r>
              <a:rPr lang="en-US" sz="2000" b="1">
                <a:solidFill>
                  <a:schemeClr val="accent6">
                    <a:lumMod val="75000"/>
                  </a:schemeClr>
                </a:solidFill>
                <a:effectLst/>
                <a:ea typeface="Century Schoolbook" panose="02040604050505020304" pitchFamily="18" charset="0"/>
                <a:cs typeface="Century Schoolbook" panose="02040604050505020304" pitchFamily="18" charset="0"/>
              </a:rPr>
              <a:t>.</a:t>
            </a:r>
            <a:endParaRPr lang="en-US" sz="2800" b="1">
              <a:solidFill>
                <a:schemeClr val="accent6">
                  <a:lumMod val="75000"/>
                </a:schemeClr>
              </a:solidFill>
            </a:endParaRPr>
          </a:p>
        </p:txBody>
      </p:sp>
      <p:sp>
        <p:nvSpPr>
          <p:cNvPr id="3" name="Content Placeholder 2">
            <a:extLst>
              <a:ext uri="{FF2B5EF4-FFF2-40B4-BE49-F238E27FC236}">
                <a16:creationId xmlns:a16="http://schemas.microsoft.com/office/drawing/2014/main" id="{B7745153-E75D-EA92-C3AD-84029E486135}"/>
              </a:ext>
            </a:extLst>
          </p:cNvPr>
          <p:cNvSpPr>
            <a:spLocks noGrp="1"/>
          </p:cNvSpPr>
          <p:nvPr>
            <p:ph sz="half" idx="1"/>
          </p:nvPr>
        </p:nvSpPr>
        <p:spPr>
          <a:xfrm>
            <a:off x="628650" y="2336467"/>
            <a:ext cx="3886200" cy="4351338"/>
          </a:xfrm>
        </p:spPr>
        <p:txBody>
          <a:bodyPr>
            <a:normAutofit fontScale="85000" lnSpcReduction="20000"/>
          </a:bodyPr>
          <a:lstStyle/>
          <a:p>
            <a:r>
              <a:rPr lang="en-US" sz="2400" b="1"/>
              <a:t>Continuous overgrazed</a:t>
            </a:r>
            <a:r>
              <a:rPr lang="en-US" sz="2400"/>
              <a:t>-</a:t>
            </a:r>
            <a:r>
              <a:rPr lang="en-US" sz="1800" kern="100">
                <a:effectLst/>
                <a:latin typeface="Calibri" panose="020F0502020204030204" pitchFamily="34" charset="0"/>
                <a:ea typeface="Calibri" panose="020F0502020204030204" pitchFamily="34" charset="0"/>
                <a:cs typeface="Times New Roman" panose="02020603050405020304" pitchFamily="18" charset="0"/>
              </a:rPr>
              <a:t>Aggregate Instability, Organic Matter Depletion, Soil Organism Habitat Loss or Decline, Compaction), (SSS, HF, BI)</a:t>
            </a:r>
            <a:endParaRPr lang="en-US" sz="2400"/>
          </a:p>
          <a:p>
            <a:pPr lvl="1"/>
            <a:r>
              <a:rPr lang="en-US" sz="2000"/>
              <a:t>Low density of animals</a:t>
            </a:r>
          </a:p>
          <a:p>
            <a:pPr lvl="1"/>
            <a:r>
              <a:rPr lang="en-US" sz="2000"/>
              <a:t>Low plant cover (spot grazing)</a:t>
            </a:r>
          </a:p>
          <a:p>
            <a:pPr lvl="1"/>
            <a:r>
              <a:rPr lang="en-US" sz="2000"/>
              <a:t>Low residue cover</a:t>
            </a:r>
          </a:p>
          <a:p>
            <a:pPr lvl="1"/>
            <a:r>
              <a:rPr lang="en-US" sz="2000"/>
              <a:t>Plant diversity?</a:t>
            </a:r>
          </a:p>
          <a:p>
            <a:pPr lvl="1"/>
            <a:r>
              <a:rPr lang="en-US" sz="2000"/>
              <a:t>Roots low</a:t>
            </a:r>
          </a:p>
          <a:p>
            <a:pPr lvl="1"/>
            <a:r>
              <a:rPr lang="en-US" sz="2000"/>
              <a:t>Soil life low</a:t>
            </a:r>
          </a:p>
          <a:p>
            <a:pPr lvl="1"/>
            <a:r>
              <a:rPr lang="en-US" sz="2000"/>
              <a:t>Soil color lighter</a:t>
            </a:r>
          </a:p>
          <a:p>
            <a:pPr lvl="1"/>
            <a:r>
              <a:rPr lang="en-US" sz="2000"/>
              <a:t>Poor Fecal distribution</a:t>
            </a:r>
          </a:p>
          <a:p>
            <a:pPr lvl="1"/>
            <a:r>
              <a:rPr lang="en-US" sz="2000"/>
              <a:t>Higher soil bulk density</a:t>
            </a:r>
          </a:p>
          <a:p>
            <a:pPr lvl="1"/>
            <a:r>
              <a:rPr lang="en-US" sz="2000"/>
              <a:t>High supplemental feed needs</a:t>
            </a:r>
          </a:p>
          <a:p>
            <a:pPr lvl="1"/>
            <a:r>
              <a:rPr lang="en-US" sz="2000"/>
              <a:t>High evaporation</a:t>
            </a:r>
          </a:p>
          <a:p>
            <a:pPr lvl="1"/>
            <a:r>
              <a:rPr lang="en-US" sz="2000"/>
              <a:t>Low carrying capacity</a:t>
            </a:r>
          </a:p>
          <a:p>
            <a:pPr lvl="1"/>
            <a:endParaRPr lang="en-US" sz="2000"/>
          </a:p>
          <a:p>
            <a:endParaRPr lang="en-US" sz="2400"/>
          </a:p>
          <a:p>
            <a:pPr lvl="1"/>
            <a:endParaRPr lang="en-US" sz="2000"/>
          </a:p>
        </p:txBody>
      </p:sp>
      <p:sp>
        <p:nvSpPr>
          <p:cNvPr id="5" name="Content Placeholder 4">
            <a:extLst>
              <a:ext uri="{FF2B5EF4-FFF2-40B4-BE49-F238E27FC236}">
                <a16:creationId xmlns:a16="http://schemas.microsoft.com/office/drawing/2014/main" id="{50081C3D-12FC-9CBD-FD21-FC4CA2BFB3FE}"/>
              </a:ext>
            </a:extLst>
          </p:cNvPr>
          <p:cNvSpPr>
            <a:spLocks noGrp="1"/>
          </p:cNvSpPr>
          <p:nvPr>
            <p:ph sz="half" idx="2"/>
          </p:nvPr>
        </p:nvSpPr>
        <p:spPr>
          <a:xfrm>
            <a:off x="4629152" y="2336467"/>
            <a:ext cx="4218038" cy="4351338"/>
          </a:xfrm>
        </p:spPr>
        <p:txBody>
          <a:bodyPr>
            <a:normAutofit fontScale="85000" lnSpcReduction="20000"/>
          </a:bodyPr>
          <a:lstStyle/>
          <a:p>
            <a:r>
              <a:rPr lang="en-US" sz="2400" b="1"/>
              <a:t>Adaptive Grazing and Silvopasture        </a:t>
            </a:r>
          </a:p>
          <a:p>
            <a:pPr marL="0" indent="0">
              <a:buNone/>
            </a:pPr>
            <a:r>
              <a:rPr lang="en-US"/>
              <a:t>(meets assessment criteria)</a:t>
            </a:r>
          </a:p>
          <a:p>
            <a:pPr lvl="1"/>
            <a:r>
              <a:rPr lang="en-US" sz="2000"/>
              <a:t>High density of animals</a:t>
            </a:r>
          </a:p>
          <a:p>
            <a:pPr lvl="1"/>
            <a:r>
              <a:rPr lang="en-US" sz="2000"/>
              <a:t>High plant cover</a:t>
            </a:r>
          </a:p>
          <a:p>
            <a:pPr lvl="1"/>
            <a:r>
              <a:rPr lang="en-US" sz="2000"/>
              <a:t>High residue cover </a:t>
            </a:r>
          </a:p>
          <a:p>
            <a:pPr lvl="1"/>
            <a:r>
              <a:rPr lang="en-US" sz="2000"/>
              <a:t>Plant diversity can be reduced</a:t>
            </a:r>
          </a:p>
          <a:p>
            <a:pPr lvl="1"/>
            <a:r>
              <a:rPr lang="en-US" sz="2000"/>
              <a:t>Roots high</a:t>
            </a:r>
          </a:p>
          <a:p>
            <a:pPr lvl="1"/>
            <a:r>
              <a:rPr lang="en-US" sz="2000"/>
              <a:t>Soil life high</a:t>
            </a:r>
          </a:p>
          <a:p>
            <a:pPr lvl="1"/>
            <a:r>
              <a:rPr lang="en-US" sz="2000"/>
              <a:t>Soil color darker</a:t>
            </a:r>
          </a:p>
          <a:p>
            <a:pPr lvl="1"/>
            <a:r>
              <a:rPr lang="en-US" sz="2000"/>
              <a:t>Good Fecal distribution</a:t>
            </a:r>
          </a:p>
          <a:p>
            <a:pPr lvl="1"/>
            <a:r>
              <a:rPr lang="en-US" sz="2000"/>
              <a:t>Lower bulk density</a:t>
            </a:r>
          </a:p>
          <a:p>
            <a:pPr lvl="1"/>
            <a:r>
              <a:rPr lang="en-US" sz="2000"/>
              <a:t>Low supplemental feed needs</a:t>
            </a:r>
          </a:p>
          <a:p>
            <a:pPr lvl="1"/>
            <a:r>
              <a:rPr lang="en-US" sz="2000"/>
              <a:t>Elevated carrying capacity</a:t>
            </a:r>
          </a:p>
          <a:p>
            <a:pPr marL="342900" lvl="1" indent="0">
              <a:buNone/>
            </a:pPr>
            <a:endParaRPr lang="en-US"/>
          </a:p>
        </p:txBody>
      </p:sp>
      <p:pic>
        <p:nvPicPr>
          <p:cNvPr id="9" name="Picture 8" descr="A group of cows in a field&#10;">
            <a:extLst>
              <a:ext uri="{FF2B5EF4-FFF2-40B4-BE49-F238E27FC236}">
                <a16:creationId xmlns:a16="http://schemas.microsoft.com/office/drawing/2014/main" id="{9526F744-86A7-1542-2157-D0CC4B83D0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613079" y="368261"/>
            <a:ext cx="2530919" cy="1898190"/>
          </a:xfrm>
          <a:prstGeom prst="rect">
            <a:avLst/>
          </a:prstGeom>
        </p:spPr>
      </p:pic>
    </p:spTree>
    <p:extLst>
      <p:ext uri="{BB962C8B-B14F-4D97-AF65-F5344CB8AC3E}">
        <p14:creationId xmlns:p14="http://schemas.microsoft.com/office/powerpoint/2010/main" val="192592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1FF5-20B0-A19E-C818-E83D6E951A00}"/>
              </a:ext>
              <a:ext uri="{C183D7F6-B498-43B3-948B-1728B52AA6E4}">
                <adec:decorative xmlns:adec="http://schemas.microsoft.com/office/drawing/2017/decorative" val="1"/>
              </a:ext>
            </a:extLst>
          </p:cNvPr>
          <p:cNvSpPr>
            <a:spLocks noGrp="1"/>
          </p:cNvSpPr>
          <p:nvPr>
            <p:ph type="title"/>
          </p:nvPr>
        </p:nvSpPr>
        <p:spPr>
          <a:xfrm>
            <a:off x="623197" y="740690"/>
            <a:ext cx="7886700" cy="1325563"/>
          </a:xfrm>
        </p:spPr>
        <p:txBody>
          <a:bodyPr>
            <a:normAutofit/>
          </a:bodyPr>
          <a:lstStyle/>
          <a:p>
            <a:r>
              <a:rPr lang="en-US" sz="2800" b="1">
                <a:solidFill>
                  <a:schemeClr val="accent6">
                    <a:lumMod val="75000"/>
                  </a:schemeClr>
                </a:solidFill>
                <a:cs typeface="Segoe UI Semibold" panose="020B0702040204020203" pitchFamily="34" charset="0"/>
              </a:rPr>
              <a:t>Pest Control</a:t>
            </a:r>
          </a:p>
        </p:txBody>
      </p:sp>
      <p:sp>
        <p:nvSpPr>
          <p:cNvPr id="3" name="Content Placeholder 2">
            <a:extLst>
              <a:ext uri="{FF2B5EF4-FFF2-40B4-BE49-F238E27FC236}">
                <a16:creationId xmlns:a16="http://schemas.microsoft.com/office/drawing/2014/main" id="{A006C1ED-B188-0463-4C68-37F169E59143}"/>
              </a:ext>
              <a:ext uri="{C183D7F6-B498-43B3-948B-1728B52AA6E4}">
                <adec:decorative xmlns:adec="http://schemas.microsoft.com/office/drawing/2017/decorative" val="1"/>
              </a:ext>
            </a:extLst>
          </p:cNvPr>
          <p:cNvSpPr>
            <a:spLocks noGrp="1"/>
          </p:cNvSpPr>
          <p:nvPr>
            <p:ph idx="1"/>
          </p:nvPr>
        </p:nvSpPr>
        <p:spPr>
          <a:xfrm>
            <a:off x="311136" y="1718309"/>
            <a:ext cx="5692637" cy="4351338"/>
          </a:xfrm>
        </p:spPr>
        <p:txBody>
          <a:bodyPr vert="horz" lIns="91440" tIns="45720" rIns="91440" bIns="45720" rtlCol="0" anchor="t">
            <a:normAutofit/>
          </a:bodyPr>
          <a:lstStyle/>
          <a:p>
            <a:r>
              <a:rPr lang="en-US" sz="2000">
                <a:effectLst/>
                <a:ea typeface="Century Schoolbook" panose="02040604050505020304" pitchFamily="18" charset="0"/>
                <a:cs typeface="Century Schoolbook" panose="02040604050505020304" pitchFamily="18" charset="0"/>
              </a:rPr>
              <a:t>Pesticides and anthelmintics (dewormers) that kill aboveground insects can also kill beneficial soil insects.</a:t>
            </a:r>
          </a:p>
          <a:p>
            <a:r>
              <a:rPr lang="en-US" sz="2000">
                <a:effectLst/>
                <a:ea typeface="Century Schoolbook" panose="02040604050505020304" pitchFamily="18" charset="0"/>
                <a:cs typeface="Century Schoolbook" panose="02040604050505020304" pitchFamily="18" charset="0"/>
              </a:rPr>
              <a:t>Herbicides and foliar insecticides applied at recommended rates have a more negligible impact on soil organisms.</a:t>
            </a:r>
          </a:p>
          <a:p>
            <a:r>
              <a:rPr lang="en-US" sz="2000">
                <a:effectLst/>
                <a:ea typeface="Century Schoolbook" panose="02040604050505020304" pitchFamily="18" charset="0"/>
                <a:cs typeface="Century Schoolbook" panose="02040604050505020304" pitchFamily="18" charset="0"/>
              </a:rPr>
              <a:t>Anthelmintics, especially long-acting ones used on livestock, can severely impact soil life. </a:t>
            </a:r>
            <a:r>
              <a:rPr lang="en-US" sz="2000">
                <a:ea typeface="Century Schoolbook" panose="02040604050505020304" pitchFamily="18" charset="0"/>
                <a:cs typeface="Century Schoolbook" panose="02040604050505020304" pitchFamily="18" charset="0"/>
              </a:rPr>
              <a:t>Garlic powder fed in mineral is an alternative, fly paper can also lessen fly numbers.</a:t>
            </a:r>
            <a:endParaRPr lang="en-US" sz="2000">
              <a:effectLst/>
              <a:ea typeface="Century Schoolbook" panose="02040604050505020304" pitchFamily="18" charset="0"/>
              <a:cs typeface="Century Schoolbook" panose="02040604050505020304" pitchFamily="18" charset="0"/>
            </a:endParaRPr>
          </a:p>
          <a:p>
            <a:r>
              <a:rPr lang="en-US" sz="2000">
                <a:effectLst/>
                <a:ea typeface="Century Schoolbook" panose="02040604050505020304" pitchFamily="18" charset="0"/>
                <a:cs typeface="Century Schoolbook" panose="02040604050505020304" pitchFamily="18" charset="0"/>
              </a:rPr>
              <a:t>Fungicides and fumigants have a significant impact on soil organisms</a:t>
            </a:r>
            <a:r>
              <a:rPr lang="en-US" sz="2000" b="1">
                <a:effectLst/>
                <a:ea typeface="Century Schoolbook" panose="02040604050505020304" pitchFamily="18" charset="0"/>
                <a:cs typeface="Century Schoolbook" panose="02040604050505020304" pitchFamily="18" charset="0"/>
              </a:rPr>
              <a:t>. </a:t>
            </a:r>
            <a:endParaRPr lang="en-US" sz="2000">
              <a:effectLst/>
              <a:ea typeface="Century Schoolbook" panose="02040604050505020304" pitchFamily="18" charset="0"/>
              <a:cs typeface="Century Schoolbook" panose="02040604050505020304" pitchFamily="18" charset="0"/>
            </a:endParaRPr>
          </a:p>
          <a:p>
            <a:endParaRPr lang="en-US"/>
          </a:p>
        </p:txBody>
      </p:sp>
      <p:pic>
        <p:nvPicPr>
          <p:cNvPr id="6" name="Picture 5">
            <a:extLst>
              <a:ext uri="{FF2B5EF4-FFF2-40B4-BE49-F238E27FC236}">
                <a16:creationId xmlns:a16="http://schemas.microsoft.com/office/drawing/2014/main" id="{ED8A3D5A-C1B0-575F-32F2-6F6BDAD4478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73583" y="480606"/>
            <a:ext cx="2451370" cy="1838527"/>
          </a:xfrm>
          <a:prstGeom prst="rect">
            <a:avLst/>
          </a:prstGeom>
        </p:spPr>
      </p:pic>
      <p:pic>
        <p:nvPicPr>
          <p:cNvPr id="8" name="Picture 7">
            <a:extLst>
              <a:ext uri="{FF2B5EF4-FFF2-40B4-BE49-F238E27FC236}">
                <a16:creationId xmlns:a16="http://schemas.microsoft.com/office/drawing/2014/main" id="{3D51A9C7-264F-F58F-990B-560B68466B6F}"/>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44023" y="4318978"/>
            <a:ext cx="1548581" cy="1654049"/>
          </a:xfrm>
          <a:prstGeom prst="rect">
            <a:avLst/>
          </a:prstGeom>
        </p:spPr>
      </p:pic>
      <p:pic>
        <p:nvPicPr>
          <p:cNvPr id="10" name="Picture 9">
            <a:extLst>
              <a:ext uri="{FF2B5EF4-FFF2-40B4-BE49-F238E27FC236}">
                <a16:creationId xmlns:a16="http://schemas.microsoft.com/office/drawing/2014/main" id="{3619A1C7-99B5-9A47-0A04-C01BF244B39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00513" y="2494990"/>
            <a:ext cx="2197509" cy="1648132"/>
          </a:xfrm>
          <a:prstGeom prst="rect">
            <a:avLst/>
          </a:prstGeom>
        </p:spPr>
      </p:pic>
      <p:sp>
        <p:nvSpPr>
          <p:cNvPr id="12" name="TextBox 11">
            <a:extLst>
              <a:ext uri="{FF2B5EF4-FFF2-40B4-BE49-F238E27FC236}">
                <a16:creationId xmlns:a16="http://schemas.microsoft.com/office/drawing/2014/main" id="{08FA7EA1-00A8-4233-75EF-1C921F888844}"/>
              </a:ext>
              <a:ext uri="{C183D7F6-B498-43B3-948B-1728B52AA6E4}">
                <adec:decorative xmlns:adec="http://schemas.microsoft.com/office/drawing/2017/decorative" val="1"/>
              </a:ext>
            </a:extLst>
          </p:cNvPr>
          <p:cNvSpPr txBox="1"/>
          <p:nvPr/>
        </p:nvSpPr>
        <p:spPr>
          <a:xfrm>
            <a:off x="6834308" y="1449454"/>
            <a:ext cx="2168013" cy="369332"/>
          </a:xfrm>
          <a:prstGeom prst="rect">
            <a:avLst/>
          </a:prstGeom>
          <a:noFill/>
        </p:spPr>
        <p:txBody>
          <a:bodyPr wrap="square" rtlCol="0">
            <a:spAutoFit/>
          </a:bodyPr>
          <a:lstStyle/>
          <a:p>
            <a:r>
              <a:rPr lang="en-US">
                <a:solidFill>
                  <a:schemeClr val="bg1"/>
                </a:solidFill>
              </a:rPr>
              <a:t>Walk through fly trap</a:t>
            </a:r>
          </a:p>
        </p:txBody>
      </p:sp>
      <p:sp>
        <p:nvSpPr>
          <p:cNvPr id="13" name="TextBox 12">
            <a:extLst>
              <a:ext uri="{FF2B5EF4-FFF2-40B4-BE49-F238E27FC236}">
                <a16:creationId xmlns:a16="http://schemas.microsoft.com/office/drawing/2014/main" id="{3565DA84-F2D6-82B1-4046-C7C0D0A73B5A}"/>
              </a:ext>
              <a:ext uri="{C183D7F6-B498-43B3-948B-1728B52AA6E4}">
                <adec:decorative xmlns:adec="http://schemas.microsoft.com/office/drawing/2017/decorative" val="1"/>
              </a:ext>
            </a:extLst>
          </p:cNvPr>
          <p:cNvSpPr txBox="1"/>
          <p:nvPr/>
        </p:nvSpPr>
        <p:spPr>
          <a:xfrm>
            <a:off x="7144022" y="5116158"/>
            <a:ext cx="1548581" cy="584775"/>
          </a:xfrm>
          <a:prstGeom prst="rect">
            <a:avLst/>
          </a:prstGeom>
          <a:noFill/>
        </p:spPr>
        <p:txBody>
          <a:bodyPr wrap="square" rtlCol="0">
            <a:spAutoFit/>
          </a:bodyPr>
          <a:lstStyle/>
          <a:p>
            <a:r>
              <a:rPr lang="en-US" sz="1600">
                <a:solidFill>
                  <a:schemeClr val="bg1"/>
                </a:solidFill>
              </a:rPr>
              <a:t>Fly paper with bird protection</a:t>
            </a:r>
          </a:p>
        </p:txBody>
      </p:sp>
      <p:sp>
        <p:nvSpPr>
          <p:cNvPr id="14" name="TextBox 13">
            <a:extLst>
              <a:ext uri="{FF2B5EF4-FFF2-40B4-BE49-F238E27FC236}">
                <a16:creationId xmlns:a16="http://schemas.microsoft.com/office/drawing/2014/main" id="{536ACAA4-CB3C-0637-77BE-C8F685B4CD70}"/>
              </a:ext>
              <a:ext uri="{C183D7F6-B498-43B3-948B-1728B52AA6E4}">
                <adec:decorative xmlns:adec="http://schemas.microsoft.com/office/drawing/2017/decorative" val="1"/>
              </a:ext>
            </a:extLst>
          </p:cNvPr>
          <p:cNvSpPr txBox="1"/>
          <p:nvPr/>
        </p:nvSpPr>
        <p:spPr>
          <a:xfrm>
            <a:off x="6573584" y="3026668"/>
            <a:ext cx="2451369" cy="584775"/>
          </a:xfrm>
          <a:prstGeom prst="rect">
            <a:avLst/>
          </a:prstGeom>
          <a:noFill/>
        </p:spPr>
        <p:txBody>
          <a:bodyPr wrap="square" rtlCol="0">
            <a:spAutoFit/>
          </a:bodyPr>
          <a:lstStyle/>
          <a:p>
            <a:pPr algn="ctr"/>
            <a:r>
              <a:rPr lang="en-US" sz="1600" err="1">
                <a:solidFill>
                  <a:schemeClr val="bg1"/>
                </a:solidFill>
              </a:rPr>
              <a:t>Flieseaten</a:t>
            </a:r>
            <a:r>
              <a:rPr lang="en-US" sz="1600">
                <a:solidFill>
                  <a:schemeClr val="bg1"/>
                </a:solidFill>
              </a:rPr>
              <a:t> off of Fly paper with bird protection</a:t>
            </a:r>
          </a:p>
        </p:txBody>
      </p:sp>
    </p:spTree>
    <p:extLst>
      <p:ext uri="{BB962C8B-B14F-4D97-AF65-F5344CB8AC3E}">
        <p14:creationId xmlns:p14="http://schemas.microsoft.com/office/powerpoint/2010/main" val="435183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D2878C8-C593-0DFD-3069-ABE16D162F3F}"/>
              </a:ext>
              <a:ext uri="{C183D7F6-B498-43B3-948B-1728B52AA6E4}">
                <adec:decorative xmlns:adec="http://schemas.microsoft.com/office/drawing/2017/decorative" val="1"/>
              </a:ext>
            </a:extLst>
          </p:cNvPr>
          <p:cNvSpPr>
            <a:spLocks noGrp="1"/>
          </p:cNvSpPr>
          <p:nvPr>
            <p:ph type="ftr" sz="quarter" idx="11"/>
          </p:nvPr>
        </p:nvSpPr>
        <p:spPr/>
        <p:txBody>
          <a:bodyPr/>
          <a:lstStyle/>
          <a:p>
            <a:pPr>
              <a:spcAft>
                <a:spcPts val="600"/>
              </a:spcAft>
            </a:pPr>
            <a:endParaRPr lang="en-US"/>
          </a:p>
        </p:txBody>
      </p:sp>
      <p:pic>
        <p:nvPicPr>
          <p:cNvPr id="4" name="Picture 3">
            <a:extLst>
              <a:ext uri="{FF2B5EF4-FFF2-40B4-BE49-F238E27FC236}">
                <a16:creationId xmlns:a16="http://schemas.microsoft.com/office/drawing/2014/main" id="{94E675EF-0B0D-FC04-9DA5-85C016260E5A}"/>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2480" y="845820"/>
            <a:ext cx="8016990" cy="5394960"/>
          </a:xfrm>
          <a:prstGeom prst="rect">
            <a:avLst/>
          </a:prstGeom>
        </p:spPr>
      </p:pic>
      <p:sp>
        <p:nvSpPr>
          <p:cNvPr id="3" name="Title 2">
            <a:extLst>
              <a:ext uri="{FF2B5EF4-FFF2-40B4-BE49-F238E27FC236}">
                <a16:creationId xmlns:a16="http://schemas.microsoft.com/office/drawing/2014/main" id="{9CADC924-C0A1-E41D-24C1-7300EB0F76B6}"/>
              </a:ext>
              <a:ext uri="{C183D7F6-B498-43B3-948B-1728B52AA6E4}">
                <adec:decorative xmlns:adec="http://schemas.microsoft.com/office/drawing/2017/decorative" val="1"/>
              </a:ext>
            </a:extLst>
          </p:cNvPr>
          <p:cNvSpPr txBox="1">
            <a:spLocks noGrp="1"/>
          </p:cNvSpPr>
          <p:nvPr>
            <p:ph type="title" idx="4294967295"/>
          </p:nvPr>
        </p:nvSpPr>
        <p:spPr>
          <a:xfrm>
            <a:off x="2029731" y="408214"/>
            <a:ext cx="5624285"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mn-lt"/>
                <a:ea typeface="+mn-ea"/>
                <a:cs typeface="Calibri"/>
              </a:rPr>
              <a:t>Aldo Leopold quote and the Soil Life food web</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489756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descr="Depicting the connectiveness of underground life&#10;">
            <a:extLst>
              <a:ext uri="{FF2B5EF4-FFF2-40B4-BE49-F238E27FC236}">
                <a16:creationId xmlns:a16="http://schemas.microsoft.com/office/drawing/2014/main" id="{C90EB1AB-0C15-ACA1-205F-50B4D151BD65}"/>
              </a:ext>
            </a:extLst>
          </p:cNvPr>
          <p:cNvSpPr>
            <a:spLocks noGrp="1"/>
          </p:cNvSpPr>
          <p:nvPr>
            <p:ph type="title"/>
          </p:nvPr>
        </p:nvSpPr>
        <p:spPr/>
        <p:txBody>
          <a:bodyPr/>
          <a:lstStyle/>
          <a:p>
            <a:r>
              <a:rPr lang="en-US" dirty="0"/>
              <a:t>3</a:t>
            </a:r>
          </a:p>
        </p:txBody>
      </p:sp>
      <p:pic>
        <p:nvPicPr>
          <p:cNvPr id="4" name="Picture 3" descr="Depicting the connectiveness of underground life&#10;">
            <a:extLst>
              <a:ext uri="{FF2B5EF4-FFF2-40B4-BE49-F238E27FC236}">
                <a16:creationId xmlns:a16="http://schemas.microsoft.com/office/drawing/2014/main" id="{CE9F83C6-2081-66A5-385B-F92D6BF22BF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53314" y="1151463"/>
            <a:ext cx="5820880" cy="5216937"/>
          </a:xfrm>
          <a:prstGeom prst="rect">
            <a:avLst/>
          </a:prstGeom>
        </p:spPr>
      </p:pic>
      <p:sp>
        <p:nvSpPr>
          <p:cNvPr id="6" name="TextBox 5">
            <a:extLst>
              <a:ext uri="{FF2B5EF4-FFF2-40B4-BE49-F238E27FC236}">
                <a16:creationId xmlns:a16="http://schemas.microsoft.com/office/drawing/2014/main" id="{F6E7186F-1959-DFD7-70FF-E9B1971755E1}"/>
              </a:ext>
            </a:extLst>
          </p:cNvPr>
          <p:cNvSpPr txBox="1"/>
          <p:nvPr/>
        </p:nvSpPr>
        <p:spPr>
          <a:xfrm>
            <a:off x="1104900" y="628243"/>
            <a:ext cx="6934200" cy="523220"/>
          </a:xfrm>
          <a:prstGeom prst="rect">
            <a:avLst/>
          </a:prstGeom>
          <a:noFill/>
        </p:spPr>
        <p:txBody>
          <a:bodyPr wrap="square">
            <a:spAutoFit/>
          </a:bodyPr>
          <a:lstStyle/>
          <a:p>
            <a:r>
              <a:rPr lang="en-US" sz="2800" b="1">
                <a:solidFill>
                  <a:srgbClr val="76923C"/>
                </a:solidFill>
                <a:effectLst/>
                <a:latin typeface="Segoe UI Semibold" panose="020B0702040204020203" pitchFamily="34" charset="0"/>
                <a:ea typeface="Century Schoolbook" panose="02040604050505020304" pitchFamily="18" charset="0"/>
                <a:cs typeface="Century Schoolbook" panose="02040604050505020304" pitchFamily="18" charset="0"/>
              </a:rPr>
              <a:t>The Underground Community</a:t>
            </a:r>
            <a:endParaRPr lang="en-US" sz="2800"/>
          </a:p>
        </p:txBody>
      </p:sp>
    </p:spTree>
    <p:extLst>
      <p:ext uri="{BB962C8B-B14F-4D97-AF65-F5344CB8AC3E}">
        <p14:creationId xmlns:p14="http://schemas.microsoft.com/office/powerpoint/2010/main" val="1695123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6E302-0622-9011-355E-C3F7F100544A}"/>
              </a:ext>
            </a:extLst>
          </p:cNvPr>
          <p:cNvSpPr>
            <a:spLocks noGrp="1"/>
          </p:cNvSpPr>
          <p:nvPr>
            <p:ph type="title"/>
          </p:nvPr>
        </p:nvSpPr>
        <p:spPr>
          <a:xfrm>
            <a:off x="628650" y="681037"/>
            <a:ext cx="7886700" cy="1325563"/>
          </a:xfrm>
        </p:spPr>
        <p:txBody>
          <a:bodyPr>
            <a:normAutofit/>
          </a:bodyPr>
          <a:lstStyle/>
          <a:p>
            <a:r>
              <a:rPr lang="en-US" sz="2800" b="1">
                <a:effectLst/>
                <a:ea typeface="Century Schoolbook" panose="02040604050505020304" pitchFamily="18" charset="0"/>
                <a:cs typeface="Century Schoolbook" panose="02040604050505020304" pitchFamily="18" charset="0"/>
              </a:rPr>
              <a:t>The Underground Community</a:t>
            </a:r>
            <a:br>
              <a:rPr lang="en-US" sz="2800">
                <a:effectLst/>
                <a:latin typeface="Century Schoolbook" panose="02040604050505020304" pitchFamily="18" charset="0"/>
                <a:ea typeface="Century Schoolbook" panose="02040604050505020304" pitchFamily="18" charset="0"/>
                <a:cs typeface="Century Schoolbook" panose="02040604050505020304" pitchFamily="18" charset="0"/>
              </a:rPr>
            </a:br>
            <a:endParaRPr lang="en-US" sz="4400"/>
          </a:p>
        </p:txBody>
      </p:sp>
      <p:sp>
        <p:nvSpPr>
          <p:cNvPr id="3" name="Content Placeholder 2">
            <a:extLst>
              <a:ext uri="{FF2B5EF4-FFF2-40B4-BE49-F238E27FC236}">
                <a16:creationId xmlns:a16="http://schemas.microsoft.com/office/drawing/2014/main" id="{9285C451-60B7-2C08-0071-1D0A8C409A6D}"/>
              </a:ext>
            </a:extLst>
          </p:cNvPr>
          <p:cNvSpPr>
            <a:spLocks noGrp="1"/>
          </p:cNvSpPr>
          <p:nvPr>
            <p:ph idx="1"/>
          </p:nvPr>
        </p:nvSpPr>
        <p:spPr>
          <a:xfrm>
            <a:off x="518978" y="1999007"/>
            <a:ext cx="8106043" cy="5330758"/>
          </a:xfrm>
        </p:spPr>
        <p:txBody>
          <a:bodyPr>
            <a:normAutofit/>
          </a:bodyPr>
          <a:lstStyle/>
          <a:p>
            <a:r>
              <a:rPr lang="en-US" sz="1800">
                <a:ea typeface="Century Schoolbook" panose="02040604050505020304" pitchFamily="18" charset="0"/>
                <a:cs typeface="Century Schoolbook" panose="02040604050505020304" pitchFamily="18" charset="0"/>
              </a:rPr>
              <a:t>Soil biota, includes an incredible diversity of organisms. </a:t>
            </a:r>
          </a:p>
          <a:p>
            <a:r>
              <a:rPr lang="en-US" sz="1800">
                <a:ea typeface="Century Schoolbook" panose="02040604050505020304" pitchFamily="18" charset="0"/>
                <a:cs typeface="Century Schoolbook" panose="02040604050505020304" pitchFamily="18" charset="0"/>
              </a:rPr>
              <a:t>Tons of soil organisms, including microorganisms (e.g., bacteria, fungi, and algae) and macro-organisms (e.g., mites, springtail, spiders, beetles, bees.), can live in an acre of pastureland soil and are more diverse than the community of plants and animals above ground. </a:t>
            </a:r>
          </a:p>
          <a:p>
            <a:r>
              <a:rPr lang="en-US" sz="1800">
                <a:ea typeface="Century Schoolbook" panose="02040604050505020304" pitchFamily="18" charset="0"/>
                <a:cs typeface="Century Schoolbook" panose="02040604050505020304" pitchFamily="18" charset="0"/>
              </a:rPr>
              <a:t>Soil biota concentrate in plant residue in the upper few inches of soil along with the predominance of roots. With improved management over time the soil and rooting depth are improved.</a:t>
            </a:r>
          </a:p>
          <a:p>
            <a:r>
              <a:rPr lang="en-US" sz="1800">
                <a:effectLst/>
                <a:ea typeface="Century Schoolbook" panose="02040604050505020304" pitchFamily="18" charset="0"/>
                <a:cs typeface="Century Schoolbook" panose="02040604050505020304" pitchFamily="18" charset="0"/>
              </a:rPr>
              <a:t>The larger soil organisms, such as millipedes, beetles, and microarthropods, shred dead leaves and residue, mix them with the soil, and make organic material more accessible to bacteria and other microorganisms. Livestock are big shredders.</a:t>
            </a:r>
          </a:p>
          <a:p>
            <a:r>
              <a:rPr lang="en-US" sz="1800">
                <a:effectLst/>
                <a:ea typeface="Century Schoolbook" panose="02040604050505020304" pitchFamily="18" charset="0"/>
                <a:cs typeface="Century Schoolbook" panose="02040604050505020304" pitchFamily="18" charset="0"/>
              </a:rPr>
              <a:t>Ants and other macro-organisms tunnel through soils even in drier pasturelands.</a:t>
            </a:r>
          </a:p>
          <a:p>
            <a:endParaRPr lang="en-US" sz="2400">
              <a:latin typeface="Times New Roman" panose="02020603050405020304" pitchFamily="18" charset="0"/>
              <a:ea typeface="Century Schoolbook" panose="02040604050505020304" pitchFamily="18" charset="0"/>
              <a:cs typeface="Century Schoolbook" panose="02040604050505020304" pitchFamily="18" charset="0"/>
            </a:endParaRPr>
          </a:p>
          <a:p>
            <a:endParaRPr lang="en-US" sz="2400">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pic>
        <p:nvPicPr>
          <p:cNvPr id="6" name="Picture 5" descr="Soil organisms interact with one another, with plant roots and their environment, forming the soil food web. Soil biota, the biologically active powerhouse of soil, includes an incredible diversity of organisms. Tons of soil organisms, including microorganisms (e.g., bacteria, fungi, and algae) and macro-organisms (e.g., mites, springtail, spiders, beetles, bees.), can live in an acre of pastureland soil and are more diverse than the community of plants and animals above ground. Plant residue in the upper few inches of soil and along roots is where soil biota concentrate. &#10; &#10;The larger soil organisms, such as millipedes, beetles, and microarthropods, shred dead leaves and residue, mix them with the soil, and make organic material more accessible to bacteria and other microorganisms. Ants and other macro-organisms tunnel through soils even in drier pasturelands. &#10; &#10;Predators in the soil food web include centipedes, spiders, mites, ants, insects, and beetles, all controlling the population of soil biota. Small organisms, including mites, springtails, nematodes, and one-celled protozoa, graze on even smaller bacteria and fungi. Other organisms feed on dead roots, shredded residue, and the fecal by-products of the larger organisms. Microscopic bacteria and fungi comprise the bulk of the biota in the soil. They finish the decomposition process by breaking down the remaining material and storing its energy and nutrients in their cells. Fungi can digest even lignin, which ruminants cannot do. Algae and fungi are the first organisms to colonize rock and form &quot;new soil&quot; by releasing substances that disintegrate rock. &#10; &#10;Observation and measurement can track changes at the same location in the field, enabling comparison between the baseline status and that after several seasons of application of a management practice. No single indicator provides a good assessment of soil health so using multiple methods of assessment provides a fuller picture of soil health. &#10;&#10;The best way to make assessments is in the field. A reference site demonstrating the potential of a soil group is ideal however for a quick comparison to the site being evaluated it can be an area with less disturbance like that under a fenceline. This can provide an estimate of potential ecosystem function for the site.&#10; &#10;Soil organisms provide a biologic indication of soil health and how complete and complex the soil community is- which top predators, prey, herbivores, and other functional groups are present and what proportions. Begin by collecting these in groups at a baseline point in time, continue doing so after you implement practices, and then compare the results. Pitfall traps or performing Berlese funnel surveys are useful in conducting these surveys.  (See Xerces Farming with Soil Life: A Handbook for Supporting Soil Invertebrates and Soil Health on Farms). &#10;Pitfall Traps catch animals, mostly invertebrate macrofauna, that move across the soil surface. Think about timing, pitfall traps should be used during the growing season when soil animals are active. Avoid rainy periods because the trap can fill with water making them ineffective. Berlese funnels represent a simplified method of surveying mobile soil-dwelling organisms, especially small arthropods such as mites, springtails, and small insects. In this method, a shallow soil or leaf litter sample is collected and placed under a light. Over a period of days or hours depending on the sample size as the light warms and dries the soil sample, organisms move away from the light and heat and into a trap. Baermann funnel surveys are used to collect nematodes from a soil sample using a funnel, paper filter and water. A dissecting microscope is needed to identify and count the active nematodes from the sample. These funnels can be used to examine other creature of water films-rotifers, protozoa, tardigrades.&#10;&#10;The larger soil organisms, such as millipedes, beetles, and microarthropods, shred dead leaves and residue, mix them with the soil, and make organic material more accessible to bacteria and other microorganisms. Ants and other macro-organisms tunnel through soils even in drier pasturelands. &#10; &#10;Predators in the soil food web include centipedes, spiders, mites, ants, insects, and beetles, all controlling the population of soil biota. Small organisms, including mites, springtails, nematodes, and one-celled protozoa, graze on even smaller bacteria and fungi. Other organisms feed on dead roots, shredded residue, and the fecal by-products of the larger organisms. Microscopic bacteria and fungi comprise the bulk of the biota in the soil. They finish the decomposition process by breaking down the remaining material and storing its energy and nutrients in their cells. Fungi can digest even lignin, which ruminants cannot do. Algae and fungi are the first organisms to colonize rock and form &quot;new soil&quot; by releasing substances that disintegrate rock. &#10;">
            <a:extLst>
              <a:ext uri="{FF2B5EF4-FFF2-40B4-BE49-F238E27FC236}">
                <a16:creationId xmlns:a16="http://schemas.microsoft.com/office/drawing/2014/main" id="{C136B9CD-B3FB-D2EE-F9B7-FE3813A586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46061" y="408539"/>
            <a:ext cx="1879278" cy="1598062"/>
          </a:xfrm>
          <a:prstGeom prst="rect">
            <a:avLst/>
          </a:prstGeom>
        </p:spPr>
      </p:pic>
      <p:sp>
        <p:nvSpPr>
          <p:cNvPr id="8" name="TextBox 7">
            <a:extLst>
              <a:ext uri="{FF2B5EF4-FFF2-40B4-BE49-F238E27FC236}">
                <a16:creationId xmlns:a16="http://schemas.microsoft.com/office/drawing/2014/main" id="{5AA590D9-2F6C-522B-28F4-099E0621E294}"/>
              </a:ext>
            </a:extLst>
          </p:cNvPr>
          <p:cNvSpPr txBox="1"/>
          <p:nvPr/>
        </p:nvSpPr>
        <p:spPr>
          <a:xfrm>
            <a:off x="7494063" y="1174541"/>
            <a:ext cx="1651820" cy="338554"/>
          </a:xfrm>
          <a:prstGeom prst="rect">
            <a:avLst/>
          </a:prstGeom>
          <a:noFill/>
        </p:spPr>
        <p:txBody>
          <a:bodyPr wrap="square" rtlCol="0">
            <a:spAutoFit/>
          </a:bodyPr>
          <a:lstStyle/>
          <a:p>
            <a:r>
              <a:rPr lang="en-US" sz="1600">
                <a:solidFill>
                  <a:schemeClr val="bg1"/>
                </a:solidFill>
              </a:rPr>
              <a:t>Soil aggregates</a:t>
            </a:r>
          </a:p>
        </p:txBody>
      </p:sp>
    </p:spTree>
    <p:extLst>
      <p:ext uri="{BB962C8B-B14F-4D97-AF65-F5344CB8AC3E}">
        <p14:creationId xmlns:p14="http://schemas.microsoft.com/office/powerpoint/2010/main" val="3749796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17D4C-680E-B87C-EE7F-5487C8A10426}"/>
              </a:ext>
            </a:extLst>
          </p:cNvPr>
          <p:cNvSpPr>
            <a:spLocks noGrp="1"/>
          </p:cNvSpPr>
          <p:nvPr>
            <p:ph type="title"/>
          </p:nvPr>
        </p:nvSpPr>
        <p:spPr>
          <a:xfrm>
            <a:off x="628650" y="500062"/>
            <a:ext cx="7886700" cy="1325563"/>
          </a:xfrm>
        </p:spPr>
        <p:txBody>
          <a:bodyPr/>
          <a:lstStyle/>
          <a:p>
            <a:r>
              <a:rPr lang="en-US" sz="3600" b="1">
                <a:effectLst/>
                <a:ea typeface="Century Schoolbook" panose="02040604050505020304" pitchFamily="18" charset="0"/>
                <a:cs typeface="Century Schoolbook" panose="02040604050505020304" pitchFamily="18" charset="0"/>
              </a:rPr>
              <a:t>The Underground Community</a:t>
            </a:r>
            <a:br>
              <a:rPr lang="en-US" sz="3600" b="1">
                <a:effectLst/>
                <a:ea typeface="Century Schoolbook" panose="02040604050505020304" pitchFamily="18" charset="0"/>
                <a:cs typeface="Century Schoolbook" panose="02040604050505020304" pitchFamily="18" charset="0"/>
              </a:rPr>
            </a:br>
            <a:r>
              <a:rPr lang="en-US" sz="3600" b="1">
                <a:effectLst/>
                <a:ea typeface="Century Schoolbook" panose="02040604050505020304" pitchFamily="18" charset="0"/>
                <a:cs typeface="Century Schoolbook" panose="02040604050505020304" pitchFamily="18" charset="0"/>
              </a:rPr>
              <a:t>(continued)</a:t>
            </a:r>
            <a:endParaRPr lang="en-US"/>
          </a:p>
        </p:txBody>
      </p:sp>
      <p:sp>
        <p:nvSpPr>
          <p:cNvPr id="3" name="Content Placeholder 2">
            <a:extLst>
              <a:ext uri="{FF2B5EF4-FFF2-40B4-BE49-F238E27FC236}">
                <a16:creationId xmlns:a16="http://schemas.microsoft.com/office/drawing/2014/main" id="{1BA467C6-CFF2-9288-ABFA-FC22CE569AD7}"/>
              </a:ext>
            </a:extLst>
          </p:cNvPr>
          <p:cNvSpPr>
            <a:spLocks noGrp="1"/>
          </p:cNvSpPr>
          <p:nvPr>
            <p:ph idx="1"/>
          </p:nvPr>
        </p:nvSpPr>
        <p:spPr>
          <a:xfrm>
            <a:off x="501445" y="1825624"/>
            <a:ext cx="8155858" cy="4530726"/>
          </a:xfrm>
        </p:spPr>
        <p:txBody>
          <a:bodyPr>
            <a:normAutofit fontScale="92500" lnSpcReduction="10000"/>
          </a:bodyPr>
          <a:lstStyle/>
          <a:p>
            <a:r>
              <a:rPr lang="en-US" sz="2400" u="sng">
                <a:effectLst/>
                <a:ea typeface="Century Schoolbook" panose="02040604050505020304" pitchFamily="18" charset="0"/>
                <a:cs typeface="Century Schoolbook" panose="02040604050505020304" pitchFamily="18" charset="0"/>
              </a:rPr>
              <a:t>Predators</a:t>
            </a:r>
            <a:r>
              <a:rPr lang="en-US" sz="2400">
                <a:effectLst/>
                <a:ea typeface="Century Schoolbook" panose="02040604050505020304" pitchFamily="18" charset="0"/>
                <a:cs typeface="Century Schoolbook" panose="02040604050505020304" pitchFamily="18" charset="0"/>
              </a:rPr>
              <a:t> in the soil food web include centipedes, spiders, mites, ants, insects, and beetles, all controlling the population of soil biota. </a:t>
            </a:r>
          </a:p>
          <a:p>
            <a:r>
              <a:rPr lang="en-US" sz="2400" u="sng">
                <a:effectLst/>
                <a:ea typeface="Century Schoolbook" panose="02040604050505020304" pitchFamily="18" charset="0"/>
                <a:cs typeface="Century Schoolbook" panose="02040604050505020304" pitchFamily="18" charset="0"/>
              </a:rPr>
              <a:t>Small organisms</a:t>
            </a:r>
            <a:r>
              <a:rPr lang="en-US" sz="2400">
                <a:effectLst/>
                <a:ea typeface="Century Schoolbook" panose="02040604050505020304" pitchFamily="18" charset="0"/>
                <a:cs typeface="Century Schoolbook" panose="02040604050505020304" pitchFamily="18" charset="0"/>
              </a:rPr>
              <a:t>, including mites, springtails, nematodes, and one-celled protozoa, graze on even smaller bacteria and fungi. </a:t>
            </a:r>
          </a:p>
          <a:p>
            <a:r>
              <a:rPr lang="en-US" sz="2400" u="sng">
                <a:effectLst/>
                <a:ea typeface="Century Schoolbook" panose="02040604050505020304" pitchFamily="18" charset="0"/>
                <a:cs typeface="Century Schoolbook" panose="02040604050505020304" pitchFamily="18" charset="0"/>
              </a:rPr>
              <a:t>Other organisms </a:t>
            </a:r>
            <a:r>
              <a:rPr lang="en-US" sz="2400">
                <a:effectLst/>
                <a:ea typeface="Century Schoolbook" panose="02040604050505020304" pitchFamily="18" charset="0"/>
                <a:cs typeface="Century Schoolbook" panose="02040604050505020304" pitchFamily="18" charset="0"/>
              </a:rPr>
              <a:t>feed on dead roots, shredded residue, and the fecal by-products of the larger organisms. </a:t>
            </a:r>
          </a:p>
          <a:p>
            <a:r>
              <a:rPr lang="en-US" sz="2400" u="sng">
                <a:effectLst/>
                <a:ea typeface="Century Schoolbook" panose="02040604050505020304" pitchFamily="18" charset="0"/>
                <a:cs typeface="Century Schoolbook" panose="02040604050505020304" pitchFamily="18" charset="0"/>
              </a:rPr>
              <a:t>Microscopic bacteria and fungi </a:t>
            </a:r>
            <a:r>
              <a:rPr lang="en-US" sz="2400">
                <a:effectLst/>
                <a:ea typeface="Century Schoolbook" panose="02040604050505020304" pitchFamily="18" charset="0"/>
                <a:cs typeface="Century Schoolbook" panose="02040604050505020304" pitchFamily="18" charset="0"/>
              </a:rPr>
              <a:t>comprise the bulk of the biota in the soil. They finish the decomposition process. </a:t>
            </a:r>
          </a:p>
          <a:p>
            <a:r>
              <a:rPr lang="en-US" sz="2400">
                <a:effectLst/>
                <a:ea typeface="Century Schoolbook" panose="02040604050505020304" pitchFamily="18" charset="0"/>
                <a:cs typeface="Century Schoolbook" panose="02040604050505020304" pitchFamily="18" charset="0"/>
              </a:rPr>
              <a:t>Fungi </a:t>
            </a:r>
            <a:r>
              <a:rPr lang="en-US" sz="2400">
                <a:ea typeface="Century Schoolbook" panose="02040604050505020304" pitchFamily="18" charset="0"/>
                <a:cs typeface="Century Schoolbook" panose="02040604050505020304" pitchFamily="18" charset="0"/>
              </a:rPr>
              <a:t>can even digest lignin</a:t>
            </a:r>
            <a:r>
              <a:rPr lang="en-US" sz="2400">
                <a:effectLst/>
                <a:ea typeface="Century Schoolbook" panose="02040604050505020304" pitchFamily="18" charset="0"/>
                <a:cs typeface="Century Schoolbook" panose="02040604050505020304" pitchFamily="18" charset="0"/>
              </a:rPr>
              <a:t>, which ruminants cannot do. Algae and fungi are the first organisms to colonize rock and form "new soil". </a:t>
            </a:r>
          </a:p>
        </p:txBody>
      </p:sp>
    </p:spTree>
    <p:extLst>
      <p:ext uri="{BB962C8B-B14F-4D97-AF65-F5344CB8AC3E}">
        <p14:creationId xmlns:p14="http://schemas.microsoft.com/office/powerpoint/2010/main" val="1689294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A9CAA3-4BC9-0F56-93B1-E263902E8862}"/>
              </a:ext>
            </a:extLst>
          </p:cNvPr>
          <p:cNvSpPr>
            <a:spLocks noGrp="1"/>
          </p:cNvSpPr>
          <p:nvPr>
            <p:ph type="title"/>
          </p:nvPr>
        </p:nvSpPr>
        <p:spPr>
          <a:xfrm>
            <a:off x="1051775" y="516194"/>
            <a:ext cx="7886700" cy="1197697"/>
          </a:xfrm>
        </p:spPr>
        <p:txBody>
          <a:bodyPr>
            <a:normAutofit/>
          </a:bodyPr>
          <a:lstStyle/>
          <a:p>
            <a:r>
              <a:rPr lang="en-US" sz="2000" b="1"/>
              <a:t>Carbon That Counts, Christene Jones</a:t>
            </a:r>
            <a:br>
              <a:rPr lang="en-US" sz="2000" b="1"/>
            </a:br>
            <a:r>
              <a:rPr lang="en-US" sz="2000"/>
              <a:t>Comparing Optimizing photosynthetic activity for Thirty years on the left, and Conventional Management on the same site on the right</a:t>
            </a:r>
          </a:p>
        </p:txBody>
      </p:sp>
      <p:sp>
        <p:nvSpPr>
          <p:cNvPr id="2" name="Footer Placeholder 1">
            <a:extLst>
              <a:ext uri="{FF2B5EF4-FFF2-40B4-BE49-F238E27FC236}">
                <a16:creationId xmlns:a16="http://schemas.microsoft.com/office/drawing/2014/main" id="{AAC8A5FE-239B-4E38-FA2F-6003BE5F58F9}"/>
              </a:ext>
            </a:extLst>
          </p:cNvPr>
          <p:cNvSpPr>
            <a:spLocks noGrp="1"/>
          </p:cNvSpPr>
          <p:nvPr>
            <p:ph type="ftr" sz="quarter" idx="11"/>
          </p:nvPr>
        </p:nvSpPr>
        <p:spPr>
          <a:xfrm rot="15900000">
            <a:off x="0" y="0"/>
            <a:ext cx="0" cy="0"/>
          </a:xfrm>
        </p:spPr>
        <p:txBody>
          <a:bodyPr/>
          <a:lstStyle/>
          <a:p>
            <a:pPr>
              <a:spcAft>
                <a:spcPts val="600"/>
              </a:spcAft>
            </a:pPr>
            <a:endParaRPr lang="en-US"/>
          </a:p>
        </p:txBody>
      </p:sp>
      <p:pic>
        <p:nvPicPr>
          <p:cNvPr id="4" name="Picture 3" descr="Biological carbon capture and storage begins with photosynthesis, a natural process during which green leave transform sunlight energy, carbon dioxide and water into biochemical energy. &#10;For plants, animals and people, carbon is not a pollutant, but the stuff of life. All living things are based on carbon. Humification, a process in which simple sugars are resynthesized into highly complex carbon polymers. Humus polymers are made up of carbon and nitrogen from the atmosphere, combined with a range of minerals from the soil. These organo-mineral complexes form a stable and inseparable part of the soil matrix that can remain intact for hundred of years. Humified carbon differs physically, chemically and biologically from the labile pool of organic carbon that typically forms near the soil surface. Labile carbon arises principally from biomass inputs which are readily decomposed. &#10;">
            <a:extLst>
              <a:ext uri="{FF2B5EF4-FFF2-40B4-BE49-F238E27FC236}">
                <a16:creationId xmlns:a16="http://schemas.microsoft.com/office/drawing/2014/main" id="{3263EA11-DB81-EABC-541A-641D997F98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44218" y="1951779"/>
            <a:ext cx="6579704" cy="4532684"/>
          </a:xfrm>
          <a:prstGeom prst="rect">
            <a:avLst/>
          </a:prstGeom>
        </p:spPr>
      </p:pic>
      <p:sp>
        <p:nvSpPr>
          <p:cNvPr id="3" name="TextBox 2">
            <a:extLst>
              <a:ext uri="{FF2B5EF4-FFF2-40B4-BE49-F238E27FC236}">
                <a16:creationId xmlns:a16="http://schemas.microsoft.com/office/drawing/2014/main" id="{E5F612A7-2A60-D7B4-CC2A-782C6CF45E8C}"/>
              </a:ext>
            </a:extLst>
          </p:cNvPr>
          <p:cNvSpPr txBox="1"/>
          <p:nvPr/>
        </p:nvSpPr>
        <p:spPr>
          <a:xfrm>
            <a:off x="1620078" y="1713891"/>
            <a:ext cx="2161309" cy="369332"/>
          </a:xfrm>
          <a:prstGeom prst="rect">
            <a:avLst/>
          </a:prstGeom>
          <a:noFill/>
        </p:spPr>
        <p:txBody>
          <a:bodyPr wrap="square" rtlCol="0">
            <a:spAutoFit/>
          </a:bodyPr>
          <a:lstStyle/>
          <a:p>
            <a:r>
              <a:rPr lang="en-US"/>
              <a:t>LHS	         RHS</a:t>
            </a:r>
          </a:p>
        </p:txBody>
      </p:sp>
      <p:sp>
        <p:nvSpPr>
          <p:cNvPr id="6" name="TextBox 5">
            <a:extLst>
              <a:ext uri="{FF2B5EF4-FFF2-40B4-BE49-F238E27FC236}">
                <a16:creationId xmlns:a16="http://schemas.microsoft.com/office/drawing/2014/main" id="{21D81F7F-9656-C09B-5DCD-7EDA98A8B6B7}"/>
              </a:ext>
            </a:extLst>
          </p:cNvPr>
          <p:cNvSpPr txBox="1"/>
          <p:nvPr/>
        </p:nvSpPr>
        <p:spPr>
          <a:xfrm>
            <a:off x="4396053" y="1529225"/>
            <a:ext cx="43701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(Left and Right Horizon Solubilized Minerals)</a:t>
            </a:r>
            <a:endParaRPr lang="en-US"/>
          </a:p>
        </p:txBody>
      </p:sp>
    </p:spTree>
    <p:extLst>
      <p:ext uri="{BB962C8B-B14F-4D97-AF65-F5344CB8AC3E}">
        <p14:creationId xmlns:p14="http://schemas.microsoft.com/office/powerpoint/2010/main" val="932145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092ACC9-E4F9-007E-898D-E3CF390B995C}"/>
              </a:ext>
              <a:ext uri="{C183D7F6-B498-43B3-948B-1728B52AA6E4}">
                <adec:decorative xmlns:adec="http://schemas.microsoft.com/office/drawing/2017/decorative" val="1"/>
              </a:ext>
            </a:extLst>
          </p:cNvPr>
          <p:cNvSpPr>
            <a:spLocks noGrp="1"/>
          </p:cNvSpPr>
          <p:nvPr>
            <p:ph type="ftr" sz="quarter" idx="11"/>
          </p:nvPr>
        </p:nvSpPr>
        <p:spPr>
          <a:xfrm rot="15180000">
            <a:off x="0" y="0"/>
            <a:ext cx="0" cy="0"/>
          </a:xfrm>
        </p:spPr>
        <p:txBody>
          <a:bodyPr/>
          <a:lstStyle/>
          <a:p>
            <a:endParaRPr lang="en-US"/>
          </a:p>
        </p:txBody>
      </p:sp>
      <p:pic>
        <p:nvPicPr>
          <p:cNvPr id="4" name="Picture 3">
            <a:extLst>
              <a:ext uri="{FF2B5EF4-FFF2-40B4-BE49-F238E27FC236}">
                <a16:creationId xmlns:a16="http://schemas.microsoft.com/office/drawing/2014/main" id="{B1A02F2D-B2FA-7069-7A52-832A43A29741}"/>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4320" y="377721"/>
            <a:ext cx="8778903" cy="6035040"/>
          </a:xfrm>
          <a:prstGeom prst="rect">
            <a:avLst/>
          </a:prstGeom>
        </p:spPr>
      </p:pic>
      <p:sp>
        <p:nvSpPr>
          <p:cNvPr id="3" name="Title 2">
            <a:extLst>
              <a:ext uri="{FF2B5EF4-FFF2-40B4-BE49-F238E27FC236}">
                <a16:creationId xmlns:a16="http://schemas.microsoft.com/office/drawing/2014/main" id="{F5D9F206-D427-9B4B-4AE4-D31FAD406816}"/>
              </a:ext>
              <a:ext uri="{C183D7F6-B498-43B3-948B-1728B52AA6E4}">
                <adec:decorative xmlns:adec="http://schemas.microsoft.com/office/drawing/2017/decorative" val="1"/>
              </a:ext>
            </a:extLst>
          </p:cNvPr>
          <p:cNvSpPr txBox="1">
            <a:spLocks noGrp="1"/>
          </p:cNvSpPr>
          <p:nvPr>
            <p:ph type="title" idx="4294967295"/>
          </p:nvPr>
        </p:nvSpPr>
        <p:spPr>
          <a:xfrm>
            <a:off x="4794305" y="2016205"/>
            <a:ext cx="1546860" cy="31393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Left horizon solubilized minerals via microbes energized by increased liquid carbon</a:t>
            </a:r>
          </a:p>
        </p:txBody>
      </p:sp>
    </p:spTree>
    <p:extLst>
      <p:ext uri="{BB962C8B-B14F-4D97-AF65-F5344CB8AC3E}">
        <p14:creationId xmlns:p14="http://schemas.microsoft.com/office/powerpoint/2010/main" val="24521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64C8CF-4DA8-A6F4-7EB3-A13B5C93A3F2}"/>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p:blipFill>
        <p:spPr>
          <a:xfrm>
            <a:off x="4733588" y="530700"/>
            <a:ext cx="3836480" cy="5177252"/>
          </a:xfrm>
          <a:prstGeom prst="rect">
            <a:avLst/>
          </a:prstGeom>
        </p:spPr>
      </p:pic>
      <p:pic>
        <p:nvPicPr>
          <p:cNvPr id="4" name="Picture 3">
            <a:extLst>
              <a:ext uri="{FF2B5EF4-FFF2-40B4-BE49-F238E27FC236}">
                <a16:creationId xmlns:a16="http://schemas.microsoft.com/office/drawing/2014/main" id="{AE47586D-A280-DED4-ECEE-5816039A3C7D}"/>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
          <a:stretch/>
        </p:blipFill>
        <p:spPr>
          <a:xfrm>
            <a:off x="437745" y="525097"/>
            <a:ext cx="3836480" cy="5182855"/>
          </a:xfrm>
          <a:prstGeom prst="rect">
            <a:avLst/>
          </a:prstGeom>
        </p:spPr>
      </p:pic>
      <p:sp>
        <p:nvSpPr>
          <p:cNvPr id="8" name="Title 7">
            <a:extLst>
              <a:ext uri="{FF2B5EF4-FFF2-40B4-BE49-F238E27FC236}">
                <a16:creationId xmlns:a16="http://schemas.microsoft.com/office/drawing/2014/main" id="{CFF29DE0-E3CE-5688-97E7-77A8B64DE216}"/>
              </a:ext>
              <a:ext uri="{C183D7F6-B498-43B3-948B-1728B52AA6E4}">
                <adec:decorative xmlns:adec="http://schemas.microsoft.com/office/drawing/2017/decorative" val="1"/>
              </a:ext>
            </a:extLst>
          </p:cNvPr>
          <p:cNvSpPr txBox="1">
            <a:spLocks noGrp="1"/>
          </p:cNvSpPr>
          <p:nvPr>
            <p:ph type="title" idx="4294967295"/>
          </p:nvPr>
        </p:nvSpPr>
        <p:spPr>
          <a:xfrm>
            <a:off x="427806" y="5707952"/>
            <a:ext cx="8132323"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       Before bale grazing                                   After bale grazing</a:t>
            </a:r>
          </a:p>
        </p:txBody>
      </p:sp>
    </p:spTree>
    <p:extLst>
      <p:ext uri="{BB962C8B-B14F-4D97-AF65-F5344CB8AC3E}">
        <p14:creationId xmlns:p14="http://schemas.microsoft.com/office/powerpoint/2010/main" val="1754694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65C8DA3-E4F2-5B82-949B-49724AC4B92D}"/>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pic>
        <p:nvPicPr>
          <p:cNvPr id="6" name="Picture 5">
            <a:extLst>
              <a:ext uri="{FF2B5EF4-FFF2-40B4-BE49-F238E27FC236}">
                <a16:creationId xmlns:a16="http://schemas.microsoft.com/office/drawing/2014/main" id="{0EF1DD3C-EDC0-1AC7-D8EE-5D3E88EF1D7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7647" y="456508"/>
            <a:ext cx="8248706" cy="5944983"/>
          </a:xfrm>
          <a:prstGeom prst="rect">
            <a:avLst/>
          </a:prstGeom>
        </p:spPr>
      </p:pic>
      <p:sp>
        <p:nvSpPr>
          <p:cNvPr id="2" name="Title 1">
            <a:extLst>
              <a:ext uri="{FF2B5EF4-FFF2-40B4-BE49-F238E27FC236}">
                <a16:creationId xmlns:a16="http://schemas.microsoft.com/office/drawing/2014/main" id="{8B88E093-6AF1-2C67-7A6F-88084BDB4050}"/>
              </a:ext>
              <a:ext uri="{C183D7F6-B498-43B3-948B-1728B52AA6E4}">
                <adec:decorative xmlns:adec="http://schemas.microsoft.com/office/drawing/2017/decorative" val="1"/>
              </a:ext>
            </a:extLst>
          </p:cNvPr>
          <p:cNvSpPr>
            <a:spLocks noGrp="1"/>
          </p:cNvSpPr>
          <p:nvPr>
            <p:ph type="title" idx="4294967295"/>
          </p:nvPr>
        </p:nvSpPr>
        <p:spPr>
          <a:xfrm>
            <a:off x="-1047750" y="0"/>
            <a:ext cx="1047750" cy="996950"/>
          </a:xfrm>
          <a:prstGeom prst="rect">
            <a:avLst/>
          </a:prstGeom>
        </p:spPr>
        <p:txBody>
          <a:bodyPr/>
          <a:lstStyle/>
          <a:p>
            <a:r>
              <a:rPr lang="en-US" dirty="0"/>
              <a:t>4</a:t>
            </a:r>
          </a:p>
        </p:txBody>
      </p:sp>
    </p:spTree>
    <p:extLst>
      <p:ext uri="{BB962C8B-B14F-4D97-AF65-F5344CB8AC3E}">
        <p14:creationId xmlns:p14="http://schemas.microsoft.com/office/powerpoint/2010/main" val="4216693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90008-E5A6-F451-656F-FC35DECC8769}"/>
              </a:ext>
            </a:extLst>
          </p:cNvPr>
          <p:cNvSpPr>
            <a:spLocks noGrp="1"/>
          </p:cNvSpPr>
          <p:nvPr>
            <p:ph type="title"/>
          </p:nvPr>
        </p:nvSpPr>
        <p:spPr>
          <a:xfrm>
            <a:off x="412955" y="394623"/>
            <a:ext cx="7886700" cy="1325563"/>
          </a:xfrm>
        </p:spPr>
        <p:txBody>
          <a:bodyPr>
            <a:normAutofit/>
          </a:bodyPr>
          <a:lstStyle/>
          <a:p>
            <a:r>
              <a:rPr lang="en-US" sz="2800" b="1">
                <a:effectLst/>
                <a:ea typeface="Century Schoolbook" panose="02040604050505020304" pitchFamily="18" charset="0"/>
                <a:cs typeface="Century Schoolbook" panose="02040604050505020304" pitchFamily="18" charset="0"/>
              </a:rPr>
              <a:t>Assessing the Underground Community</a:t>
            </a:r>
            <a:endParaRPr lang="en-US" sz="2800"/>
          </a:p>
        </p:txBody>
      </p:sp>
      <p:sp>
        <p:nvSpPr>
          <p:cNvPr id="3" name="Content Placeholder 2">
            <a:extLst>
              <a:ext uri="{FF2B5EF4-FFF2-40B4-BE49-F238E27FC236}">
                <a16:creationId xmlns:a16="http://schemas.microsoft.com/office/drawing/2014/main" id="{A7073648-09BC-D824-BFD2-A253484E03ED}"/>
              </a:ext>
            </a:extLst>
          </p:cNvPr>
          <p:cNvSpPr>
            <a:spLocks noGrp="1"/>
          </p:cNvSpPr>
          <p:nvPr>
            <p:ph idx="1"/>
          </p:nvPr>
        </p:nvSpPr>
        <p:spPr>
          <a:xfrm>
            <a:off x="412955" y="1081506"/>
            <a:ext cx="8332839" cy="5365730"/>
          </a:xfrm>
        </p:spPr>
        <p:txBody>
          <a:bodyPr lIns="91440" tIns="45720" rIns="91440" bIns="45720" anchor="t">
            <a:normAutofit fontScale="92500" lnSpcReduction="10000"/>
          </a:bodyPr>
          <a:lstStyle/>
          <a:p>
            <a:pPr marL="285750" indent="-285750" defTabSz="914400">
              <a:lnSpc>
                <a:spcPct val="100000"/>
              </a:lnSpc>
              <a:spcBef>
                <a:spcPts val="0"/>
              </a:spcBef>
              <a:buFont typeface="Wingdings" panose="020B0604020202020204" pitchFamily="34" charset="0"/>
              <a:buChar char="q"/>
              <a:defRPr/>
            </a:pPr>
            <a:r>
              <a:rPr lang="en-US" sz="3200">
                <a:ea typeface="Century Schoolbook" panose="02040604050505020304" pitchFamily="18" charset="0"/>
                <a:cs typeface="Times New Roman"/>
              </a:rPr>
              <a:t>No single indicator provides a good assessment of soil health</a:t>
            </a:r>
            <a:endParaRPr lang="en-US">
              <a:cs typeface="Times New Roman"/>
            </a:endParaRPr>
          </a:p>
          <a:p>
            <a:pPr marL="285750" indent="-285750" defTabSz="914400">
              <a:lnSpc>
                <a:spcPct val="100000"/>
              </a:lnSpc>
              <a:spcBef>
                <a:spcPts val="0"/>
              </a:spcBef>
              <a:buFont typeface="Wingdings" panose="020B0604020202020204" pitchFamily="34" charset="0"/>
              <a:buChar char="q"/>
              <a:defRPr/>
            </a:pPr>
            <a:r>
              <a:rPr lang="en-US" sz="3200">
                <a:ea typeface="Century Schoolbook" panose="02040604050505020304" pitchFamily="18" charset="0"/>
                <a:cs typeface="Times New Roman"/>
              </a:rPr>
              <a:t>C</a:t>
            </a:r>
            <a:r>
              <a:rPr lang="en-US" sz="3200">
                <a:effectLst/>
                <a:ea typeface="Century Schoolbook" panose="02040604050505020304" pitchFamily="18" charset="0"/>
                <a:cs typeface="Times New Roman"/>
              </a:rPr>
              <a:t>omparison between </a:t>
            </a:r>
          </a:p>
          <a:p>
            <a:pPr marL="513715" lvl="1" indent="-170815" defTabSz="914400">
              <a:lnSpc>
                <a:spcPct val="100000"/>
              </a:lnSpc>
              <a:spcBef>
                <a:spcPts val="0"/>
              </a:spcBef>
              <a:defRPr/>
            </a:pPr>
            <a:r>
              <a:rPr lang="en-US" sz="2400">
                <a:effectLst/>
                <a:ea typeface="Century Schoolbook" panose="02040604050505020304" pitchFamily="18" charset="0"/>
                <a:cs typeface="Times New Roman"/>
              </a:rPr>
              <a:t>baseline status and </a:t>
            </a:r>
            <a:endParaRPr lang="en-US" sz="2400">
              <a:ea typeface="Century Schoolbook" panose="02040604050505020304" pitchFamily="18" charset="0"/>
              <a:cs typeface="Times New Roman"/>
            </a:endParaRPr>
          </a:p>
          <a:p>
            <a:pPr marL="513715" lvl="1" indent="-170815" defTabSz="914400">
              <a:lnSpc>
                <a:spcPct val="100000"/>
              </a:lnSpc>
              <a:spcBef>
                <a:spcPts val="0"/>
              </a:spcBef>
              <a:defRPr/>
            </a:pPr>
            <a:r>
              <a:rPr lang="en-US" sz="2400">
                <a:effectLst/>
                <a:ea typeface="Century Schoolbook" panose="02040604050505020304" pitchFamily="18" charset="0"/>
                <a:cs typeface="Times New Roman"/>
              </a:rPr>
              <a:t>a management practice applied over </a:t>
            </a:r>
            <a:r>
              <a:rPr lang="en-US" sz="2400">
                <a:ea typeface="Century Schoolbook" panose="02040604050505020304" pitchFamily="18" charset="0"/>
                <a:cs typeface="Times New Roman"/>
              </a:rPr>
              <a:t>several seasons</a:t>
            </a:r>
            <a:r>
              <a:rPr lang="en-US" sz="2400">
                <a:effectLst/>
                <a:ea typeface="Century Schoolbook" panose="02040604050505020304" pitchFamily="18" charset="0"/>
                <a:cs typeface="Times New Roman"/>
              </a:rPr>
              <a:t> </a:t>
            </a:r>
          </a:p>
          <a:p>
            <a:pPr marL="285750" indent="-285750" defTabSz="914400">
              <a:lnSpc>
                <a:spcPct val="100000"/>
              </a:lnSpc>
              <a:spcBef>
                <a:spcPts val="0"/>
              </a:spcBef>
              <a:buFont typeface="Wingdings" panose="020B0604020202020204" pitchFamily="34" charset="0"/>
              <a:buChar char="q"/>
              <a:defRPr/>
            </a:pPr>
            <a:r>
              <a:rPr lang="en-US" sz="3200">
                <a:effectLst/>
                <a:ea typeface="Century Schoolbook" panose="02040604050505020304" pitchFamily="18" charset="0"/>
                <a:cs typeface="Times New Roman"/>
              </a:rPr>
              <a:t>A reference site demonstrating the potential of a soil group is ideal </a:t>
            </a:r>
          </a:p>
          <a:p>
            <a:pPr marL="513715" lvl="1" indent="-170815" defTabSz="914400">
              <a:lnSpc>
                <a:spcPct val="100000"/>
              </a:lnSpc>
              <a:spcBef>
                <a:spcPts val="0"/>
              </a:spcBef>
              <a:defRPr/>
            </a:pPr>
            <a:r>
              <a:rPr lang="en-US" sz="2400">
                <a:ea typeface="Century Schoolbook" panose="02040604050505020304" pitchFamily="18" charset="0"/>
                <a:cs typeface="Times New Roman"/>
              </a:rPr>
              <a:t>reference sheet for the soil group</a:t>
            </a:r>
          </a:p>
          <a:p>
            <a:pPr marL="513715" lvl="1" indent="-170815" defTabSz="914400">
              <a:lnSpc>
                <a:spcPct val="100000"/>
              </a:lnSpc>
              <a:spcBef>
                <a:spcPts val="0"/>
              </a:spcBef>
              <a:defRPr/>
            </a:pPr>
            <a:r>
              <a:rPr lang="en-US" sz="2400">
                <a:effectLst/>
                <a:ea typeface="Century Schoolbook" panose="02040604050505020304" pitchFamily="18" charset="0"/>
                <a:cs typeface="Times New Roman"/>
              </a:rPr>
              <a:t>fence line</a:t>
            </a:r>
          </a:p>
          <a:p>
            <a:pPr marL="513715" lvl="1" indent="-170815" defTabSz="914400">
              <a:lnSpc>
                <a:spcPct val="100000"/>
              </a:lnSpc>
              <a:spcBef>
                <a:spcPts val="0"/>
              </a:spcBef>
              <a:defRPr/>
            </a:pPr>
            <a:r>
              <a:rPr lang="en-US" sz="2400">
                <a:ea typeface="Century Schoolbook" panose="02040604050505020304" pitchFamily="18" charset="0"/>
                <a:cs typeface="Times New Roman"/>
              </a:rPr>
              <a:t>Undisturbed area</a:t>
            </a:r>
            <a:r>
              <a:rPr lang="en-US" sz="2400">
                <a:effectLst/>
                <a:ea typeface="Century Schoolbook" panose="02040604050505020304" pitchFamily="18" charset="0"/>
                <a:cs typeface="Times New Roman"/>
              </a:rPr>
              <a:t> can provide an estimate of potential ecosystem function for the site.</a:t>
            </a:r>
            <a:endParaRPr lang="en-US" sz="2400">
              <a:ea typeface="Century Schoolbook" panose="02040604050505020304" pitchFamily="18" charset="0"/>
              <a:cs typeface="Times New Roman"/>
            </a:endParaRPr>
          </a:p>
          <a:p>
            <a:pPr marL="285750" indent="-285750" defTabSz="914400">
              <a:lnSpc>
                <a:spcPct val="100000"/>
              </a:lnSpc>
              <a:spcBef>
                <a:spcPts val="0"/>
              </a:spcBef>
              <a:buFont typeface="Wingdings" panose="020B0604020202020204" pitchFamily="34" charset="0"/>
              <a:buChar char="q"/>
              <a:defRPr/>
            </a:pPr>
            <a:r>
              <a:rPr lang="en-US" sz="3200">
                <a:effectLst/>
                <a:ea typeface="Century Schoolbook" panose="02040604050505020304" pitchFamily="18" charset="0"/>
                <a:cs typeface="Times New Roman"/>
              </a:rPr>
              <a:t>Soil organisms provide a biologic indication of soil health,</a:t>
            </a:r>
            <a:r>
              <a:rPr lang="en-US" sz="3500">
                <a:ea typeface="Century Schoolbook" panose="02040604050505020304" pitchFamily="18" charset="0"/>
                <a:cs typeface="Times New Roman"/>
              </a:rPr>
              <a:t> </a:t>
            </a:r>
            <a:r>
              <a:rPr lang="en-US" sz="2200">
                <a:ea typeface="Century Schoolbook" panose="02040604050505020304" pitchFamily="18" charset="0"/>
                <a:cs typeface="Times New Roman"/>
              </a:rPr>
              <a:t>the number and representation of</a:t>
            </a:r>
            <a:r>
              <a:rPr lang="en-US" sz="2200">
                <a:effectLst/>
                <a:ea typeface="Century Schoolbook" panose="02040604050505020304" pitchFamily="18" charset="0"/>
                <a:cs typeface="Times New Roman"/>
              </a:rPr>
              <a:t> functional groups present and </a:t>
            </a:r>
            <a:r>
              <a:rPr lang="en-US" sz="2200">
                <a:ea typeface="Century Schoolbook" panose="02040604050505020304" pitchFamily="18" charset="0"/>
                <a:cs typeface="Times New Roman"/>
              </a:rPr>
              <a:t>their</a:t>
            </a:r>
            <a:r>
              <a:rPr lang="en-US" sz="2200">
                <a:effectLst/>
                <a:ea typeface="Century Schoolbook" panose="02040604050505020304" pitchFamily="18" charset="0"/>
                <a:cs typeface="Times New Roman"/>
              </a:rPr>
              <a:t> proportions. </a:t>
            </a:r>
          </a:p>
          <a:p>
            <a:pPr marL="0" indent="0">
              <a:buNone/>
            </a:pPr>
            <a:endParaRPr lang="en-US" sz="2400"/>
          </a:p>
        </p:txBody>
      </p:sp>
    </p:spTree>
    <p:extLst>
      <p:ext uri="{BB962C8B-B14F-4D97-AF65-F5344CB8AC3E}">
        <p14:creationId xmlns:p14="http://schemas.microsoft.com/office/powerpoint/2010/main" val="141863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B86095F-DB3E-073E-545C-A9F098DAF563}"/>
              </a:ext>
              <a:ext uri="{C183D7F6-B498-43B3-948B-1728B52AA6E4}">
                <adec:decorative xmlns:adec="http://schemas.microsoft.com/office/drawing/2017/decorative" val="1"/>
              </a:ext>
            </a:extLst>
          </p:cNvPr>
          <p:cNvSpPr>
            <a:spLocks noGrp="1"/>
          </p:cNvSpPr>
          <p:nvPr>
            <p:ph type="ftr" sz="quarter" idx="11"/>
          </p:nvPr>
        </p:nvSpPr>
        <p:spPr>
          <a:xfrm rot="16140000">
            <a:off x="0" y="0"/>
            <a:ext cx="0" cy="0"/>
          </a:xfrm>
        </p:spPr>
        <p:txBody>
          <a:bodyPr/>
          <a:lstStyle/>
          <a:p>
            <a:pPr>
              <a:spcAft>
                <a:spcPts val="600"/>
              </a:spcAft>
            </a:pPr>
            <a:endParaRPr lang="en-US"/>
          </a:p>
        </p:txBody>
      </p:sp>
      <p:pic>
        <p:nvPicPr>
          <p:cNvPr id="5" name="Picture 4" descr="This picture compares different grazing managements effects on ecological processes in the soil ">
            <a:extLst>
              <a:ext uri="{FF2B5EF4-FFF2-40B4-BE49-F238E27FC236}">
                <a16:creationId xmlns:a16="http://schemas.microsoft.com/office/drawing/2014/main" id="{86B12259-A7B8-7126-B116-0D4D94A52E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2864" y="2333625"/>
            <a:ext cx="8818272" cy="2889126"/>
          </a:xfrm>
          <a:prstGeom prst="rect">
            <a:avLst/>
          </a:prstGeom>
        </p:spPr>
      </p:pic>
      <p:sp>
        <p:nvSpPr>
          <p:cNvPr id="2" name="Title 1">
            <a:extLst>
              <a:ext uri="{FF2B5EF4-FFF2-40B4-BE49-F238E27FC236}">
                <a16:creationId xmlns:a16="http://schemas.microsoft.com/office/drawing/2014/main" id="{8B0E3699-9B97-7A59-2ABE-4FF56251A85D}"/>
              </a:ext>
            </a:extLst>
          </p:cNvPr>
          <p:cNvSpPr txBox="1">
            <a:spLocks noGrp="1"/>
          </p:cNvSpPr>
          <p:nvPr>
            <p:ph type="title" idx="4294967295"/>
          </p:nvPr>
        </p:nvSpPr>
        <p:spPr>
          <a:xfrm>
            <a:off x="2103662" y="3167390"/>
            <a:ext cx="1992087" cy="2616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mn-lt"/>
                <a:ea typeface="+mn-ea"/>
                <a:cs typeface="Calibri"/>
              </a:rPr>
              <a:t>Adaptive Multi-paddock</a:t>
            </a:r>
            <a:endParaRPr kumimoji="0" lang="en-US" sz="11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17838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CEFA3-0143-A985-13A1-119902913056}"/>
              </a:ext>
            </a:extLst>
          </p:cNvPr>
          <p:cNvSpPr>
            <a:spLocks noGrp="1"/>
          </p:cNvSpPr>
          <p:nvPr>
            <p:ph type="title"/>
          </p:nvPr>
        </p:nvSpPr>
        <p:spPr>
          <a:xfrm>
            <a:off x="628649" y="365126"/>
            <a:ext cx="6104659" cy="1325563"/>
          </a:xfrm>
        </p:spPr>
        <p:txBody>
          <a:bodyPr>
            <a:normAutofit/>
          </a:bodyPr>
          <a:lstStyle/>
          <a:p>
            <a:r>
              <a:rPr lang="en-US" sz="2800" b="1">
                <a:effectLst/>
                <a:ea typeface="Century Schoolbook" panose="02040604050505020304" pitchFamily="18" charset="0"/>
                <a:cs typeface="Century Schoolbook" panose="02040604050505020304" pitchFamily="18" charset="0"/>
              </a:rPr>
              <a:t>Assessing the Underground Community (</a:t>
            </a:r>
            <a:r>
              <a:rPr lang="en-US" sz="2800" b="1" err="1">
                <a:effectLst/>
                <a:ea typeface="Century Schoolbook" panose="02040604050505020304" pitchFamily="18" charset="0"/>
                <a:cs typeface="Century Schoolbook" panose="02040604050505020304" pitchFamily="18" charset="0"/>
              </a:rPr>
              <a:t>cont</a:t>
            </a:r>
            <a:r>
              <a:rPr lang="en-US" sz="2800" b="1">
                <a:effectLst/>
                <a:ea typeface="Century Schoolbook" panose="02040604050505020304" pitchFamily="18" charset="0"/>
                <a:cs typeface="Century Schoolbook" panose="02040604050505020304" pitchFamily="18" charset="0"/>
              </a:rPr>
              <a:t>)</a:t>
            </a:r>
            <a:endParaRPr lang="en-US" sz="2800"/>
          </a:p>
        </p:txBody>
      </p:sp>
      <p:sp>
        <p:nvSpPr>
          <p:cNvPr id="3" name="Content Placeholder 2">
            <a:extLst>
              <a:ext uri="{FF2B5EF4-FFF2-40B4-BE49-F238E27FC236}">
                <a16:creationId xmlns:a16="http://schemas.microsoft.com/office/drawing/2014/main" id="{E4C884EC-963D-A1FA-A8F8-0271C02A50D0}"/>
              </a:ext>
            </a:extLst>
          </p:cNvPr>
          <p:cNvSpPr>
            <a:spLocks noGrp="1"/>
          </p:cNvSpPr>
          <p:nvPr>
            <p:ph idx="1"/>
          </p:nvPr>
        </p:nvSpPr>
        <p:spPr>
          <a:xfrm>
            <a:off x="444741" y="1690689"/>
            <a:ext cx="7004195" cy="4351338"/>
          </a:xfrm>
        </p:spPr>
        <p:txBody>
          <a:bodyPr>
            <a:normAutofit fontScale="85000" lnSpcReduction="20000"/>
          </a:bodyPr>
          <a:lstStyle/>
          <a:p>
            <a:pPr defTabSz="914400">
              <a:lnSpc>
                <a:spcPct val="100000"/>
              </a:lnSpc>
              <a:spcBef>
                <a:spcPts val="0"/>
              </a:spcBef>
              <a:defRPr/>
            </a:pPr>
            <a:r>
              <a:rPr lang="en-US" sz="2400" b="1" u="sng">
                <a:effectLst/>
                <a:ea typeface="Century Schoolbook" panose="02040604050505020304" pitchFamily="18" charset="0"/>
                <a:cs typeface="Times New Roman" panose="02020603050405020304" pitchFamily="18" charset="0"/>
              </a:rPr>
              <a:t>Pitfall traps</a:t>
            </a:r>
            <a:r>
              <a:rPr lang="en-US" sz="2400">
                <a:effectLst/>
                <a:ea typeface="Century Schoolbook" panose="02040604050505020304" pitchFamily="18" charset="0"/>
                <a:cs typeface="Times New Roman" panose="02020603050405020304" pitchFamily="18" charset="0"/>
              </a:rPr>
              <a:t> catch animals, mostly invertebrate macrofauna, that move across the soil surface</a:t>
            </a:r>
            <a:r>
              <a:rPr lang="en-US" sz="2400">
                <a:ea typeface="Century Schoolbook" panose="02040604050505020304" pitchFamily="18" charset="0"/>
                <a:cs typeface="Times New Roman" panose="02020603050405020304" pitchFamily="18" charset="0"/>
              </a:rPr>
              <a:t>. (See Xerces Farming with Soil Life: A Handbook for Supporting Soil Invertebrates and Soil Health on Farms). </a:t>
            </a:r>
          </a:p>
          <a:p>
            <a:pPr defTabSz="914400">
              <a:lnSpc>
                <a:spcPct val="100000"/>
              </a:lnSpc>
              <a:spcBef>
                <a:spcPts val="0"/>
              </a:spcBef>
              <a:defRPr/>
            </a:pPr>
            <a:r>
              <a:rPr lang="en-US" sz="2400" b="1" u="sng">
                <a:effectLst/>
                <a:ea typeface="Century Schoolbook" panose="02040604050505020304" pitchFamily="18" charset="0"/>
                <a:cs typeface="Times New Roman" panose="02020603050405020304" pitchFamily="18" charset="0"/>
              </a:rPr>
              <a:t>Berlese funnels</a:t>
            </a:r>
            <a:r>
              <a:rPr lang="en-US" sz="2400">
                <a:effectLst/>
                <a:ea typeface="Century Schoolbook" panose="02040604050505020304" pitchFamily="18" charset="0"/>
                <a:cs typeface="Times New Roman" panose="02020603050405020304" pitchFamily="18" charset="0"/>
              </a:rPr>
              <a:t> a simplified method of surveying mobile soil-dwelling organisms, especially small arthropods such as mites, springtails, and small insects. </a:t>
            </a:r>
            <a:r>
              <a:rPr lang="en-US" sz="2400">
                <a:ea typeface="Century Schoolbook" panose="02040604050505020304" pitchFamily="18" charset="0"/>
                <a:cs typeface="Times New Roman" panose="02020603050405020304" pitchFamily="18" charset="0"/>
              </a:rPr>
              <a:t>A</a:t>
            </a:r>
            <a:r>
              <a:rPr lang="en-US" sz="2400">
                <a:effectLst/>
                <a:ea typeface="Century Schoolbook" panose="02040604050505020304" pitchFamily="18" charset="0"/>
                <a:cs typeface="Times New Roman" panose="02020603050405020304" pitchFamily="18" charset="0"/>
              </a:rPr>
              <a:t> shallow soil or leaf litter sample is collected and placed under a light. </a:t>
            </a:r>
          </a:p>
          <a:p>
            <a:pPr defTabSz="914400">
              <a:lnSpc>
                <a:spcPct val="100000"/>
              </a:lnSpc>
              <a:spcBef>
                <a:spcPts val="0"/>
              </a:spcBef>
              <a:defRPr/>
            </a:pPr>
            <a:r>
              <a:rPr lang="en-US" sz="2400" b="1" u="sng">
                <a:effectLst/>
                <a:ea typeface="Century Schoolbook" panose="02040604050505020304" pitchFamily="18" charset="0"/>
                <a:cs typeface="Times New Roman" panose="02020603050405020304" pitchFamily="18" charset="0"/>
              </a:rPr>
              <a:t>Baermann funnel</a:t>
            </a:r>
            <a:r>
              <a:rPr lang="en-US" sz="2400" b="1">
                <a:effectLst/>
                <a:ea typeface="Century Schoolbook" panose="02040604050505020304" pitchFamily="18" charset="0"/>
                <a:cs typeface="Times New Roman" panose="02020603050405020304" pitchFamily="18" charset="0"/>
              </a:rPr>
              <a:t> </a:t>
            </a:r>
            <a:r>
              <a:rPr lang="en-US" sz="2400">
                <a:effectLst/>
                <a:ea typeface="Century Schoolbook" panose="02040604050505020304" pitchFamily="18" charset="0"/>
                <a:cs typeface="Times New Roman" panose="02020603050405020304" pitchFamily="18" charset="0"/>
              </a:rPr>
              <a:t>surveys are used to collect nematodes from a soil sample using a funnel, paper filter and water. A dissecting microscope is needed to identify and count the active nematodes from the sample. </a:t>
            </a:r>
            <a:r>
              <a:rPr lang="en-US" sz="2400">
                <a:ea typeface="Century Schoolbook" panose="02040604050505020304" pitchFamily="18" charset="0"/>
                <a:cs typeface="Times New Roman" panose="02020603050405020304" pitchFamily="18" charset="0"/>
              </a:rPr>
              <a:t>O</a:t>
            </a:r>
            <a:r>
              <a:rPr lang="en-US" sz="2400">
                <a:effectLst/>
                <a:ea typeface="Century Schoolbook" panose="02040604050505020304" pitchFamily="18" charset="0"/>
                <a:cs typeface="Times New Roman" panose="02020603050405020304" pitchFamily="18" charset="0"/>
              </a:rPr>
              <a:t>ther creatures of water films-rotifers, protozoa, tardigrades can also be assessed with this method</a:t>
            </a:r>
            <a:r>
              <a:rPr lang="en-US" sz="1800">
                <a:effectLst/>
                <a:ea typeface="Century Schoolbook" panose="02040604050505020304" pitchFamily="18" charset="0"/>
                <a:cs typeface="Century Schoolbook" panose="02040604050505020304" pitchFamily="18" charset="0"/>
              </a:rPr>
              <a:t>.</a:t>
            </a:r>
          </a:p>
          <a:p>
            <a:endParaRPr lang="en-US"/>
          </a:p>
        </p:txBody>
      </p:sp>
      <p:pic>
        <p:nvPicPr>
          <p:cNvPr id="4" name="Picture 3" descr="These tools are easily made at home.  It is best if comparing sites to have similar environmental conditions and to collect on several sites. Picture dung beetle assessment by placing dung in a tub of water.&#10;">
            <a:extLst>
              <a:ext uri="{FF2B5EF4-FFF2-40B4-BE49-F238E27FC236}">
                <a16:creationId xmlns:a16="http://schemas.microsoft.com/office/drawing/2014/main" id="{E2AB7461-C5E1-40A7-6EC0-7ED07668D8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99748" y="492775"/>
            <a:ext cx="2158866" cy="1435416"/>
          </a:xfrm>
          <a:prstGeom prst="rect">
            <a:avLst/>
          </a:prstGeom>
        </p:spPr>
      </p:pic>
      <p:pic>
        <p:nvPicPr>
          <p:cNvPr id="6" name="Picture 5" descr="These tools are easily made at home.  It is best if comparing sites to have similar environmental conditions and to collect on several sites. Picture dung beetle assessment by placing dung in a tub of water.&#10;">
            <a:extLst>
              <a:ext uri="{FF2B5EF4-FFF2-40B4-BE49-F238E27FC236}">
                <a16:creationId xmlns:a16="http://schemas.microsoft.com/office/drawing/2014/main" id="{7853A61C-ABF7-017F-C219-DBBC337E43D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12867" y="3142673"/>
            <a:ext cx="1604672" cy="3169226"/>
          </a:xfrm>
          <a:prstGeom prst="rect">
            <a:avLst/>
          </a:prstGeom>
        </p:spPr>
      </p:pic>
    </p:spTree>
    <p:extLst>
      <p:ext uri="{BB962C8B-B14F-4D97-AF65-F5344CB8AC3E}">
        <p14:creationId xmlns:p14="http://schemas.microsoft.com/office/powerpoint/2010/main" val="29717386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94FB561-8C12-6FF6-4A69-3FCFBD0FA642}"/>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pic>
        <p:nvPicPr>
          <p:cNvPr id="6" name="Picture 5">
            <a:extLst>
              <a:ext uri="{FF2B5EF4-FFF2-40B4-BE49-F238E27FC236}">
                <a16:creationId xmlns:a16="http://schemas.microsoft.com/office/drawing/2014/main" id="{5655FE75-17F7-BB65-689A-04546FDA3515}"/>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505" y="685801"/>
            <a:ext cx="4587596" cy="5524500"/>
          </a:xfrm>
          <a:prstGeom prst="rect">
            <a:avLst/>
          </a:prstGeom>
        </p:spPr>
      </p:pic>
      <p:pic>
        <p:nvPicPr>
          <p:cNvPr id="8" name="Picture 7">
            <a:extLst>
              <a:ext uri="{FF2B5EF4-FFF2-40B4-BE49-F238E27FC236}">
                <a16:creationId xmlns:a16="http://schemas.microsoft.com/office/drawing/2014/main" id="{457B94E6-DD97-0943-4DC2-4BA96CBE82E5}"/>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15036" y="685801"/>
            <a:ext cx="4170459" cy="5178701"/>
          </a:xfrm>
          <a:prstGeom prst="rect">
            <a:avLst/>
          </a:prstGeom>
        </p:spPr>
      </p:pic>
      <p:sp>
        <p:nvSpPr>
          <p:cNvPr id="9" name="Title 8">
            <a:extLst>
              <a:ext uri="{FF2B5EF4-FFF2-40B4-BE49-F238E27FC236}">
                <a16:creationId xmlns:a16="http://schemas.microsoft.com/office/drawing/2014/main" id="{4052DF82-4684-543B-F4A8-4F922147EBE8}"/>
              </a:ext>
              <a:ext uri="{C183D7F6-B498-43B3-948B-1728B52AA6E4}">
                <adec:decorative xmlns:adec="http://schemas.microsoft.com/office/drawing/2017/decorative" val="1"/>
              </a:ext>
            </a:extLst>
          </p:cNvPr>
          <p:cNvSpPr txBox="1">
            <a:spLocks noGrp="1"/>
          </p:cNvSpPr>
          <p:nvPr>
            <p:ph type="title" idx="4294967295"/>
          </p:nvPr>
        </p:nvSpPr>
        <p:spPr>
          <a:xfrm>
            <a:off x="7026965" y="3782501"/>
            <a:ext cx="125431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solidFill>
                <a:effectLst/>
                <a:uLnTx/>
                <a:uFillTx/>
                <a:latin typeface="+mn-lt"/>
                <a:ea typeface="+mn-ea"/>
                <a:cs typeface="+mn-cs"/>
              </a:rPr>
              <a:t>XERCES SOCIETY</a:t>
            </a:r>
          </a:p>
        </p:txBody>
      </p:sp>
    </p:spTree>
    <p:extLst>
      <p:ext uri="{BB962C8B-B14F-4D97-AF65-F5344CB8AC3E}">
        <p14:creationId xmlns:p14="http://schemas.microsoft.com/office/powerpoint/2010/main" val="3689852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521EA1-0328-38B0-EC8C-9B3D260F90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pic>
        <p:nvPicPr>
          <p:cNvPr id="4" name="Picture 3">
            <a:extLst>
              <a:ext uri="{FF2B5EF4-FFF2-40B4-BE49-F238E27FC236}">
                <a16:creationId xmlns:a16="http://schemas.microsoft.com/office/drawing/2014/main" id="{B474BD2C-B68F-C32B-CFFE-46E2CA0D687B}"/>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2920" y="1089793"/>
            <a:ext cx="7985760" cy="5357998"/>
          </a:xfrm>
          <a:prstGeom prst="rect">
            <a:avLst/>
          </a:prstGeom>
        </p:spPr>
      </p:pic>
      <p:sp>
        <p:nvSpPr>
          <p:cNvPr id="3" name="Title 2">
            <a:extLst>
              <a:ext uri="{FF2B5EF4-FFF2-40B4-BE49-F238E27FC236}">
                <a16:creationId xmlns:a16="http://schemas.microsoft.com/office/drawing/2014/main" id="{BA2CA700-C583-D7EB-596B-665E318DBA9E}"/>
              </a:ext>
              <a:ext uri="{C183D7F6-B498-43B3-948B-1728B52AA6E4}">
                <adec:decorative xmlns:adec="http://schemas.microsoft.com/office/drawing/2017/decorative" val="1"/>
              </a:ext>
            </a:extLst>
          </p:cNvPr>
          <p:cNvSpPr>
            <a:spLocks noGrp="1"/>
          </p:cNvSpPr>
          <p:nvPr>
            <p:ph type="title" idx="4294967295"/>
          </p:nvPr>
        </p:nvSpPr>
        <p:spPr>
          <a:xfrm>
            <a:off x="-714375" y="0"/>
            <a:ext cx="590550" cy="577850"/>
          </a:xfrm>
          <a:prstGeom prst="rect">
            <a:avLst/>
          </a:prstGeom>
        </p:spPr>
        <p:txBody>
          <a:bodyPr/>
          <a:lstStyle/>
          <a:p>
            <a:r>
              <a:rPr lang="en-US" dirty="0"/>
              <a:t>5</a:t>
            </a:r>
          </a:p>
        </p:txBody>
      </p:sp>
    </p:spTree>
    <p:extLst>
      <p:ext uri="{BB962C8B-B14F-4D97-AF65-F5344CB8AC3E}">
        <p14:creationId xmlns:p14="http://schemas.microsoft.com/office/powerpoint/2010/main" val="34892374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C58EA-A5E9-4554-1EDA-7AE72E721CD3}"/>
              </a:ext>
            </a:extLst>
          </p:cNvPr>
          <p:cNvSpPr>
            <a:spLocks noGrp="1"/>
          </p:cNvSpPr>
          <p:nvPr>
            <p:ph type="title"/>
          </p:nvPr>
        </p:nvSpPr>
        <p:spPr>
          <a:xfrm>
            <a:off x="628650" y="501650"/>
            <a:ext cx="7886700" cy="1325563"/>
          </a:xfrm>
        </p:spPr>
        <p:txBody>
          <a:bodyPr/>
          <a:lstStyle/>
          <a:p>
            <a:r>
              <a:rPr lang="en-US" b="1">
                <a:solidFill>
                  <a:schemeClr val="accent6">
                    <a:lumMod val="75000"/>
                  </a:schemeClr>
                </a:solidFill>
              </a:rPr>
              <a:t>Pastureland Assessment Tools</a:t>
            </a:r>
          </a:p>
        </p:txBody>
      </p:sp>
      <p:sp>
        <p:nvSpPr>
          <p:cNvPr id="3" name="Content Placeholder 2">
            <a:extLst>
              <a:ext uri="{FF2B5EF4-FFF2-40B4-BE49-F238E27FC236}">
                <a16:creationId xmlns:a16="http://schemas.microsoft.com/office/drawing/2014/main" id="{F18123C6-C319-3DDE-C402-68B8E506080A}"/>
              </a:ext>
            </a:extLst>
          </p:cNvPr>
          <p:cNvSpPr>
            <a:spLocks noGrp="1"/>
          </p:cNvSpPr>
          <p:nvPr>
            <p:ph idx="1"/>
          </p:nvPr>
        </p:nvSpPr>
        <p:spPr>
          <a:xfrm>
            <a:off x="523568" y="1011610"/>
            <a:ext cx="4960988" cy="5201879"/>
          </a:xfrm>
        </p:spPr>
        <p:txBody>
          <a:bodyPr vert="horz" lIns="91440" tIns="45720" rIns="91440" bIns="45720" rtlCol="0" anchor="t">
            <a:normAutofit/>
          </a:bodyPr>
          <a:lstStyle/>
          <a:p>
            <a:r>
              <a:rPr lang="en-US"/>
              <a:t>Both Pasture Condition Score (PCS) and Determining Indicators of Pastureland Health (DIPH) do a good job of assessing strong and weak indicators of pastureland</a:t>
            </a:r>
          </a:p>
          <a:p>
            <a:r>
              <a:rPr lang="en-US"/>
              <a:t>PCS considers all pastures with the same potential with a max score of 50</a:t>
            </a:r>
          </a:p>
          <a:p>
            <a:r>
              <a:rPr lang="en-US"/>
              <a:t>DIPH compares pastures within a soil group to a pasture reference (evaluation) sheet or site, recognizing limitations of soil groups, DIPH also identifies attributes of biological integrity, hydrologic function, soil site stability and livestock quality management factor</a:t>
            </a:r>
          </a:p>
        </p:txBody>
      </p:sp>
      <p:pic>
        <p:nvPicPr>
          <p:cNvPr id="6" name="Picture 5" descr="The picture provides an example of two pasture managements that could be assessed using the pasture condtion score assessment.">
            <a:extLst>
              <a:ext uri="{FF2B5EF4-FFF2-40B4-BE49-F238E27FC236}">
                <a16:creationId xmlns:a16="http://schemas.microsoft.com/office/drawing/2014/main" id="{248DB89E-151A-659D-1F2D-AB2CE57726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3206" y="1705692"/>
            <a:ext cx="3030794" cy="4041058"/>
          </a:xfrm>
          <a:prstGeom prst="rect">
            <a:avLst/>
          </a:prstGeom>
        </p:spPr>
      </p:pic>
    </p:spTree>
    <p:extLst>
      <p:ext uri="{BB962C8B-B14F-4D97-AF65-F5344CB8AC3E}">
        <p14:creationId xmlns:p14="http://schemas.microsoft.com/office/powerpoint/2010/main" val="3658916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FD839-2C92-CD52-B0ED-E2D3F85392F9}"/>
              </a:ext>
            </a:extLst>
          </p:cNvPr>
          <p:cNvSpPr>
            <a:spLocks noGrp="1"/>
          </p:cNvSpPr>
          <p:nvPr>
            <p:ph type="title"/>
          </p:nvPr>
        </p:nvSpPr>
        <p:spPr>
          <a:xfrm>
            <a:off x="628650" y="394425"/>
            <a:ext cx="7886700" cy="1325563"/>
          </a:xfrm>
        </p:spPr>
        <p:txBody>
          <a:bodyPr>
            <a:normAutofit fontScale="90000"/>
          </a:bodyPr>
          <a:lstStyle/>
          <a:p>
            <a:r>
              <a:rPr lang="en-US" altLang="en-US" sz="3600" b="1">
                <a:solidFill>
                  <a:schemeClr val="accent6">
                    <a:lumMod val="75000"/>
                  </a:schemeClr>
                </a:solidFill>
                <a:ea typeface="Calibri" panose="020F0502020204030204" pitchFamily="34" charset="0"/>
                <a:cs typeface="Times New Roman" panose="02020603050405020304" pitchFamily="18" charset="0"/>
              </a:rPr>
              <a:t>Indicators influencing the functioning of soil and soil life:</a:t>
            </a:r>
            <a:br>
              <a:rPr lang="en-US" altLang="en-US" sz="800"/>
            </a:br>
            <a:endParaRPr lang="en-US"/>
          </a:p>
        </p:txBody>
      </p:sp>
      <p:graphicFrame>
        <p:nvGraphicFramePr>
          <p:cNvPr id="5" name="Content Placeholder 4">
            <a:extLst>
              <a:ext uri="{FF2B5EF4-FFF2-40B4-BE49-F238E27FC236}">
                <a16:creationId xmlns:a16="http://schemas.microsoft.com/office/drawing/2014/main" id="{9240EAE3-873F-BE82-829D-FBE4C05B33D5}"/>
              </a:ext>
            </a:extLst>
          </p:cNvPr>
          <p:cNvGraphicFramePr>
            <a:graphicFrameLocks noGrp="1"/>
          </p:cNvGraphicFramePr>
          <p:nvPr>
            <p:ph idx="1"/>
            <p:extLst>
              <p:ext uri="{D42A27DB-BD31-4B8C-83A1-F6EECF244321}">
                <p14:modId xmlns:p14="http://schemas.microsoft.com/office/powerpoint/2010/main" val="3942500695"/>
              </p:ext>
            </p:extLst>
          </p:nvPr>
        </p:nvGraphicFramePr>
        <p:xfrm>
          <a:off x="628650" y="1413167"/>
          <a:ext cx="7886700" cy="5050408"/>
        </p:xfrm>
        <a:graphic>
          <a:graphicData uri="http://schemas.openxmlformats.org/drawingml/2006/table">
            <a:tbl>
              <a:tblPr firstRow="1" firstCol="1" bandRow="1">
                <a:tableStyleId>{5C22544A-7EE6-4342-B048-85BDC9FD1C3A}</a:tableStyleId>
              </a:tblPr>
              <a:tblGrid>
                <a:gridCol w="3943350">
                  <a:extLst>
                    <a:ext uri="{9D8B030D-6E8A-4147-A177-3AD203B41FA5}">
                      <a16:colId xmlns:a16="http://schemas.microsoft.com/office/drawing/2014/main" val="1056186123"/>
                    </a:ext>
                  </a:extLst>
                </a:gridCol>
                <a:gridCol w="3943350">
                  <a:extLst>
                    <a:ext uri="{9D8B030D-6E8A-4147-A177-3AD203B41FA5}">
                      <a16:colId xmlns:a16="http://schemas.microsoft.com/office/drawing/2014/main" val="1582416585"/>
                    </a:ext>
                  </a:extLst>
                </a:gridCol>
              </a:tblGrid>
              <a:tr h="578129">
                <a:tc>
                  <a:txBody>
                    <a:bodyPr/>
                    <a:lstStyle/>
                    <a:p>
                      <a:pPr marL="0" marR="0">
                        <a:lnSpc>
                          <a:spcPct val="107000"/>
                        </a:lnSpc>
                        <a:spcBef>
                          <a:spcPts val="0"/>
                        </a:spcBef>
                        <a:spcAft>
                          <a:spcPts val="0"/>
                        </a:spcAft>
                      </a:pPr>
                      <a:r>
                        <a:rPr lang="en-US" sz="2400" kern="0">
                          <a:effectLst/>
                        </a:rPr>
                        <a:t>PRIMARILY INDICATORS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OTHER INDICATORS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3753540"/>
                  </a:ext>
                </a:extLst>
              </a:tr>
              <a:tr h="578129">
                <a:tc>
                  <a:txBody>
                    <a:bodyPr/>
                    <a:lstStyle/>
                    <a:p>
                      <a:pPr marL="0" marR="0">
                        <a:lnSpc>
                          <a:spcPct val="107000"/>
                        </a:lnSpc>
                        <a:spcBef>
                          <a:spcPts val="0"/>
                        </a:spcBef>
                        <a:spcAft>
                          <a:spcPts val="0"/>
                        </a:spcAft>
                      </a:pPr>
                      <a:r>
                        <a:rPr lang="en-US" sz="2400" kern="0">
                          <a:effectLst/>
                        </a:rPr>
                        <a:t>plant cover</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desirable plants,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4887218"/>
                  </a:ext>
                </a:extLst>
              </a:tr>
              <a:tr h="578129">
                <a:tc>
                  <a:txBody>
                    <a:bodyPr/>
                    <a:lstStyle/>
                    <a:p>
                      <a:pPr marL="0" marR="0">
                        <a:lnSpc>
                          <a:spcPct val="107000"/>
                        </a:lnSpc>
                        <a:spcBef>
                          <a:spcPts val="0"/>
                        </a:spcBef>
                        <a:spcAft>
                          <a:spcPts val="0"/>
                        </a:spcAft>
                      </a:pPr>
                      <a:r>
                        <a:rPr lang="en-US" sz="2400" kern="0">
                          <a:effectLst/>
                        </a:rPr>
                        <a:t>soil residue,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percent legume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9735785"/>
                  </a:ext>
                </a:extLst>
              </a:tr>
              <a:tr h="578129">
                <a:tc>
                  <a:txBody>
                    <a:bodyPr/>
                    <a:lstStyle/>
                    <a:p>
                      <a:pPr marL="0" marR="0">
                        <a:lnSpc>
                          <a:spcPct val="107000"/>
                        </a:lnSpc>
                        <a:spcBef>
                          <a:spcPts val="0"/>
                        </a:spcBef>
                        <a:spcAft>
                          <a:spcPts val="0"/>
                        </a:spcAft>
                      </a:pPr>
                      <a:r>
                        <a:rPr lang="en-US" sz="2400" kern="0">
                          <a:effectLst/>
                        </a:rPr>
                        <a:t>plant diversity</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invasive plants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5128828"/>
                  </a:ext>
                </a:extLst>
              </a:tr>
              <a:tr h="578129">
                <a:tc>
                  <a:txBody>
                    <a:bodyPr/>
                    <a:lstStyle/>
                    <a:p>
                      <a:pPr marL="0" marR="0">
                        <a:lnSpc>
                          <a:spcPct val="107000"/>
                        </a:lnSpc>
                        <a:spcBef>
                          <a:spcPts val="0"/>
                        </a:spcBef>
                        <a:spcAft>
                          <a:spcPts val="0"/>
                        </a:spcAft>
                      </a:pPr>
                      <a:r>
                        <a:rPr lang="en-US" sz="2400" kern="0">
                          <a:effectLst/>
                        </a:rPr>
                        <a:t>soil compaction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grazing utilization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8588883"/>
                  </a:ext>
                </a:extLst>
              </a:tr>
              <a:tr h="578129">
                <a:tc>
                  <a:txBody>
                    <a:bodyPr/>
                    <a:lstStyle/>
                    <a:p>
                      <a:pPr marL="0" marR="0">
                        <a:lnSpc>
                          <a:spcPct val="107000"/>
                        </a:lnSpc>
                        <a:spcBef>
                          <a:spcPts val="0"/>
                        </a:spcBef>
                        <a:spcAft>
                          <a:spcPts val="0"/>
                        </a:spcAft>
                      </a:pPr>
                      <a:r>
                        <a:rPr lang="en-US" sz="2400" kern="0">
                          <a:effectLst/>
                        </a:rPr>
                        <a:t>roots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severity of use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5408007"/>
                  </a:ext>
                </a:extLst>
              </a:tr>
              <a:tr h="817411">
                <a:tc>
                  <a:txBody>
                    <a:bodyPr/>
                    <a:lstStyle/>
                    <a:p>
                      <a:pPr marL="0" marR="0">
                        <a:lnSpc>
                          <a:spcPct val="107000"/>
                        </a:lnSpc>
                        <a:spcBef>
                          <a:spcPts val="0"/>
                        </a:spcBef>
                        <a:spcAft>
                          <a:spcPts val="0"/>
                        </a:spcAft>
                      </a:pPr>
                      <a:r>
                        <a:rPr lang="en-US" sz="2400" kern="0">
                          <a:effectLst/>
                        </a:rPr>
                        <a:t>soil color</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livestock concentration areas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3382709"/>
                  </a:ext>
                </a:extLst>
              </a:tr>
              <a:tr h="578129">
                <a:tc>
                  <a:txBody>
                    <a:bodyPr/>
                    <a:lstStyle/>
                    <a:p>
                      <a:pPr marL="0" marR="0">
                        <a:lnSpc>
                          <a:spcPct val="107000"/>
                        </a:lnSpc>
                        <a:spcBef>
                          <a:spcPts val="0"/>
                        </a:spcBef>
                        <a:spcAft>
                          <a:spcPts val="0"/>
                        </a:spcAft>
                      </a:pPr>
                      <a:r>
                        <a:rPr lang="en-US" sz="2400" kern="0">
                          <a:effectLst/>
                        </a:rPr>
                        <a:t>soil life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400" kern="0">
                          <a:effectLst/>
                        </a:rPr>
                        <a:t>plant vigor</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0220689"/>
                  </a:ext>
                </a:extLst>
              </a:tr>
            </a:tbl>
          </a:graphicData>
        </a:graphic>
      </p:graphicFrame>
    </p:spTree>
    <p:extLst>
      <p:ext uri="{BB962C8B-B14F-4D97-AF65-F5344CB8AC3E}">
        <p14:creationId xmlns:p14="http://schemas.microsoft.com/office/powerpoint/2010/main" val="3941210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D74B9-A82B-773F-5DDA-5D4FB93F8E76}"/>
              </a:ext>
            </a:extLst>
          </p:cNvPr>
          <p:cNvSpPr>
            <a:spLocks noGrp="1"/>
          </p:cNvSpPr>
          <p:nvPr>
            <p:ph type="title"/>
          </p:nvPr>
        </p:nvSpPr>
        <p:spPr>
          <a:xfrm>
            <a:off x="628650" y="776606"/>
            <a:ext cx="7886700" cy="1325563"/>
          </a:xfrm>
        </p:spPr>
        <p:txBody>
          <a:bodyPr>
            <a:normAutofit fontScale="90000"/>
          </a:bodyPr>
          <a:lstStyle/>
          <a:p>
            <a:r>
              <a:rPr lang="en-US" sz="2400" b="1" kern="100">
                <a:solidFill>
                  <a:schemeClr val="accent6">
                    <a:lumMod val="75000"/>
                  </a:schemeClr>
                </a:solidFill>
                <a:effectLst/>
                <a:ea typeface="Calibri" panose="020F0502020204030204" pitchFamily="34" charset="0"/>
                <a:cs typeface="Times New Roman" panose="02020603050405020304" pitchFamily="18" charset="0"/>
              </a:rPr>
              <a:t>Plant Cover (Resource Concerns: Aggregate Instability, Organic Matter Depletion, Soil Organism Habitat Loss or Decline), (SSS, HF)</a:t>
            </a:r>
            <a:br>
              <a:rPr lang="en-US" sz="2400" b="1" kern="10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US" sz="4000" b="1">
              <a:solidFill>
                <a:schemeClr val="accent6">
                  <a:lumMod val="75000"/>
                </a:schemeClr>
              </a:solidFill>
            </a:endParaRPr>
          </a:p>
        </p:txBody>
      </p:sp>
      <p:pic>
        <p:nvPicPr>
          <p:cNvPr id="5" name="Content Placeholder 4" descr="Plant Cover the protective skin of the soil, the first layer of protection for the soil. Plant cover reduces the impact of the raindrop which is falling at a speed of about 30 mph. If not impeded it acts like a bomb detaching and splattering soil which is, then transported via water or wind and ultimately deposited oftentimes off-site contaminating water. Suspended solids like soil are very hard to clean out of water. Soil has a negative charge which allows nutrients, pesticides, and pathogens to attach to it and be carried potentially contaminating water. Plant cover slows runoff and creates some deposition of soil in the field.&#10;">
            <a:extLst>
              <a:ext uri="{FF2B5EF4-FFF2-40B4-BE49-F238E27FC236}">
                <a16:creationId xmlns:a16="http://schemas.microsoft.com/office/drawing/2014/main" id="{EC2701BC-2EE7-13A4-D4FF-8D330D74147B}"/>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40278" y="2063952"/>
            <a:ext cx="9424555" cy="1365048"/>
          </a:xfrm>
          <a:prstGeom prst="rect">
            <a:avLst/>
          </a:prstGeom>
          <a:ln>
            <a:noFill/>
          </a:ln>
          <a:extLst>
            <a:ext uri="{53640926-AAD7-44D8-BBD7-CCE9431645EC}">
              <a14:shadowObscured xmlns:a14="http://schemas.microsoft.com/office/drawing/2010/main"/>
            </a:ext>
          </a:extLst>
        </p:spPr>
      </p:pic>
      <p:pic>
        <p:nvPicPr>
          <p:cNvPr id="6" name="Picture 5" descr="Plant Cover the protective skin of the soil, the first layer of protection for the soil. Plant cover reduces the impact of the raindrop which is falling at a speed of about 30 mph. If not impeded it acts like a bomb detaching and splattering soil which is, then transported via water or wind and ultimately deposited oftentimes off-site contaminating water. Suspended solids like soil are very hard to clean out of water. Soil has a negative charge which allows nutrients, pesticides, and pathogens to attach to it and be carried potentially contaminating water. Plant cover slows runoff and creates some deposition of soil in the field.&#10;">
            <a:extLst>
              <a:ext uri="{FF2B5EF4-FFF2-40B4-BE49-F238E27FC236}">
                <a16:creationId xmlns:a16="http://schemas.microsoft.com/office/drawing/2014/main" id="{4B32472B-4632-D084-72DF-D625FEB5B6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23229" y="3657049"/>
            <a:ext cx="3275336" cy="2456502"/>
          </a:xfrm>
          <a:prstGeom prst="rect">
            <a:avLst/>
          </a:prstGeom>
        </p:spPr>
      </p:pic>
    </p:spTree>
    <p:extLst>
      <p:ext uri="{BB962C8B-B14F-4D97-AF65-F5344CB8AC3E}">
        <p14:creationId xmlns:p14="http://schemas.microsoft.com/office/powerpoint/2010/main" val="2675045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1C810-49DA-DE68-71C1-25959C178ACF}"/>
              </a:ext>
            </a:extLst>
          </p:cNvPr>
          <p:cNvSpPr>
            <a:spLocks noGrp="1"/>
          </p:cNvSpPr>
          <p:nvPr>
            <p:ph type="title"/>
          </p:nvPr>
        </p:nvSpPr>
        <p:spPr>
          <a:xfrm>
            <a:off x="628650" y="681037"/>
            <a:ext cx="7886700" cy="1325563"/>
          </a:xfrm>
        </p:spPr>
        <p:txBody>
          <a:bodyPr>
            <a:noAutofit/>
          </a:bodyPr>
          <a:lstStyle/>
          <a:p>
            <a:r>
              <a:rPr lang="en-US" sz="2400" b="1">
                <a:solidFill>
                  <a:schemeClr val="accent6">
                    <a:lumMod val="75000"/>
                  </a:schemeClr>
                </a:solidFill>
              </a:rPr>
              <a:t>Plant</a:t>
            </a:r>
            <a:r>
              <a:rPr lang="en-US" sz="2400" b="1" kern="1200">
                <a:solidFill>
                  <a:schemeClr val="accent6">
                    <a:lumMod val="75000"/>
                  </a:schemeClr>
                </a:solidFill>
                <a:effectLst/>
                <a:latin typeface="+mj-lt"/>
                <a:ea typeface="+mj-ea"/>
                <a:cs typeface="+mj-cs"/>
              </a:rPr>
              <a:t> Residue </a:t>
            </a:r>
            <a:br>
              <a:rPr lang="en-US" sz="2400" b="1" kern="1200">
                <a:solidFill>
                  <a:schemeClr val="accent6">
                    <a:lumMod val="75000"/>
                  </a:schemeClr>
                </a:solidFill>
                <a:effectLst/>
                <a:latin typeface="+mj-lt"/>
                <a:ea typeface="+mj-ea"/>
                <a:cs typeface="+mj-cs"/>
              </a:rPr>
            </a:br>
            <a:r>
              <a:rPr lang="en-US" sz="2400" b="1" kern="1200">
                <a:solidFill>
                  <a:schemeClr val="accent6">
                    <a:lumMod val="75000"/>
                  </a:schemeClr>
                </a:solidFill>
                <a:effectLst/>
                <a:latin typeface="+mj-lt"/>
                <a:ea typeface="+mj-ea"/>
                <a:cs typeface="+mj-cs"/>
              </a:rPr>
              <a:t>(Resource Concerns: Aggregate Instability, Organic Matter Depletion, Soil Organism Habitat Loss or Decline), (HF, BI)</a:t>
            </a:r>
            <a:br>
              <a:rPr lang="en-US" sz="2400" b="1" kern="1200">
                <a:solidFill>
                  <a:schemeClr val="accent6">
                    <a:lumMod val="75000"/>
                  </a:schemeClr>
                </a:solidFill>
                <a:effectLst/>
                <a:latin typeface="+mj-lt"/>
                <a:ea typeface="+mj-ea"/>
                <a:cs typeface="+mj-cs"/>
              </a:rPr>
            </a:br>
            <a:endParaRPr lang="en-US" sz="2400" b="1">
              <a:solidFill>
                <a:schemeClr val="accent6">
                  <a:lumMod val="75000"/>
                </a:schemeClr>
              </a:solidFill>
            </a:endParaRPr>
          </a:p>
        </p:txBody>
      </p:sp>
      <p:pic>
        <p:nvPicPr>
          <p:cNvPr id="5" name="Content Placeholder 4" descr="Plant Residue (Litter) is the second layer of protection for the soil. Plant cover softens the impact of the raindrops. Residue slows water even more, providing time for infiltration. Soil residue also feeds soil life which makes the soil more porous, improving infiltration even more. Soil residue like plant cover reduces evaporation and conserves moisture. To achieve optimum benefits, you need both plant cover and soil residue to protect soil from evaporation, runoff, wind erosion, and to improve water infiltration. &#10;">
            <a:extLst>
              <a:ext uri="{FF2B5EF4-FFF2-40B4-BE49-F238E27FC236}">
                <a16:creationId xmlns:a16="http://schemas.microsoft.com/office/drawing/2014/main" id="{DDC64A20-C185-1534-F243-D05F5EF9A7B2}"/>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365760" y="2194560"/>
            <a:ext cx="8503920" cy="1554480"/>
          </a:xfrm>
          <a:prstGeom prst="rect">
            <a:avLst/>
          </a:prstGeom>
          <a:extLst>
            <a:ext uri="{53640926-AAD7-44D8-BBD7-CCE9431645EC}">
              <a14:shadowObscured xmlns:a14="http://schemas.microsoft.com/office/drawing/2010/main"/>
            </a:ext>
          </a:extLst>
        </p:spPr>
      </p:pic>
      <p:pic>
        <p:nvPicPr>
          <p:cNvPr id="6" name="Picture 5" descr="Plant Residue (Litter) is the second layer of protection for the soil. Plant cover softens the impact of the raindrops. Residue slows water even more, providing time for infiltration. Soil residue also feeds soil life which makes the soil more porous, improving infiltration even more. Soil residue like plant cover reduces evaporation and conserves moisture. To achieve optimum benefits, you need both plant cover and soil residue to protect soil from evaporation, runoff, wind erosion, and to improve water infiltration. &#10;">
            <a:extLst>
              <a:ext uri="{FF2B5EF4-FFF2-40B4-BE49-F238E27FC236}">
                <a16:creationId xmlns:a16="http://schemas.microsoft.com/office/drawing/2014/main" id="{0BC2BAEB-60C2-71B2-D454-A40B7F163A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3423" y="3851812"/>
            <a:ext cx="2394786" cy="2325152"/>
          </a:xfrm>
          <a:prstGeom prst="rect">
            <a:avLst/>
          </a:prstGeom>
        </p:spPr>
      </p:pic>
      <p:sp>
        <p:nvSpPr>
          <p:cNvPr id="3" name="TextBox 2">
            <a:extLst>
              <a:ext uri="{FF2B5EF4-FFF2-40B4-BE49-F238E27FC236}">
                <a16:creationId xmlns:a16="http://schemas.microsoft.com/office/drawing/2014/main" id="{24134C23-E6EA-E4EE-1C3C-0987114AB510}"/>
              </a:ext>
            </a:extLst>
          </p:cNvPr>
          <p:cNvSpPr txBox="1"/>
          <p:nvPr/>
        </p:nvSpPr>
        <p:spPr>
          <a:xfrm>
            <a:off x="5669280" y="3928427"/>
            <a:ext cx="3200400" cy="923330"/>
          </a:xfrm>
          <a:prstGeom prst="rect">
            <a:avLst/>
          </a:prstGeom>
          <a:noFill/>
        </p:spPr>
        <p:txBody>
          <a:bodyPr wrap="square" rtlCol="0">
            <a:spAutoFit/>
          </a:bodyPr>
          <a:lstStyle/>
          <a:p>
            <a:pPr algn="ctr"/>
            <a:r>
              <a:rPr lang="en-US"/>
              <a:t>Or strong water stable soil aggregates with numerous to abundant signs of soil life</a:t>
            </a:r>
          </a:p>
        </p:txBody>
      </p:sp>
    </p:spTree>
    <p:extLst>
      <p:ext uri="{BB962C8B-B14F-4D97-AF65-F5344CB8AC3E}">
        <p14:creationId xmlns:p14="http://schemas.microsoft.com/office/powerpoint/2010/main" val="605710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4857-0E08-B0BB-A749-110576018C22}"/>
              </a:ext>
              <a:ext uri="{C183D7F6-B498-43B3-948B-1728B52AA6E4}">
                <adec:decorative xmlns:adec="http://schemas.microsoft.com/office/drawing/2017/decorative" val="1"/>
              </a:ext>
            </a:extLst>
          </p:cNvPr>
          <p:cNvSpPr>
            <a:spLocks noGrp="1"/>
          </p:cNvSpPr>
          <p:nvPr>
            <p:ph type="title"/>
          </p:nvPr>
        </p:nvSpPr>
        <p:spPr>
          <a:xfrm>
            <a:off x="628650" y="642874"/>
            <a:ext cx="7886700" cy="1325563"/>
          </a:xfrm>
        </p:spPr>
        <p:txBody>
          <a:bodyPr>
            <a:normAutofit/>
          </a:bodyPr>
          <a:lstStyle/>
          <a:p>
            <a:pPr marL="0" marR="0">
              <a:lnSpc>
                <a:spcPct val="107000"/>
              </a:lnSpc>
              <a:spcBef>
                <a:spcPts val="0"/>
              </a:spcBef>
              <a:spcAft>
                <a:spcPts val="800"/>
              </a:spcAft>
            </a:pPr>
            <a:r>
              <a:rPr lang="en-US" sz="1800" b="1" kern="100">
                <a:solidFill>
                  <a:schemeClr val="accent6">
                    <a:lumMod val="75000"/>
                  </a:schemeClr>
                </a:solidFill>
                <a:effectLst/>
                <a:ea typeface="Calibri" panose="020F0502020204030204" pitchFamily="34" charset="0"/>
                <a:cs typeface="Times New Roman" panose="02020603050405020304" pitchFamily="18" charset="0"/>
              </a:rPr>
              <a:t>Plant Diversity</a:t>
            </a:r>
            <a:br>
              <a:rPr lang="en-US" sz="1800" b="1" kern="100">
                <a:solidFill>
                  <a:schemeClr val="accent6">
                    <a:lumMod val="75000"/>
                  </a:schemeClr>
                </a:solidFill>
                <a:effectLst/>
                <a:ea typeface="Calibri" panose="020F0502020204030204" pitchFamily="34" charset="0"/>
                <a:cs typeface="Times New Roman" panose="02020603050405020304" pitchFamily="18" charset="0"/>
              </a:rPr>
            </a:br>
            <a:r>
              <a:rPr lang="en-US" sz="1800" b="1" kern="100">
                <a:solidFill>
                  <a:schemeClr val="accent6">
                    <a:lumMod val="75000"/>
                  </a:schemeClr>
                </a:solidFill>
                <a:effectLst/>
                <a:ea typeface="Calibri" panose="020F0502020204030204" pitchFamily="34" charset="0"/>
                <a:cs typeface="Times New Roman" panose="02020603050405020304" pitchFamily="18" charset="0"/>
              </a:rPr>
              <a:t>(Resource Concerns: Aggregate Instability, Soil Organism Habitat Loss or Decline), (BI, LMQF)</a:t>
            </a:r>
            <a:endParaRPr lang="en-US" b="1">
              <a:solidFill>
                <a:schemeClr val="accent6">
                  <a:lumMod val="75000"/>
                </a:schemeClr>
              </a:solidFill>
            </a:endParaRPr>
          </a:p>
        </p:txBody>
      </p:sp>
      <p:pic>
        <p:nvPicPr>
          <p:cNvPr id="5" name="Content Placeholder 4">
            <a:extLst>
              <a:ext uri="{FF2B5EF4-FFF2-40B4-BE49-F238E27FC236}">
                <a16:creationId xmlns:a16="http://schemas.microsoft.com/office/drawing/2014/main" id="{91275085-C90E-AEA0-4A0F-216BDF0E1F6B}"/>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628650" y="1641944"/>
            <a:ext cx="7886701" cy="301752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376076C5-510E-C348-27D4-488D98485EF9}"/>
              </a:ext>
              <a:ext uri="{C183D7F6-B498-43B3-948B-1728B52AA6E4}">
                <adec:decorative xmlns:adec="http://schemas.microsoft.com/office/drawing/2017/decorative" val="1"/>
              </a:ext>
            </a:extLst>
          </p:cNvPr>
          <p:cNvSpPr txBox="1"/>
          <p:nvPr/>
        </p:nvSpPr>
        <p:spPr>
          <a:xfrm>
            <a:off x="5613282" y="4754076"/>
            <a:ext cx="2821022" cy="1077218"/>
          </a:xfrm>
          <a:prstGeom prst="rect">
            <a:avLst/>
          </a:prstGeom>
          <a:noFill/>
        </p:spPr>
        <p:txBody>
          <a:bodyPr wrap="square" rtlCol="0">
            <a:spAutoFit/>
          </a:bodyPr>
          <a:lstStyle/>
          <a:p>
            <a:pPr algn="ctr"/>
            <a:r>
              <a:rPr lang="en-US" sz="1600"/>
              <a:t>Or </a:t>
            </a:r>
          </a:p>
          <a:p>
            <a:pPr algn="ctr"/>
            <a:r>
              <a:rPr lang="en-US" sz="1600"/>
              <a:t>good soil aggregates (crumbly soil) and numerous to abundant signs of soil life rates</a:t>
            </a:r>
          </a:p>
        </p:txBody>
      </p:sp>
      <p:pic>
        <p:nvPicPr>
          <p:cNvPr id="7" name="Picture 6">
            <a:extLst>
              <a:ext uri="{FF2B5EF4-FFF2-40B4-BE49-F238E27FC236}">
                <a16:creationId xmlns:a16="http://schemas.microsoft.com/office/drawing/2014/main" id="{FBBDE453-45FE-A9B9-4D61-32E3AA8B93E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9696" y="4722268"/>
            <a:ext cx="2286000" cy="1714500"/>
          </a:xfrm>
          <a:prstGeom prst="rect">
            <a:avLst/>
          </a:prstGeom>
        </p:spPr>
      </p:pic>
    </p:spTree>
    <p:extLst>
      <p:ext uri="{BB962C8B-B14F-4D97-AF65-F5344CB8AC3E}">
        <p14:creationId xmlns:p14="http://schemas.microsoft.com/office/powerpoint/2010/main" val="19338056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9EC5A-9F42-F69A-AAA5-DB8ECC002069}"/>
              </a:ext>
            </a:extLst>
          </p:cNvPr>
          <p:cNvSpPr>
            <a:spLocks noGrp="1"/>
          </p:cNvSpPr>
          <p:nvPr>
            <p:ph type="title"/>
          </p:nvPr>
        </p:nvSpPr>
        <p:spPr>
          <a:xfrm>
            <a:off x="581184" y="372906"/>
            <a:ext cx="7886700" cy="1325563"/>
          </a:xfrm>
        </p:spPr>
        <p:txBody>
          <a:bodyPr>
            <a:normAutofit fontScale="90000"/>
          </a:bodyPr>
          <a:lstStyle/>
          <a:p>
            <a:pPr marL="47625" marR="0">
              <a:lnSpc>
                <a:spcPct val="100000"/>
              </a:lnSpc>
              <a:spcBef>
                <a:spcPts val="20"/>
              </a:spcBef>
              <a:spcAft>
                <a:spcPts val="0"/>
              </a:spcAft>
            </a:pPr>
            <a:r>
              <a:rPr lang="en-US" sz="1800" b="1">
                <a:solidFill>
                  <a:schemeClr val="accent6">
                    <a:lumMod val="75000"/>
                  </a:schemeClr>
                </a:solidFill>
                <a:effectLst/>
                <a:ea typeface="Century Schoolbook" panose="02040604050505020304" pitchFamily="18" charset="0"/>
                <a:cs typeface="Century Schoolbook" panose="02040604050505020304" pitchFamily="18" charset="0"/>
              </a:rPr>
              <a:t>Soil Compaction </a:t>
            </a:r>
            <a:r>
              <a:rPr lang="en-US" sz="1800" b="1" kern="100">
                <a:solidFill>
                  <a:schemeClr val="accent6">
                    <a:lumMod val="75000"/>
                  </a:schemeClr>
                </a:solidFill>
                <a:effectLst/>
                <a:ea typeface="Calibri" panose="020F0502020204030204" pitchFamily="34" charset="0"/>
                <a:cs typeface="Times New Roman" panose="02020603050405020304" pitchFamily="18" charset="0"/>
              </a:rPr>
              <a:t>Roots, Soil Color, Soil Life</a:t>
            </a:r>
            <a:br>
              <a:rPr lang="en-US" sz="1800" b="1" kern="100">
                <a:solidFill>
                  <a:schemeClr val="accent6">
                    <a:lumMod val="75000"/>
                  </a:schemeClr>
                </a:solidFill>
                <a:effectLst/>
                <a:ea typeface="Calibri" panose="020F0502020204030204" pitchFamily="34" charset="0"/>
                <a:cs typeface="Times New Roman" panose="02020603050405020304" pitchFamily="18" charset="0"/>
              </a:rPr>
            </a:br>
            <a:br>
              <a:rPr lang="en-US" sz="1800" b="1" kern="100">
                <a:solidFill>
                  <a:schemeClr val="accent6">
                    <a:lumMod val="75000"/>
                  </a:schemeClr>
                </a:solidFill>
                <a:effectLst/>
                <a:ea typeface="Calibri" panose="020F0502020204030204" pitchFamily="34" charset="0"/>
                <a:cs typeface="Times New Roman" panose="02020603050405020304" pitchFamily="18" charset="0"/>
              </a:rPr>
            </a:br>
            <a:r>
              <a:rPr lang="en-US" sz="1800" b="1" kern="100">
                <a:solidFill>
                  <a:schemeClr val="accent6">
                    <a:lumMod val="75000"/>
                  </a:schemeClr>
                </a:solidFill>
                <a:effectLst/>
                <a:ea typeface="Calibri" panose="020F0502020204030204" pitchFamily="34" charset="0"/>
                <a:cs typeface="Times New Roman" panose="02020603050405020304" pitchFamily="18" charset="0"/>
              </a:rPr>
              <a:t>(Resource Concerns: Compaction, Aggregate Instability, Soil Organism Habitat Loss or Decline)</a:t>
            </a:r>
            <a:r>
              <a:rPr lang="en-US" sz="1800" b="1">
                <a:solidFill>
                  <a:schemeClr val="accent6">
                    <a:lumMod val="75000"/>
                  </a:schemeClr>
                </a:solidFill>
                <a:ea typeface="Century Schoolbook" panose="02040604050505020304" pitchFamily="18" charset="0"/>
                <a:cs typeface="Century Schoolbook" panose="02040604050505020304" pitchFamily="18" charset="0"/>
              </a:rPr>
              <a:t> (SSS, HF, BI) </a:t>
            </a:r>
            <a:br>
              <a:rPr lang="en-US" sz="1800" b="1" kern="10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US" b="1">
              <a:solidFill>
                <a:schemeClr val="accent6">
                  <a:lumMod val="75000"/>
                </a:schemeClr>
              </a:solidFill>
            </a:endParaRPr>
          </a:p>
        </p:txBody>
      </p:sp>
      <p:pic>
        <p:nvPicPr>
          <p:cNvPr id="5" name="Content Placeholder 4" descr="Compaction and Roots are the primary indicators, color and soil life are more talking points in the PCS.  &#10;">
            <a:extLst>
              <a:ext uri="{FF2B5EF4-FFF2-40B4-BE49-F238E27FC236}">
                <a16:creationId xmlns:a16="http://schemas.microsoft.com/office/drawing/2014/main" id="{890800CA-8B41-0205-34D9-7591792902B0}"/>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703547" y="1523544"/>
            <a:ext cx="7641974" cy="2873120"/>
          </a:xfrm>
          <a:prstGeom prst="rect">
            <a:avLst/>
          </a:prstGeom>
          <a:ln>
            <a:noFill/>
          </a:ln>
          <a:extLst>
            <a:ext uri="{53640926-AAD7-44D8-BBD7-CCE9431645EC}">
              <a14:shadowObscured xmlns:a14="http://schemas.microsoft.com/office/drawing/2010/main"/>
            </a:ext>
          </a:extLst>
        </p:spPr>
      </p:pic>
      <p:pic>
        <p:nvPicPr>
          <p:cNvPr id="6" name="Picture 5" descr="Compaction and Roots are the primary indicators, color and soil life are more talking points in the PCS.  &#10;">
            <a:extLst>
              <a:ext uri="{FF2B5EF4-FFF2-40B4-BE49-F238E27FC236}">
                <a16:creationId xmlns:a16="http://schemas.microsoft.com/office/drawing/2014/main" id="{B8C26B99-F0CB-5A4D-73F8-76C9288D1E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1184" y="4520111"/>
            <a:ext cx="2082248" cy="1964983"/>
          </a:xfrm>
          <a:prstGeom prst="rect">
            <a:avLst/>
          </a:prstGeom>
        </p:spPr>
      </p:pic>
      <p:pic>
        <p:nvPicPr>
          <p:cNvPr id="3" name="Picture 2" descr="Compaction and Roots are the primary indicators, color and soil life are more talking points in the PCS.  &#10;">
            <a:extLst>
              <a:ext uri="{FF2B5EF4-FFF2-40B4-BE49-F238E27FC236}">
                <a16:creationId xmlns:a16="http://schemas.microsoft.com/office/drawing/2014/main" id="{49168F11-1566-E1D4-D3BC-9F8CE6A7F03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84191" y="4520111"/>
            <a:ext cx="2260657" cy="1964983"/>
          </a:xfrm>
          <a:prstGeom prst="rect">
            <a:avLst/>
          </a:prstGeom>
        </p:spPr>
      </p:pic>
    </p:spTree>
    <p:extLst>
      <p:ext uri="{BB962C8B-B14F-4D97-AF65-F5344CB8AC3E}">
        <p14:creationId xmlns:p14="http://schemas.microsoft.com/office/powerpoint/2010/main" val="2841842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BBDC-186C-47E9-862F-FF7ECC5CE01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6</a:t>
            </a:r>
            <a:endParaRPr lang="en-US" b="1" u="sng" dirty="0"/>
          </a:p>
        </p:txBody>
      </p:sp>
      <p:sp>
        <p:nvSpPr>
          <p:cNvPr id="3" name="Content Placeholder 2">
            <a:extLst>
              <a:ext uri="{FF2B5EF4-FFF2-40B4-BE49-F238E27FC236}">
                <a16:creationId xmlns:a16="http://schemas.microsoft.com/office/drawing/2014/main" id="{8A902965-1A9B-4DF4-9BAF-A5C8DB5AE980}"/>
              </a:ext>
              <a:ext uri="{C183D7F6-B498-43B3-948B-1728B52AA6E4}">
                <adec:decorative xmlns:adec="http://schemas.microsoft.com/office/drawing/2017/decorative" val="1"/>
              </a:ext>
            </a:extLst>
          </p:cNvPr>
          <p:cNvSpPr>
            <a:spLocks noGrp="1"/>
          </p:cNvSpPr>
          <p:nvPr>
            <p:ph sz="half" idx="1"/>
          </p:nvPr>
        </p:nvSpPr>
        <p:spPr>
          <a:xfrm>
            <a:off x="280780" y="1727103"/>
            <a:ext cx="3886200" cy="4351338"/>
          </a:xfrm>
        </p:spPr>
        <p:txBody>
          <a:bodyPr>
            <a:normAutofit fontScale="92500" lnSpcReduction="10000"/>
          </a:bodyPr>
          <a:lstStyle/>
          <a:p>
            <a:pPr marL="0" indent="0" algn="ctr">
              <a:buNone/>
            </a:pPr>
            <a:r>
              <a:rPr lang="en-US" b="1" u="sng"/>
              <a:t>Indicators</a:t>
            </a:r>
          </a:p>
          <a:p>
            <a:r>
              <a:rPr lang="en-US" b="1"/>
              <a:t>Desirable Plants</a:t>
            </a:r>
            <a:r>
              <a:rPr lang="en-US"/>
              <a:t>		</a:t>
            </a:r>
          </a:p>
          <a:p>
            <a:r>
              <a:rPr lang="en-US" b="1"/>
              <a:t>Percent </a:t>
            </a:r>
            <a:r>
              <a:rPr lang="en-US" sz="1800" b="1"/>
              <a:t>Legume</a:t>
            </a:r>
            <a:r>
              <a:rPr lang="en-US"/>
              <a:t>		</a:t>
            </a:r>
          </a:p>
          <a:p>
            <a:r>
              <a:rPr lang="en-US" b="1"/>
              <a:t>Plant Cover</a:t>
            </a:r>
          </a:p>
          <a:p>
            <a:pPr marL="0" indent="0">
              <a:buNone/>
            </a:pPr>
            <a:r>
              <a:rPr lang="en-US"/>
              <a:t>		</a:t>
            </a:r>
          </a:p>
          <a:p>
            <a:r>
              <a:rPr lang="en-US" b="1"/>
              <a:t>Plant Diversity</a:t>
            </a:r>
          </a:p>
          <a:p>
            <a:endParaRPr lang="en-US" b="1"/>
          </a:p>
          <a:p>
            <a:endParaRPr lang="en-US" b="1"/>
          </a:p>
          <a:p>
            <a:pPr marL="0" indent="0">
              <a:buNone/>
            </a:pPr>
            <a:r>
              <a:rPr lang="en-US"/>
              <a:t>		</a:t>
            </a:r>
          </a:p>
          <a:p>
            <a:r>
              <a:rPr lang="en-US" b="1"/>
              <a:t>Plant Residue (dead)</a:t>
            </a:r>
            <a:r>
              <a:rPr lang="en-US"/>
              <a:t>		</a:t>
            </a:r>
          </a:p>
          <a:p>
            <a:r>
              <a:rPr lang="en-US" b="1"/>
              <a:t>Uniformity of Use</a:t>
            </a:r>
            <a:r>
              <a:rPr lang="en-US"/>
              <a:t>			</a:t>
            </a:r>
          </a:p>
        </p:txBody>
      </p:sp>
      <p:sp>
        <p:nvSpPr>
          <p:cNvPr id="4" name="Content Placeholder 3">
            <a:extLst>
              <a:ext uri="{FF2B5EF4-FFF2-40B4-BE49-F238E27FC236}">
                <a16:creationId xmlns:a16="http://schemas.microsoft.com/office/drawing/2014/main" id="{5DA0F4A4-A1FA-2E7E-B7A1-FE9541694206}"/>
              </a:ext>
              <a:ext uri="{C183D7F6-B498-43B3-948B-1728B52AA6E4}">
                <adec:decorative xmlns:adec="http://schemas.microsoft.com/office/drawing/2017/decorative" val="1"/>
              </a:ext>
            </a:extLst>
          </p:cNvPr>
          <p:cNvSpPr>
            <a:spLocks noGrp="1"/>
          </p:cNvSpPr>
          <p:nvPr>
            <p:ph sz="half" idx="2"/>
          </p:nvPr>
        </p:nvSpPr>
        <p:spPr>
          <a:xfrm>
            <a:off x="4166980" y="1672879"/>
            <a:ext cx="4348370" cy="4351338"/>
          </a:xfrm>
        </p:spPr>
        <p:txBody>
          <a:bodyPr/>
          <a:lstStyle/>
          <a:p>
            <a:pPr marL="0" indent="0" algn="ctr">
              <a:buNone/>
            </a:pPr>
            <a:r>
              <a:rPr lang="en-US" sz="1800" u="sng"/>
              <a:t>Good Rating</a:t>
            </a:r>
          </a:p>
          <a:p>
            <a:pPr marL="0" indent="0">
              <a:buNone/>
            </a:pPr>
            <a:r>
              <a:rPr lang="en-US" sz="1800"/>
              <a:t>61% or higher</a:t>
            </a:r>
          </a:p>
          <a:p>
            <a:pPr marL="0" indent="0">
              <a:buNone/>
            </a:pPr>
            <a:r>
              <a:rPr lang="en-US" sz="1800"/>
              <a:t>21% -40%, no grass loss</a:t>
            </a:r>
          </a:p>
          <a:p>
            <a:pPr marL="0" indent="0">
              <a:buNone/>
            </a:pPr>
            <a:r>
              <a:rPr lang="en-US" sz="1800"/>
              <a:t>81% or higher live leaf cover; remaining is dry standing or bare ground</a:t>
            </a:r>
          </a:p>
          <a:p>
            <a:pPr marL="0" indent="0">
              <a:buNone/>
            </a:pPr>
            <a:r>
              <a:rPr lang="en-US" sz="1800"/>
              <a:t>4 species in 2 </a:t>
            </a:r>
            <a:r>
              <a:rPr lang="en-US" sz="1800" err="1"/>
              <a:t>funct</a:t>
            </a:r>
            <a:r>
              <a:rPr lang="en-US" sz="1800"/>
              <a:t>. grp or 3 species in 3 f.	groups or 3 sp. In 2 </a:t>
            </a:r>
            <a:r>
              <a:rPr lang="en-US" sz="1800" err="1"/>
              <a:t>funct</a:t>
            </a:r>
            <a:r>
              <a:rPr lang="en-US" sz="1800"/>
              <a:t>. grp with another </a:t>
            </a:r>
            <a:r>
              <a:rPr lang="en-US" sz="1800" err="1"/>
              <a:t>funct</a:t>
            </a:r>
            <a:r>
              <a:rPr lang="en-US" sz="1800"/>
              <a:t>. grp represented by minor species (15% of stand to count species &amp;/or </a:t>
            </a:r>
            <a:r>
              <a:rPr lang="en-US" sz="1800" err="1"/>
              <a:t>funct</a:t>
            </a:r>
            <a:r>
              <a:rPr lang="en-US" sz="1800"/>
              <a:t>. grp)</a:t>
            </a:r>
          </a:p>
          <a:p>
            <a:pPr marL="0" indent="0">
              <a:buNone/>
            </a:pPr>
            <a:r>
              <a:rPr lang="en-US" sz="1800"/>
              <a:t>61% ground cover, w/good biological activity</a:t>
            </a:r>
          </a:p>
          <a:p>
            <a:pPr marL="0" indent="0">
              <a:buNone/>
            </a:pPr>
            <a:r>
              <a:rPr lang="en-US" sz="1800"/>
              <a:t>Pasture grazed evenly throughout with minor overgrazed and some under grazed areas, especially near water points</a:t>
            </a:r>
          </a:p>
          <a:p>
            <a:pPr marL="0" indent="0">
              <a:buNone/>
            </a:pPr>
            <a:endParaRPr lang="en-US" sz="1600"/>
          </a:p>
          <a:p>
            <a:pPr marL="0" indent="0">
              <a:buNone/>
            </a:pPr>
            <a:endParaRPr lang="en-US"/>
          </a:p>
          <a:p>
            <a:pPr marL="0" indent="0">
              <a:buNone/>
            </a:pPr>
            <a:endParaRPr lang="en-US"/>
          </a:p>
        </p:txBody>
      </p:sp>
      <p:pic>
        <p:nvPicPr>
          <p:cNvPr id="9" name="Picture 8">
            <a:extLst>
              <a:ext uri="{FF2B5EF4-FFF2-40B4-BE49-F238E27FC236}">
                <a16:creationId xmlns:a16="http://schemas.microsoft.com/office/drawing/2014/main" id="{6257DC85-F3D5-135D-0650-28BBBADC2B2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7318375" y="857250"/>
            <a:ext cx="1825625" cy="1369219"/>
          </a:xfrm>
          <a:prstGeom prst="rect">
            <a:avLst/>
          </a:prstGeom>
        </p:spPr>
      </p:pic>
      <p:sp>
        <p:nvSpPr>
          <p:cNvPr id="5" name="TextBox 4">
            <a:extLst>
              <a:ext uri="{FF2B5EF4-FFF2-40B4-BE49-F238E27FC236}">
                <a16:creationId xmlns:a16="http://schemas.microsoft.com/office/drawing/2014/main" id="{36F356AA-4486-32EA-9352-08A7F47F4FAB}"/>
              </a:ext>
              <a:ext uri="{C183D7F6-B498-43B3-948B-1728B52AA6E4}">
                <adec:decorative xmlns:adec="http://schemas.microsoft.com/office/drawing/2017/decorative" val="1"/>
              </a:ext>
            </a:extLst>
          </p:cNvPr>
          <p:cNvSpPr txBox="1"/>
          <p:nvPr/>
        </p:nvSpPr>
        <p:spPr>
          <a:xfrm>
            <a:off x="496957" y="526774"/>
            <a:ext cx="6738730" cy="707886"/>
          </a:xfrm>
          <a:prstGeom prst="rect">
            <a:avLst/>
          </a:prstGeom>
          <a:noFill/>
        </p:spPr>
        <p:txBody>
          <a:bodyPr wrap="square" rtlCol="0">
            <a:spAutoFit/>
          </a:bodyPr>
          <a:lstStyle/>
          <a:p>
            <a:r>
              <a:rPr lang="en-US" sz="2000"/>
              <a:t>Pasture Condition Score Sheet – 10 Indicators</a:t>
            </a:r>
          </a:p>
          <a:p>
            <a:r>
              <a:rPr lang="en-US" sz="2000"/>
              <a:t>What is the weak link?</a:t>
            </a:r>
          </a:p>
        </p:txBody>
      </p:sp>
    </p:spTree>
    <p:extLst>
      <p:ext uri="{BB962C8B-B14F-4D97-AF65-F5344CB8AC3E}">
        <p14:creationId xmlns:p14="http://schemas.microsoft.com/office/powerpoint/2010/main" val="93300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8487-E4AB-A590-A40D-8B4E1FF4203C}"/>
              </a:ext>
            </a:extLst>
          </p:cNvPr>
          <p:cNvSpPr>
            <a:spLocks noGrp="1"/>
          </p:cNvSpPr>
          <p:nvPr>
            <p:ph type="title"/>
          </p:nvPr>
        </p:nvSpPr>
        <p:spPr>
          <a:xfrm>
            <a:off x="628650" y="793143"/>
            <a:ext cx="6132073" cy="1325563"/>
          </a:xfrm>
        </p:spPr>
        <p:txBody>
          <a:bodyPr>
            <a:normAutofit/>
          </a:bodyPr>
          <a:lstStyle/>
          <a:p>
            <a:r>
              <a:rPr lang="en-US" sz="2800" b="1">
                <a:solidFill>
                  <a:srgbClr val="76923C"/>
                </a:solidFill>
                <a:effectLst/>
                <a:ea typeface="Century Schoolbook" panose="02040604050505020304" pitchFamily="18" charset="0"/>
                <a:cs typeface="Century Schoolbook" panose="02040604050505020304" pitchFamily="18" charset="0"/>
              </a:rPr>
              <a:t>Functions of the soil food web</a:t>
            </a:r>
            <a:br>
              <a:rPr lang="en-US" sz="2800" b="1">
                <a:solidFill>
                  <a:srgbClr val="76923C"/>
                </a:solidFill>
                <a:effectLst/>
                <a:ea typeface="Century Schoolbook" panose="02040604050505020304" pitchFamily="18" charset="0"/>
                <a:cs typeface="Century Schoolbook" panose="02040604050505020304" pitchFamily="18" charset="0"/>
              </a:rPr>
            </a:br>
            <a:r>
              <a:rPr lang="en-US" sz="2800" b="1">
                <a:solidFill>
                  <a:srgbClr val="76923C"/>
                </a:solidFill>
                <a:effectLst/>
                <a:ea typeface="Century Schoolbook" panose="02040604050505020304" pitchFamily="18" charset="0"/>
                <a:cs typeface="Century Schoolbook" panose="02040604050505020304" pitchFamily="18" charset="0"/>
              </a:rPr>
              <a:t>(P</a:t>
            </a:r>
            <a:r>
              <a:rPr lang="en-US" sz="2800" b="1">
                <a:solidFill>
                  <a:srgbClr val="76923C"/>
                </a:solidFill>
                <a:ea typeface="Century Schoolbook" panose="02040604050505020304" pitchFamily="18" charset="0"/>
                <a:cs typeface="Century Schoolbook" panose="02040604050505020304" pitchFamily="18" charset="0"/>
              </a:rPr>
              <a:t>lants are the primary producers)</a:t>
            </a:r>
            <a:endParaRPr lang="en-US" sz="2800"/>
          </a:p>
        </p:txBody>
      </p:sp>
      <p:sp>
        <p:nvSpPr>
          <p:cNvPr id="3" name="Content Placeholder 2">
            <a:extLst>
              <a:ext uri="{FF2B5EF4-FFF2-40B4-BE49-F238E27FC236}">
                <a16:creationId xmlns:a16="http://schemas.microsoft.com/office/drawing/2014/main" id="{183C3063-76F9-EE5D-EB7B-8845AE240FFE}"/>
              </a:ext>
            </a:extLst>
          </p:cNvPr>
          <p:cNvSpPr>
            <a:spLocks noGrp="1"/>
          </p:cNvSpPr>
          <p:nvPr>
            <p:ph idx="1"/>
          </p:nvPr>
        </p:nvSpPr>
        <p:spPr>
          <a:xfrm>
            <a:off x="295275" y="2256699"/>
            <a:ext cx="7886700" cy="4351338"/>
          </a:xfrm>
        </p:spPr>
        <p:txBody>
          <a:bodyPr lIns="91440" tIns="45720" rIns="91440" bIns="45720" anchor="t">
            <a:normAutofit/>
          </a:bodyPr>
          <a:lstStyle/>
          <a:p>
            <a:pPr marL="170815" indent="-170815"/>
            <a:r>
              <a:rPr lang="en-US" sz="2800">
                <a:effectLst/>
                <a:ea typeface="Century Schoolbook" panose="02040604050505020304" pitchFamily="18" charset="0"/>
                <a:cs typeface="Century Schoolbook" panose="02040604050505020304" pitchFamily="18" charset="0"/>
              </a:rPr>
              <a:t>Soil organisms improve </a:t>
            </a:r>
            <a:endParaRPr lang="en-US"/>
          </a:p>
          <a:p>
            <a:pPr marL="513715" lvl="1" indent="-170815"/>
            <a:r>
              <a:rPr lang="en-US" sz="2800">
                <a:effectLst/>
                <a:ea typeface="Century Schoolbook" panose="02040604050505020304" pitchFamily="18" charset="0"/>
                <a:cs typeface="Century Schoolbook" panose="02040604050505020304" pitchFamily="18" charset="0"/>
              </a:rPr>
              <a:t>aggregate stability </a:t>
            </a:r>
          </a:p>
          <a:p>
            <a:pPr marL="513715" lvl="1" indent="-170815"/>
            <a:r>
              <a:rPr lang="en-US" sz="2800">
                <a:effectLst/>
                <a:ea typeface="Century Schoolbook" panose="02040604050505020304" pitchFamily="18" charset="0"/>
                <a:cs typeface="Century Schoolbook" panose="02040604050505020304" pitchFamily="18" charset="0"/>
              </a:rPr>
              <a:t>water infiltration </a:t>
            </a:r>
          </a:p>
          <a:p>
            <a:pPr marL="513715" lvl="1" indent="-170815"/>
            <a:r>
              <a:rPr lang="en-US" sz="2800">
                <a:effectLst/>
                <a:ea typeface="Century Schoolbook" panose="02040604050505020304" pitchFamily="18" charset="0"/>
                <a:cs typeface="Century Schoolbook" panose="02040604050505020304" pitchFamily="18" charset="0"/>
              </a:rPr>
              <a:t>moisture storage and availability</a:t>
            </a:r>
          </a:p>
          <a:p>
            <a:pPr marL="513715" lvl="1" indent="-170815"/>
            <a:r>
              <a:rPr lang="en-US" sz="2800">
                <a:effectLst/>
                <a:ea typeface="Century Schoolbook" panose="02040604050505020304" pitchFamily="18" charset="0"/>
                <a:cs typeface="Century Schoolbook" panose="02040604050505020304" pitchFamily="18" charset="0"/>
              </a:rPr>
              <a:t>nutrient storage and availability, and </a:t>
            </a:r>
          </a:p>
          <a:p>
            <a:pPr marL="513715" lvl="1" indent="-170815"/>
            <a:r>
              <a:rPr lang="en-US" sz="2800">
                <a:effectLst/>
                <a:ea typeface="Century Schoolbook" panose="02040604050505020304" pitchFamily="18" charset="0"/>
                <a:cs typeface="Century Schoolbook" panose="02040604050505020304" pitchFamily="18" charset="0"/>
              </a:rPr>
              <a:t>buffering the impacts of excess pesticides, nutrients, climate, and pathogens </a:t>
            </a:r>
          </a:p>
          <a:p>
            <a:pPr marL="513715" lvl="1" indent="-170815"/>
            <a:r>
              <a:rPr lang="en-US" sz="2800">
                <a:ea typeface="Century Schoolbook" panose="02040604050505020304" pitchFamily="18" charset="0"/>
                <a:cs typeface="Century Schoolbook" panose="02040604050505020304" pitchFamily="18" charset="0"/>
              </a:rPr>
              <a:t>reducing runoff, flooding, and erosion</a:t>
            </a:r>
          </a:p>
          <a:p>
            <a:endParaRPr lang="en-US" sz="2800"/>
          </a:p>
        </p:txBody>
      </p:sp>
      <p:pic>
        <p:nvPicPr>
          <p:cNvPr id="6" name="Picture 5" descr="A close up of dirt and grass">
            <a:extLst>
              <a:ext uri="{FF2B5EF4-FFF2-40B4-BE49-F238E27FC236}">
                <a16:creationId xmlns:a16="http://schemas.microsoft.com/office/drawing/2014/main" id="{99392C54-8650-4E91-8F76-7AB101ADECC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59799" y="348879"/>
            <a:ext cx="2484201" cy="3312268"/>
          </a:xfrm>
          <a:prstGeom prst="rect">
            <a:avLst/>
          </a:prstGeom>
        </p:spPr>
      </p:pic>
    </p:spTree>
    <p:extLst>
      <p:ext uri="{BB962C8B-B14F-4D97-AF65-F5344CB8AC3E}">
        <p14:creationId xmlns:p14="http://schemas.microsoft.com/office/powerpoint/2010/main" val="21240129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BBDC-186C-47E9-862F-FF7ECC5CE01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br>
              <a:rPr lang="en-US"/>
            </a:br>
            <a:r>
              <a:rPr lang="en-US" sz="2200"/>
              <a:t>Pasture Condition Score Sheet- (continued)</a:t>
            </a:r>
            <a:br>
              <a:rPr lang="en-US" sz="2200"/>
            </a:br>
            <a:r>
              <a:rPr lang="en-US" sz="2200" i="1"/>
              <a:t>What is the weak link?</a:t>
            </a:r>
            <a:br>
              <a:rPr lang="en-US" sz="2200" i="1"/>
            </a:br>
            <a:r>
              <a:rPr lang="en-US" sz="2200" b="1" i="1"/>
              <a:t>                  </a:t>
            </a:r>
            <a:r>
              <a:rPr lang="en-US" sz="2200" b="1" u="sng"/>
              <a:t>Indicators	</a:t>
            </a:r>
            <a:r>
              <a:rPr lang="en-US" sz="2200" b="1"/>
              <a:t>		</a:t>
            </a:r>
            <a:r>
              <a:rPr lang="en-US" sz="2200"/>
              <a:t>	                   </a:t>
            </a:r>
            <a:r>
              <a:rPr lang="en-US" sz="2200" b="1" u="sng"/>
              <a:t>Good rating</a:t>
            </a:r>
          </a:p>
        </p:txBody>
      </p:sp>
      <p:sp>
        <p:nvSpPr>
          <p:cNvPr id="3" name="Content Placeholder 2">
            <a:extLst>
              <a:ext uri="{FF2B5EF4-FFF2-40B4-BE49-F238E27FC236}">
                <a16:creationId xmlns:a16="http://schemas.microsoft.com/office/drawing/2014/main" id="{8A902965-1A9B-4DF4-9BAF-A5C8DB5AE980}"/>
              </a:ext>
              <a:ext uri="{C183D7F6-B498-43B3-948B-1728B52AA6E4}">
                <adec:decorative xmlns:adec="http://schemas.microsoft.com/office/drawing/2017/decorative" val="1"/>
              </a:ext>
            </a:extLst>
          </p:cNvPr>
          <p:cNvSpPr>
            <a:spLocks noGrp="1"/>
          </p:cNvSpPr>
          <p:nvPr>
            <p:ph sz="half" idx="1"/>
          </p:nvPr>
        </p:nvSpPr>
        <p:spPr>
          <a:xfrm>
            <a:off x="250963" y="1378364"/>
            <a:ext cx="3886200" cy="4351338"/>
          </a:xfrm>
        </p:spPr>
        <p:txBody>
          <a:bodyPr>
            <a:normAutofit/>
          </a:bodyPr>
          <a:lstStyle/>
          <a:p>
            <a:r>
              <a:rPr lang="en-US" sz="2000" b="1"/>
              <a:t>Livestock Concentration areas</a:t>
            </a:r>
            <a:r>
              <a:rPr lang="en-US" sz="2000"/>
              <a:t>			</a:t>
            </a:r>
          </a:p>
          <a:p>
            <a:r>
              <a:rPr lang="en-US" sz="2000" b="1"/>
              <a:t>Soil Compaction &amp; Soil Regenerative Features</a:t>
            </a:r>
            <a:r>
              <a:rPr lang="en-US" sz="2000"/>
              <a:t>	</a:t>
            </a:r>
            <a:r>
              <a:rPr lang="en-US" sz="2000" b="1"/>
              <a:t>					</a:t>
            </a:r>
            <a:endParaRPr lang="en-US" sz="2000"/>
          </a:p>
          <a:p>
            <a:endParaRPr lang="en-US" sz="2000" b="1"/>
          </a:p>
          <a:p>
            <a:endParaRPr lang="en-US" sz="2000" b="1"/>
          </a:p>
          <a:p>
            <a:r>
              <a:rPr lang="en-US" sz="2000" b="1"/>
              <a:t>Plant Vigor</a:t>
            </a:r>
            <a:r>
              <a:rPr lang="en-US" sz="2000"/>
              <a:t>				</a:t>
            </a:r>
          </a:p>
          <a:p>
            <a:r>
              <a:rPr lang="en-US" sz="2000" b="1"/>
              <a:t>Erosion</a:t>
            </a:r>
            <a:r>
              <a:rPr lang="en-US" b="1"/>
              <a:t>	</a:t>
            </a:r>
            <a:r>
              <a:rPr lang="en-US"/>
              <a:t>			</a:t>
            </a:r>
          </a:p>
        </p:txBody>
      </p:sp>
      <p:sp>
        <p:nvSpPr>
          <p:cNvPr id="5" name="Content Placeholder 4">
            <a:extLst>
              <a:ext uri="{FF2B5EF4-FFF2-40B4-BE49-F238E27FC236}">
                <a16:creationId xmlns:a16="http://schemas.microsoft.com/office/drawing/2014/main" id="{6022F96C-EF1A-DC36-F58B-77951966BFC2}"/>
              </a:ext>
              <a:ext uri="{C183D7F6-B498-43B3-948B-1728B52AA6E4}">
                <adec:decorative xmlns:adec="http://schemas.microsoft.com/office/drawing/2017/decorative" val="1"/>
              </a:ext>
            </a:extLst>
          </p:cNvPr>
          <p:cNvSpPr>
            <a:spLocks noGrp="1"/>
          </p:cNvSpPr>
          <p:nvPr>
            <p:ph sz="half" idx="2"/>
          </p:nvPr>
        </p:nvSpPr>
        <p:spPr>
          <a:xfrm>
            <a:off x="4572000" y="1253331"/>
            <a:ext cx="3886200" cy="4488224"/>
          </a:xfrm>
        </p:spPr>
        <p:txBody>
          <a:bodyPr/>
          <a:lstStyle/>
          <a:p>
            <a:r>
              <a:rPr lang="en-US" sz="1400"/>
              <a:t>Further than 100’ to water and are not a direct conveyance to water and not over 0.1 ac, including trails</a:t>
            </a:r>
          </a:p>
          <a:p>
            <a:r>
              <a:rPr lang="en-US" sz="1400" b="1"/>
              <a:t>Compaction</a:t>
            </a:r>
            <a:r>
              <a:rPr lang="en-US" sz="1400"/>
              <a:t>: minor dense or platy layers; good aggregates (crumbly soil); </a:t>
            </a:r>
          </a:p>
          <a:p>
            <a:pPr marL="0" indent="0">
              <a:buNone/>
            </a:pPr>
            <a:r>
              <a:rPr lang="en-US" sz="1400" b="1"/>
              <a:t>Roots: </a:t>
            </a:r>
            <a:r>
              <a:rPr lang="en-US" sz="1400"/>
              <a:t>Few horizontal with mostly downward; 			</a:t>
            </a:r>
          </a:p>
          <a:p>
            <a:pPr marL="0" indent="0">
              <a:buNone/>
            </a:pPr>
            <a:r>
              <a:rPr lang="en-US" sz="1400" b="1"/>
              <a:t>Color</a:t>
            </a:r>
            <a:r>
              <a:rPr lang="en-US" sz="1400"/>
              <a:t>: Soil horizon moderately darker than subsoil; </a:t>
            </a:r>
          </a:p>
          <a:p>
            <a:pPr marL="0" indent="0">
              <a:buNone/>
            </a:pPr>
            <a:r>
              <a:rPr lang="en-US" sz="1400" b="1"/>
              <a:t>Soil Life: </a:t>
            </a:r>
            <a:r>
              <a:rPr lang="en-US" sz="1400"/>
              <a:t>signs numerous throughout</a:t>
            </a:r>
          </a:p>
          <a:p>
            <a:r>
              <a:rPr lang="en-US" sz="1600"/>
              <a:t>Good recovery of desirable forage, light and dark green forage present</a:t>
            </a:r>
          </a:p>
          <a:p>
            <a:r>
              <a:rPr lang="en-US" sz="1200" b="1"/>
              <a:t>Sheet and Rill: </a:t>
            </a:r>
            <a:r>
              <a:rPr lang="en-US" sz="1200"/>
              <a:t>Plant density high, runoff low, good infiltration. May have evidence of past erosion if present; </a:t>
            </a:r>
            <a:r>
              <a:rPr lang="en-US" sz="1200" b="1"/>
              <a:t>Wind: </a:t>
            </a:r>
            <a:r>
              <a:rPr lang="en-US" sz="1200"/>
              <a:t>Minimal soil exposed, some detached vegetation </a:t>
            </a:r>
            <a:r>
              <a:rPr lang="en-US" sz="1200" err="1"/>
              <a:t>windrolled</a:t>
            </a:r>
            <a:r>
              <a:rPr lang="en-US" sz="1200"/>
              <a:t>, minor plant damage; </a:t>
            </a:r>
            <a:r>
              <a:rPr lang="en-US" sz="1200" b="1"/>
              <a:t>Streambank and or Shoreline: </a:t>
            </a:r>
            <a:r>
              <a:rPr lang="en-US" sz="1200"/>
              <a:t>Eroding at crossings and entrances; all the bank vegetation is intact, and banks are stable. </a:t>
            </a:r>
            <a:r>
              <a:rPr lang="en-US" sz="1200" b="1"/>
              <a:t>Gully: </a:t>
            </a:r>
            <a:r>
              <a:rPr lang="en-US" sz="1200"/>
              <a:t>Stable with vegetative cover.</a:t>
            </a:r>
          </a:p>
          <a:p>
            <a:endParaRPr lang="en-US" sz="1600"/>
          </a:p>
          <a:p>
            <a:endParaRPr lang="en-US" sz="1600"/>
          </a:p>
          <a:p>
            <a:endParaRPr lang="en-US" sz="1600"/>
          </a:p>
        </p:txBody>
      </p:sp>
      <p:pic>
        <p:nvPicPr>
          <p:cNvPr id="4" name="Picture 3">
            <a:extLst>
              <a:ext uri="{FF2B5EF4-FFF2-40B4-BE49-F238E27FC236}">
                <a16:creationId xmlns:a16="http://schemas.microsoft.com/office/drawing/2014/main" id="{15238D16-A089-4942-6336-F18247D5FEB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963" y="4777909"/>
            <a:ext cx="2015159" cy="1511370"/>
          </a:xfrm>
          <a:prstGeom prst="rect">
            <a:avLst/>
          </a:prstGeom>
        </p:spPr>
      </p:pic>
      <p:sp>
        <p:nvSpPr>
          <p:cNvPr id="6" name="TextBox 5">
            <a:extLst>
              <a:ext uri="{FF2B5EF4-FFF2-40B4-BE49-F238E27FC236}">
                <a16:creationId xmlns:a16="http://schemas.microsoft.com/office/drawing/2014/main" id="{ED28D5E8-A20E-42CD-D2AE-6AE101C9EA92}"/>
              </a:ext>
              <a:ext uri="{C183D7F6-B498-43B3-948B-1728B52AA6E4}">
                <adec:decorative xmlns:adec="http://schemas.microsoft.com/office/drawing/2017/decorative" val="1"/>
              </a:ext>
            </a:extLst>
          </p:cNvPr>
          <p:cNvSpPr txBox="1"/>
          <p:nvPr/>
        </p:nvSpPr>
        <p:spPr>
          <a:xfrm>
            <a:off x="4756796" y="752874"/>
            <a:ext cx="36959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Good Rating- Continued</a:t>
            </a:r>
          </a:p>
        </p:txBody>
      </p:sp>
    </p:spTree>
    <p:extLst>
      <p:ext uri="{BB962C8B-B14F-4D97-AF65-F5344CB8AC3E}">
        <p14:creationId xmlns:p14="http://schemas.microsoft.com/office/powerpoint/2010/main" val="3332281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E762DF-9F39-9C15-F9E2-72E04B9EC0D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a:ln>
                  <a:noFill/>
                </a:ln>
                <a:solidFill>
                  <a:schemeClr val="accent1"/>
                </a:solidFill>
                <a:effectLst/>
                <a:uLnTx/>
                <a:uFillTx/>
                <a:latin typeface="Montserrat" panose="00000500000000000000" pitchFamily="50" charset="0"/>
                <a:ea typeface="Open Sans" panose="020B0606030504020204" pitchFamily="34" charset="0"/>
                <a:cs typeface="Open Sans" panose="020B0606030504020204" pitchFamily="34" charset="0"/>
              </a:rPr>
              <a:t>Determining Indicators of Pasture Health</a:t>
            </a:r>
          </a:p>
        </p:txBody>
      </p:sp>
      <p:sp>
        <p:nvSpPr>
          <p:cNvPr id="3" name="Content Placeholder 2">
            <a:extLst>
              <a:ext uri="{FF2B5EF4-FFF2-40B4-BE49-F238E27FC236}">
                <a16:creationId xmlns:a16="http://schemas.microsoft.com/office/drawing/2014/main" id="{C721498E-FB43-A2FF-8D99-2D13EAD3838D}"/>
              </a:ext>
            </a:extLst>
          </p:cNvPr>
          <p:cNvSpPr>
            <a:spLocks noGrp="1"/>
          </p:cNvSpPr>
          <p:nvPr>
            <p:ph sz="quarter" idx="10"/>
          </p:nvPr>
        </p:nvSpPr>
        <p:spPr/>
        <p:txBody>
          <a:bodyPr/>
          <a:lstStyle/>
          <a:p>
            <a:endParaRPr lang="en-US"/>
          </a:p>
          <a:p>
            <a:r>
              <a:rPr lang="en-US"/>
              <a:t>Determining Indicators of Pasture Health (DIPH) is a detailed assessment tool and includes a matrix of indicators that can be used to determine the </a:t>
            </a:r>
            <a:r>
              <a:rPr lang="en-US" u="sng"/>
              <a:t>preponderance of evidence </a:t>
            </a:r>
            <a:r>
              <a:rPr lang="en-US"/>
              <a:t>for three separate pastureland attributes: </a:t>
            </a:r>
            <a:r>
              <a:rPr lang="en-US" u="sng"/>
              <a:t>soil/site stability, hydrologic function and biotic integrity. </a:t>
            </a:r>
          </a:p>
          <a:p>
            <a:r>
              <a:rPr lang="en-US">
                <a:effectLst/>
                <a:latin typeface="Montserrat" panose="00000500000000000000" pitchFamily="2" charset="0"/>
                <a:ea typeface="Times New Roman" panose="02020603050405020304" pitchFamily="18" charset="0"/>
                <a:cs typeface="Verdana,arial"/>
              </a:rPr>
              <a:t>Depending on the severity of departure for a key indicator, </a:t>
            </a:r>
            <a:r>
              <a:rPr lang="en-US">
                <a:effectLst/>
                <a:highlight>
                  <a:srgbClr val="FFFF00"/>
                </a:highlight>
                <a:latin typeface="Montserrat" panose="00000500000000000000" pitchFamily="2" charset="0"/>
                <a:ea typeface="Times New Roman" panose="02020603050405020304" pitchFamily="18" charset="0"/>
                <a:cs typeface="Verdana,arial"/>
              </a:rPr>
              <a:t>it is acceptable to shift the preponderance of evidence to higher departure class.</a:t>
            </a:r>
            <a:r>
              <a:rPr lang="en-US">
                <a:effectLst/>
                <a:latin typeface="Montserrat" panose="00000500000000000000" pitchFamily="2" charset="0"/>
                <a:ea typeface="Times New Roman" panose="02020603050405020304" pitchFamily="18" charset="0"/>
                <a:cs typeface="Verdana,arial"/>
              </a:rPr>
              <a:t> </a:t>
            </a:r>
          </a:p>
          <a:p>
            <a:endParaRPr lang="en-US" u="sng"/>
          </a:p>
          <a:p>
            <a:endParaRPr lang="en-US" u="sng"/>
          </a:p>
          <a:p>
            <a:endParaRPr lang="en-US"/>
          </a:p>
        </p:txBody>
      </p:sp>
    </p:spTree>
    <p:extLst>
      <p:ext uri="{BB962C8B-B14F-4D97-AF65-F5344CB8AC3E}">
        <p14:creationId xmlns:p14="http://schemas.microsoft.com/office/powerpoint/2010/main" val="1093334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6B017-598E-0076-5AA0-0EF8B17633A0}"/>
              </a:ext>
            </a:extLst>
          </p:cNvPr>
          <p:cNvSpPr>
            <a:spLocks noGrp="1"/>
          </p:cNvSpPr>
          <p:nvPr>
            <p:ph type="title"/>
          </p:nvPr>
        </p:nvSpPr>
        <p:spPr>
          <a:xfrm>
            <a:off x="249482" y="715469"/>
            <a:ext cx="7886700" cy="521393"/>
          </a:xfrm>
        </p:spPr>
        <p:txBody>
          <a:bodyPr>
            <a:normAutofit fontScale="90000"/>
          </a:bodyPr>
          <a:lstStyle/>
          <a:p>
            <a:r>
              <a:rPr lang="en-US" sz="2700"/>
              <a:t>DIPH Pasture Assessments</a:t>
            </a:r>
            <a:br>
              <a:rPr lang="en-US" sz="2700">
                <a:cs typeface="Calibri Light"/>
              </a:rPr>
            </a:br>
            <a:r>
              <a:rPr lang="en-US" sz="2700">
                <a:cs typeface="Calibri Light"/>
              </a:rPr>
              <a:t>(Ecological Evaluation)</a:t>
            </a:r>
            <a:br>
              <a:rPr lang="en-US" sz="2700"/>
            </a:br>
            <a:r>
              <a:rPr lang="en-US" sz="1650"/>
              <a:t>The Pasture Condition Scoresheet is useful for a quick overall assessment of overall pasture health but does not provide a specific breakdown of the attributes associated with DIPH.</a:t>
            </a:r>
            <a:endParaRPr lang="en-US"/>
          </a:p>
        </p:txBody>
      </p:sp>
      <p:sp>
        <p:nvSpPr>
          <p:cNvPr id="3" name="Content Placeholder 2">
            <a:extLst>
              <a:ext uri="{FF2B5EF4-FFF2-40B4-BE49-F238E27FC236}">
                <a16:creationId xmlns:a16="http://schemas.microsoft.com/office/drawing/2014/main" id="{20D808D4-5F3C-DAEF-2D67-6328FEEB4404}"/>
              </a:ext>
            </a:extLst>
          </p:cNvPr>
          <p:cNvSpPr>
            <a:spLocks noGrp="1"/>
          </p:cNvSpPr>
          <p:nvPr>
            <p:ph idx="1"/>
          </p:nvPr>
        </p:nvSpPr>
        <p:spPr>
          <a:xfrm>
            <a:off x="372324" y="2119414"/>
            <a:ext cx="8516375" cy="4322544"/>
          </a:xfrm>
        </p:spPr>
        <p:txBody>
          <a:bodyPr>
            <a:normAutofit fontScale="92500" lnSpcReduction="10000"/>
          </a:bodyPr>
          <a:lstStyle/>
          <a:p>
            <a:pPr>
              <a:spcBef>
                <a:spcPts val="0"/>
              </a:spcBef>
            </a:pPr>
            <a:r>
              <a:rPr lang="en-US" sz="1600" b="1">
                <a:solidFill>
                  <a:srgbClr val="76923C"/>
                </a:solidFill>
                <a:latin typeface="Century Schoolbook" panose="02040604050505020304" pitchFamily="18" charset="0"/>
                <a:ea typeface="Century Schoolbook" panose="02040604050505020304" pitchFamily="18" charset="0"/>
                <a:cs typeface="Century Schoolbook" panose="02040604050505020304" pitchFamily="18" charset="0"/>
              </a:rPr>
              <a:t>Soil Site Stability (SSS)</a:t>
            </a:r>
            <a:endParaRPr lang="en-US" sz="1600">
              <a:latin typeface="Century Schoolbook" panose="02040604050505020304" pitchFamily="18" charset="0"/>
              <a:ea typeface="Century Schoolbook" panose="02040604050505020304" pitchFamily="18" charset="0"/>
              <a:cs typeface="Century Schoolbook" panose="02040604050505020304" pitchFamily="18" charset="0"/>
            </a:endParaRPr>
          </a:p>
          <a:p>
            <a:pPr marL="0" indent="0">
              <a:spcBef>
                <a:spcPts val="0"/>
              </a:spcBef>
              <a:buNone/>
            </a:pPr>
            <a:endParaRPr lang="en-US" sz="1600">
              <a:latin typeface="Century Schoolbook" panose="02040604050505020304" pitchFamily="18" charset="0"/>
              <a:ea typeface="Century Schoolbook" panose="02040604050505020304" pitchFamily="18" charset="0"/>
              <a:cs typeface="Century Schoolbook" panose="02040604050505020304" pitchFamily="18" charset="0"/>
            </a:endParaRPr>
          </a:p>
          <a:p>
            <a:pPr marL="0" indent="0">
              <a:spcBef>
                <a:spcPts val="0"/>
              </a:spcBef>
              <a:buNone/>
            </a:pPr>
            <a:r>
              <a:rPr lang="en-US" sz="1600">
                <a:latin typeface="Century Schoolbook" panose="02040604050505020304" pitchFamily="18" charset="0"/>
                <a:ea typeface="Century Schoolbook" panose="02040604050505020304" pitchFamily="18" charset="0"/>
                <a:cs typeface="Century Schoolbook" panose="02040604050505020304" pitchFamily="18" charset="0"/>
              </a:rPr>
              <a:t>Soil Site Stability is the capacity of an area to limit redistribution and loss of soil resources (including nutrients and organic matter) by wind and water.</a:t>
            </a:r>
          </a:p>
          <a:p>
            <a:pPr marL="0" indent="0">
              <a:spcBef>
                <a:spcPts val="0"/>
              </a:spcBef>
              <a:buNone/>
            </a:pPr>
            <a:endParaRPr lang="en-US" sz="1600">
              <a:latin typeface="Century Schoolbook" panose="02040604050505020304" pitchFamily="18" charset="0"/>
              <a:ea typeface="Century Schoolbook" panose="02040604050505020304" pitchFamily="18" charset="0"/>
              <a:cs typeface="Century Schoolbook" panose="02040604050505020304" pitchFamily="18" charset="0"/>
            </a:endParaRPr>
          </a:p>
          <a:p>
            <a:pPr marL="0" indent="0">
              <a:spcBef>
                <a:spcPts val="450"/>
              </a:spcBef>
              <a:spcAft>
                <a:spcPts val="450"/>
              </a:spcAft>
            </a:pPr>
            <a:r>
              <a:rPr lang="en-US" sz="1600" b="1">
                <a:solidFill>
                  <a:srgbClr val="4F6228"/>
                </a:solidFill>
                <a:latin typeface="Century Schoolbook" panose="02040604050505020304" pitchFamily="18" charset="0"/>
                <a:ea typeface="Times New Roman" panose="02020603050405020304" pitchFamily="18" charset="0"/>
                <a:cs typeface="Verdana,arial"/>
              </a:rPr>
              <a:t>  Hydrologic Function (HF)</a:t>
            </a:r>
            <a:endParaRPr lang="en-US" sz="1600">
              <a:latin typeface="Times New Roman" panose="02020603050405020304" pitchFamily="18" charset="0"/>
              <a:ea typeface="Times New Roman" panose="02020603050405020304" pitchFamily="18" charset="0"/>
              <a:cs typeface="Verdana,arial"/>
            </a:endParaRPr>
          </a:p>
          <a:p>
            <a:pPr marL="0" indent="0">
              <a:spcBef>
                <a:spcPts val="450"/>
              </a:spcBef>
              <a:spcAft>
                <a:spcPts val="450"/>
              </a:spcAft>
              <a:buNone/>
            </a:pPr>
            <a:r>
              <a:rPr lang="en-US" sz="1600">
                <a:latin typeface="Century Schoolbook" panose="02040604050505020304" pitchFamily="18" charset="0"/>
                <a:ea typeface="Times New Roman" panose="02020603050405020304" pitchFamily="18" charset="0"/>
                <a:cs typeface="Verdana,arial"/>
              </a:rPr>
              <a:t>The capacity of an area to capture, store, and safely release water from rainfall, run-on, and snowmelt (where relevant), to resist a reduction in this capacity and to recover this capacity when a reduction does occur.</a:t>
            </a:r>
            <a:endParaRPr lang="en-US" sz="1600">
              <a:latin typeface="Times New Roman" panose="02020603050405020304" pitchFamily="18" charset="0"/>
              <a:ea typeface="Times New Roman" panose="02020603050405020304" pitchFamily="18" charset="0"/>
              <a:cs typeface="Verdana,arial"/>
            </a:endParaRPr>
          </a:p>
          <a:p>
            <a:pPr marL="0" indent="0">
              <a:spcBef>
                <a:spcPts val="450"/>
              </a:spcBef>
              <a:spcAft>
                <a:spcPts val="450"/>
              </a:spcAft>
            </a:pPr>
            <a:r>
              <a:rPr lang="en-US" sz="1600" b="1">
                <a:solidFill>
                  <a:srgbClr val="4F6228"/>
                </a:solidFill>
                <a:latin typeface="Century Schoolbook" panose="02040604050505020304" pitchFamily="18" charset="0"/>
                <a:ea typeface="Times New Roman" panose="02020603050405020304" pitchFamily="18" charset="0"/>
                <a:cs typeface="Verdana,arial"/>
              </a:rPr>
              <a:t>  Biotic Integrity (BI)</a:t>
            </a:r>
            <a:endParaRPr lang="en-US" sz="1600">
              <a:latin typeface="Times New Roman" panose="02020603050405020304" pitchFamily="18" charset="0"/>
              <a:ea typeface="Times New Roman" panose="02020603050405020304" pitchFamily="18" charset="0"/>
              <a:cs typeface="Verdana,arial"/>
            </a:endParaRPr>
          </a:p>
          <a:p>
            <a:pPr marL="0" indent="0">
              <a:spcBef>
                <a:spcPts val="450"/>
              </a:spcBef>
              <a:spcAft>
                <a:spcPts val="450"/>
              </a:spcAft>
              <a:buNone/>
            </a:pPr>
            <a:r>
              <a:rPr lang="en-US" sz="1600">
                <a:latin typeface="Century Schoolbook" panose="02040604050505020304" pitchFamily="18" charset="0"/>
                <a:ea typeface="Times New Roman" panose="02020603050405020304" pitchFamily="18" charset="0"/>
                <a:cs typeface="Verdana,arial"/>
              </a:rPr>
              <a:t>Biotic integrity is the capacity of the biotic community to support ecological processes within the normal range of variability expected for the site, to resist a loss in the capacity to support these processes and recover this capacity when losses occur. The biotic community includes plants, animals, and microorganisms occurring above and below ground.</a:t>
            </a:r>
            <a:endParaRPr lang="en-US" sz="1600">
              <a:latin typeface="Times New Roman" panose="02020603050405020304" pitchFamily="18" charset="0"/>
              <a:ea typeface="Times New Roman" panose="02020603050405020304" pitchFamily="18" charset="0"/>
              <a:cs typeface="Verdana,arial"/>
            </a:endParaRPr>
          </a:p>
          <a:p>
            <a:pPr marL="0" indent="0">
              <a:spcBef>
                <a:spcPts val="450"/>
              </a:spcBef>
              <a:spcAft>
                <a:spcPts val="450"/>
              </a:spcAft>
            </a:pPr>
            <a:r>
              <a:rPr lang="en-US" sz="1600" b="1">
                <a:solidFill>
                  <a:srgbClr val="4F6228"/>
                </a:solidFill>
                <a:latin typeface="Century Schoolbook" panose="02040604050505020304" pitchFamily="18" charset="0"/>
                <a:ea typeface="Times New Roman" panose="02020603050405020304" pitchFamily="18" charset="0"/>
                <a:cs typeface="Verdana,arial"/>
              </a:rPr>
              <a:t>  Livestock Quality Management Factor (LQMF)</a:t>
            </a:r>
          </a:p>
          <a:p>
            <a:pPr marL="0" indent="0">
              <a:spcBef>
                <a:spcPts val="450"/>
              </a:spcBef>
              <a:spcAft>
                <a:spcPts val="450"/>
              </a:spcAft>
              <a:buNone/>
            </a:pPr>
            <a:r>
              <a:rPr lang="en-US" sz="1600">
                <a:latin typeface="Century Schoolbook" panose="02040604050505020304" pitchFamily="18" charset="0"/>
                <a:ea typeface="Times New Roman" panose="02020603050405020304" pitchFamily="18" charset="0"/>
                <a:cs typeface="Verdana,arial"/>
              </a:rPr>
              <a:t>The effect of livestock management on plant communities, biomass production, and utilization.</a:t>
            </a:r>
          </a:p>
          <a:p>
            <a:pPr>
              <a:spcBef>
                <a:spcPts val="0"/>
              </a:spcBef>
            </a:pPr>
            <a:endParaRPr lang="en-US" sz="1600">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sz="2800"/>
          </a:p>
        </p:txBody>
      </p:sp>
      <p:pic>
        <p:nvPicPr>
          <p:cNvPr id="4" name="Picture 3" descr="ADetermining Indicators of Pastureland Health (DIPH) assesses the following attributes: Soil Site Stability (SSS), Hydrologic Function (HF), Biotic Integrity (BI), and Livestock Quality Management Factor (LQMF).  Pictures are good grass cover, plant residue, and soil aggregate stability.&#10;">
            <a:extLst>
              <a:ext uri="{FF2B5EF4-FFF2-40B4-BE49-F238E27FC236}">
                <a16:creationId xmlns:a16="http://schemas.microsoft.com/office/drawing/2014/main" id="{4213E5FC-CA5F-E9F0-E8D4-25D161E619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87549" y="354066"/>
            <a:ext cx="1384006" cy="1038005"/>
          </a:xfrm>
          <a:prstGeom prst="rect">
            <a:avLst/>
          </a:prstGeom>
        </p:spPr>
      </p:pic>
      <p:pic>
        <p:nvPicPr>
          <p:cNvPr id="5" name="Picture 4" descr="Determining Indicators of Pastureland Health (DIPH) assesses the following attributes: Soil Site Stability (SSS), Hydrologic Function (HF), Biotic Integrity (BI), and Livestock Quality Management Factor (LQMF).  Pictures are good grass cover, plant residue, and soil aggregate stability.&#10;">
            <a:extLst>
              <a:ext uri="{FF2B5EF4-FFF2-40B4-BE49-F238E27FC236}">
                <a16:creationId xmlns:a16="http://schemas.microsoft.com/office/drawing/2014/main" id="{BD5226A6-2E8C-09E6-D71A-043BC7E69C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90322" y="354066"/>
            <a:ext cx="1187650" cy="1052482"/>
          </a:xfrm>
          <a:prstGeom prst="rect">
            <a:avLst/>
          </a:prstGeom>
        </p:spPr>
      </p:pic>
      <p:pic>
        <p:nvPicPr>
          <p:cNvPr id="6" name="Picture 5" descr="Determining Indicators of Pastureland Health (DIPH) assesses the following attributes: Soil Site Stability (SSS), Hydrologic Function (HF), Biotic Integrity (BI), and Livestock Quality Management Factor (LQMF).  Pictures are good grass cover, plant residue, and soil aggregate stability.&#10;">
            <a:extLst>
              <a:ext uri="{FF2B5EF4-FFF2-40B4-BE49-F238E27FC236}">
                <a16:creationId xmlns:a16="http://schemas.microsoft.com/office/drawing/2014/main" id="{FA357EAC-5C03-9D29-F229-9623CF7DCB8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96740" y="372521"/>
            <a:ext cx="1097778" cy="1034027"/>
          </a:xfrm>
          <a:prstGeom prst="rect">
            <a:avLst/>
          </a:prstGeom>
        </p:spPr>
      </p:pic>
    </p:spTree>
    <p:extLst>
      <p:ext uri="{BB962C8B-B14F-4D97-AF65-F5344CB8AC3E}">
        <p14:creationId xmlns:p14="http://schemas.microsoft.com/office/powerpoint/2010/main" val="11494512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ABE3DF-D281-D62B-8C9B-90F5FD102CE9}"/>
              </a:ext>
              <a:ext uri="{C183D7F6-B498-43B3-948B-1728B52AA6E4}">
                <adec:decorative xmlns:adec="http://schemas.microsoft.com/office/drawing/2017/decorative" val="1"/>
              </a:ext>
            </a:extLst>
          </p:cNvPr>
          <p:cNvSpPr>
            <a:spLocks noGrp="1"/>
          </p:cNvSpPr>
          <p:nvPr>
            <p:ph type="body" sz="quarter" idx="11"/>
          </p:nvPr>
        </p:nvSpPr>
        <p:spPr/>
        <p:txBody>
          <a:bodyPr lIns="91440" tIns="45720" rIns="91440" bIns="45720" anchor="t"/>
          <a:lstStyle/>
          <a:p>
            <a:r>
              <a:rPr lang="en-US">
                <a:latin typeface="Montserrat"/>
                <a:ea typeface="Open Sans"/>
                <a:cs typeface="Open Sans"/>
              </a:rPr>
              <a:t>Ecological Site Description- </a:t>
            </a:r>
            <a:endParaRPr lang="en-US"/>
          </a:p>
          <a:p>
            <a:r>
              <a:rPr lang="en-US">
                <a:latin typeface="Montserrat"/>
                <a:ea typeface="Open Sans"/>
                <a:cs typeface="Open Sans"/>
              </a:rPr>
              <a:t>Reference State (</a:t>
            </a:r>
            <a:r>
              <a:rPr lang="en-US" err="1">
                <a:latin typeface="Montserrat"/>
                <a:ea typeface="Open Sans"/>
                <a:cs typeface="Open Sans"/>
              </a:rPr>
              <a:t>Evalualtion</a:t>
            </a:r>
            <a:r>
              <a:rPr lang="en-US">
                <a:latin typeface="Montserrat"/>
                <a:ea typeface="Open Sans"/>
                <a:cs typeface="Open Sans"/>
              </a:rPr>
              <a:t> Sheet)</a:t>
            </a:r>
            <a:endParaRPr lang="en-US"/>
          </a:p>
        </p:txBody>
      </p:sp>
      <p:sp>
        <p:nvSpPr>
          <p:cNvPr id="3" name="Content Placeholder 2">
            <a:extLst>
              <a:ext uri="{FF2B5EF4-FFF2-40B4-BE49-F238E27FC236}">
                <a16:creationId xmlns:a16="http://schemas.microsoft.com/office/drawing/2014/main" id="{78A7F8A0-C21F-2E70-1F65-C65293553811}"/>
              </a:ext>
              <a:ext uri="{C183D7F6-B498-43B3-948B-1728B52AA6E4}">
                <adec:decorative xmlns:adec="http://schemas.microsoft.com/office/drawing/2017/decorative" val="1"/>
              </a:ext>
            </a:extLst>
          </p:cNvPr>
          <p:cNvSpPr>
            <a:spLocks noGrp="1"/>
          </p:cNvSpPr>
          <p:nvPr>
            <p:ph type="title" idx="4294967295"/>
          </p:nvPr>
        </p:nvSpPr>
        <p:spPr>
          <a:xfrm>
            <a:off x="611782" y="2353406"/>
            <a:ext cx="8536325" cy="4506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marR="0" lvl="0" indent="-171450" algn="l" defTabSz="685783" rtl="0" eaLnBrk="1" fontAlgn="auto" latinLnBrk="0" hangingPunct="1">
              <a:lnSpc>
                <a:spcPct val="90000"/>
              </a:lnSpc>
              <a:spcBef>
                <a:spcPts val="750"/>
              </a:spcBef>
              <a:spcAft>
                <a:spcPts val="0"/>
              </a:spcAft>
              <a:buClr>
                <a:schemeClr val="accent1"/>
              </a:buClr>
              <a:buSzTx/>
              <a:buFont typeface="Arial,Sans-Serif" panose="05000000000000000000" pitchFamily="2" charset="2"/>
              <a:buChar char="•"/>
              <a:tabLst/>
              <a:defRPr/>
            </a:pPr>
            <a:r>
              <a:rPr kumimoji="0" lang="en-US" sz="2000" b="0" i="0" u="none" strike="noStrike" kern="1200" cap="none" spc="0" normalizeH="0" baseline="0" noProof="0">
                <a:ln>
                  <a:noFill/>
                </a:ln>
                <a:solidFill>
                  <a:schemeClr val="bg2">
                    <a:lumMod val="10000"/>
                  </a:schemeClr>
                </a:solidFill>
                <a:effectLst/>
                <a:uLnTx/>
                <a:uFillTx/>
                <a:latin typeface="Montserrat"/>
                <a:ea typeface="Open Sans"/>
                <a:cs typeface="Open Sans"/>
              </a:rPr>
              <a:t>Because a natural soil may </a:t>
            </a:r>
            <a:r>
              <a:rPr kumimoji="0" lang="en-US" sz="2000" b="0" i="0" u="sng" strike="noStrike" kern="1200" cap="none" spc="0" normalizeH="0" baseline="0" noProof="0">
                <a:ln>
                  <a:noFill/>
                </a:ln>
                <a:solidFill>
                  <a:schemeClr val="bg2">
                    <a:lumMod val="10000"/>
                  </a:schemeClr>
                </a:solidFill>
                <a:effectLst/>
                <a:uLnTx/>
                <a:uFillTx/>
                <a:latin typeface="Montserrat"/>
                <a:ea typeface="Open Sans"/>
                <a:cs typeface="Open Sans"/>
              </a:rPr>
              <a:t>not have abundant organic matter, or a pH level that is desirable for a particular crop</a:t>
            </a:r>
            <a:r>
              <a:rPr kumimoji="0" lang="en-US" sz="2000" b="0" i="0" u="none" strike="noStrike" kern="1200" cap="none" spc="0" normalizeH="0" baseline="0" noProof="0">
                <a:ln>
                  <a:noFill/>
                </a:ln>
                <a:solidFill>
                  <a:schemeClr val="bg2">
                    <a:lumMod val="10000"/>
                  </a:schemeClr>
                </a:solidFill>
                <a:effectLst/>
                <a:uLnTx/>
                <a:uFillTx/>
                <a:latin typeface="Montserrat"/>
                <a:ea typeface="Open Sans"/>
                <a:cs typeface="Open Sans"/>
              </a:rPr>
              <a:t>, or may be relatively low in essential plant nutrients, does not imply that the soil is “bad” or “unhealthy.” It just means that that soil may not meet specific needs or agricultural objectives; but regardless, it is healthy from a soil quality or </a:t>
            </a:r>
            <a:r>
              <a:rPr kumimoji="0" lang="en-US" sz="2000" b="0" i="0" u="sng" strike="noStrike" kern="1200" cap="none" spc="0" normalizeH="0" baseline="0" noProof="0">
                <a:ln>
                  <a:noFill/>
                </a:ln>
                <a:solidFill>
                  <a:schemeClr val="bg2">
                    <a:lumMod val="10000"/>
                  </a:schemeClr>
                </a:solidFill>
                <a:effectLst/>
                <a:uLnTx/>
                <a:uFillTx/>
                <a:latin typeface="Montserrat"/>
                <a:ea typeface="Open Sans"/>
                <a:cs typeface="Open Sans"/>
              </a:rPr>
              <a:t>naturalized point of view</a:t>
            </a:r>
            <a:r>
              <a:rPr kumimoji="0" lang="en-US" sz="2000" b="0" i="0" u="none" strike="noStrike" kern="1200" cap="none" spc="0" normalizeH="0" baseline="0" noProof="0">
                <a:ln>
                  <a:noFill/>
                </a:ln>
                <a:solidFill>
                  <a:schemeClr val="bg2">
                    <a:lumMod val="10000"/>
                  </a:schemeClr>
                </a:solidFill>
                <a:effectLst/>
                <a:uLnTx/>
                <a:uFillTx/>
                <a:latin typeface="Montserrat"/>
                <a:ea typeface="Open Sans"/>
                <a:cs typeface="Open Sans"/>
              </a:rPr>
              <a:t>. </a:t>
            </a:r>
          </a:p>
          <a:p>
            <a:pPr marL="171450" marR="0" lvl="0" indent="-171450" algn="l" defTabSz="685783" rtl="0" eaLnBrk="1" fontAlgn="auto" latinLnBrk="0" hangingPunct="1">
              <a:lnSpc>
                <a:spcPct val="90000"/>
              </a:lnSpc>
              <a:spcBef>
                <a:spcPts val="750"/>
              </a:spcBef>
              <a:spcAft>
                <a:spcPts val="0"/>
              </a:spcAft>
              <a:buClr>
                <a:schemeClr val="accent1"/>
              </a:buClr>
              <a:buSzTx/>
              <a:buFont typeface="Arial,Sans-Serif" panose="05000000000000000000" pitchFamily="2" charset="2"/>
              <a:buChar char="•"/>
              <a:tabLst/>
              <a:defRPr/>
            </a:pPr>
            <a:r>
              <a:rPr kumimoji="0" lang="en-US" sz="2000" b="0" i="0" u="none" strike="noStrike" kern="1200" cap="none" spc="0" normalizeH="0" baseline="0" noProof="0">
                <a:ln>
                  <a:noFill/>
                </a:ln>
                <a:solidFill>
                  <a:schemeClr val="bg2">
                    <a:lumMod val="10000"/>
                  </a:schemeClr>
                </a:solidFill>
                <a:effectLst/>
                <a:uLnTx/>
                <a:uFillTx/>
                <a:latin typeface="Montserrat"/>
                <a:ea typeface="Open Sans"/>
                <a:cs typeface="Open Sans"/>
              </a:rPr>
              <a:t>The critical point regarding soil quality or health is that a </a:t>
            </a:r>
            <a:r>
              <a:rPr kumimoji="0" lang="en-US" sz="2000" b="0" i="0" u="sng" strike="noStrike" kern="1200" cap="none" spc="0" normalizeH="0" baseline="0" noProof="0">
                <a:ln>
                  <a:noFill/>
                </a:ln>
                <a:solidFill>
                  <a:schemeClr val="bg2">
                    <a:lumMod val="10000"/>
                  </a:schemeClr>
                </a:solidFill>
                <a:effectLst/>
                <a:uLnTx/>
                <a:uFillTx/>
                <a:latin typeface="Montserrat"/>
                <a:ea typeface="Open Sans"/>
                <a:cs typeface="Open Sans"/>
              </a:rPr>
              <a:t>reference condition is required for each soil type so that comparisons of existing plant and soil conditions can be made. </a:t>
            </a:r>
            <a:r>
              <a:rPr kumimoji="0" lang="en-US" sz="2000" b="0" i="0" u="none" strike="noStrike" kern="1200" cap="none" spc="0" normalizeH="0" baseline="0" noProof="0">
                <a:ln>
                  <a:noFill/>
                </a:ln>
                <a:solidFill>
                  <a:schemeClr val="bg2">
                    <a:lumMod val="10000"/>
                  </a:schemeClr>
                </a:solidFill>
                <a:effectLst/>
                <a:uLnTx/>
                <a:uFillTx/>
                <a:latin typeface="Montserrat"/>
                <a:ea typeface="Open Sans"/>
                <a:cs typeface="Open Sans"/>
              </a:rPr>
              <a:t>Without a reference for each particular soil, soil quality or health determinations are not possible.</a:t>
            </a:r>
          </a:p>
        </p:txBody>
      </p:sp>
    </p:spTree>
    <p:extLst>
      <p:ext uri="{BB962C8B-B14F-4D97-AF65-F5344CB8AC3E}">
        <p14:creationId xmlns:p14="http://schemas.microsoft.com/office/powerpoint/2010/main" val="1006216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2C59FC7-21D8-52E8-2770-E8B6C4D3338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 </a:t>
            </a:r>
          </a:p>
        </p:txBody>
      </p:sp>
      <p:pic>
        <p:nvPicPr>
          <p:cNvPr id="5" name="Picture 4">
            <a:extLst>
              <a:ext uri="{FF2B5EF4-FFF2-40B4-BE49-F238E27FC236}">
                <a16:creationId xmlns:a16="http://schemas.microsoft.com/office/drawing/2014/main" id="{4374E09B-D66B-F133-83DC-AE6E828A2D12}"/>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8464" y="425699"/>
            <a:ext cx="7274430" cy="5917641"/>
          </a:xfrm>
          <a:prstGeom prst="rect">
            <a:avLst/>
          </a:prstGeom>
        </p:spPr>
      </p:pic>
      <p:sp>
        <p:nvSpPr>
          <p:cNvPr id="7" name="Title 6">
            <a:extLst>
              <a:ext uri="{FF2B5EF4-FFF2-40B4-BE49-F238E27FC236}">
                <a16:creationId xmlns:a16="http://schemas.microsoft.com/office/drawing/2014/main" id="{CB50D35D-69A0-AC95-6EFC-DDCF858A2CBC}"/>
              </a:ext>
              <a:ext uri="{C183D7F6-B498-43B3-948B-1728B52AA6E4}">
                <adec:decorative xmlns:adec="http://schemas.microsoft.com/office/drawing/2017/decorative" val="1"/>
              </a:ext>
            </a:extLst>
          </p:cNvPr>
          <p:cNvSpPr>
            <a:spLocks noGrp="1"/>
          </p:cNvSpPr>
          <p:nvPr>
            <p:ph type="title" idx="4294967295"/>
          </p:nvPr>
        </p:nvSpPr>
        <p:spPr>
          <a:xfrm>
            <a:off x="-442456" y="-18740"/>
            <a:ext cx="442456" cy="577850"/>
          </a:xfrm>
          <a:prstGeom prst="rect">
            <a:avLst/>
          </a:prstGeom>
        </p:spPr>
        <p:txBody>
          <a:bodyPr/>
          <a:lstStyle/>
          <a:p>
            <a:r>
              <a:rPr lang="en-US" dirty="0"/>
              <a:t>‘</a:t>
            </a:r>
          </a:p>
        </p:txBody>
      </p:sp>
    </p:spTree>
    <p:extLst>
      <p:ext uri="{BB962C8B-B14F-4D97-AF65-F5344CB8AC3E}">
        <p14:creationId xmlns:p14="http://schemas.microsoft.com/office/powerpoint/2010/main" val="2144786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7729C1-EB0C-4327-B3A3-D9FAA19603B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184" y="447984"/>
            <a:ext cx="4709415" cy="6042267"/>
          </a:xfrm>
          <a:prstGeom prst="rect">
            <a:avLst/>
          </a:prstGeom>
        </p:spPr>
      </p:pic>
      <p:pic>
        <p:nvPicPr>
          <p:cNvPr id="8" name="Picture 7">
            <a:extLst>
              <a:ext uri="{FF2B5EF4-FFF2-40B4-BE49-F238E27FC236}">
                <a16:creationId xmlns:a16="http://schemas.microsoft.com/office/drawing/2014/main" id="{0D3006E9-42FA-41E6-B70B-A8CF4BADEE8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34162" y="447984"/>
            <a:ext cx="4518654" cy="5797517"/>
          </a:xfrm>
          <a:prstGeom prst="rect">
            <a:avLst/>
          </a:prstGeom>
        </p:spPr>
      </p:pic>
      <p:sp>
        <p:nvSpPr>
          <p:cNvPr id="3" name="Title 2">
            <a:extLst>
              <a:ext uri="{FF2B5EF4-FFF2-40B4-BE49-F238E27FC236}">
                <a16:creationId xmlns:a16="http://schemas.microsoft.com/office/drawing/2014/main" id="{DAB6C519-F560-57D3-E70B-21D81CEC4640}"/>
              </a:ext>
              <a:ext uri="{C183D7F6-B498-43B3-948B-1728B52AA6E4}">
                <adec:decorative xmlns:adec="http://schemas.microsoft.com/office/drawing/2017/decorative" val="1"/>
              </a:ext>
            </a:extLst>
          </p:cNvPr>
          <p:cNvSpPr>
            <a:spLocks noGrp="1"/>
          </p:cNvSpPr>
          <p:nvPr>
            <p:ph type="title" idx="4294967295"/>
          </p:nvPr>
        </p:nvSpPr>
        <p:spPr>
          <a:xfrm>
            <a:off x="-2019300" y="38409"/>
            <a:ext cx="1752600" cy="168275"/>
          </a:xfrm>
          <a:prstGeom prst="rect">
            <a:avLst/>
          </a:prstGeom>
        </p:spPr>
        <p:txBody>
          <a:bodyPr/>
          <a:lstStyle/>
          <a:p>
            <a:r>
              <a:rPr lang="en-US" dirty="0"/>
              <a:t>/</a:t>
            </a:r>
          </a:p>
        </p:txBody>
      </p:sp>
    </p:spTree>
    <p:extLst>
      <p:ext uri="{BB962C8B-B14F-4D97-AF65-F5344CB8AC3E}">
        <p14:creationId xmlns:p14="http://schemas.microsoft.com/office/powerpoint/2010/main" val="15320622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9E3F3-D372-47C3-9443-2A117B757E72}"/>
              </a:ext>
            </a:extLst>
          </p:cNvPr>
          <p:cNvSpPr>
            <a:spLocks noGrp="1"/>
          </p:cNvSpPr>
          <p:nvPr>
            <p:ph type="title"/>
          </p:nvPr>
        </p:nvSpPr>
        <p:spPr>
          <a:xfrm>
            <a:off x="398206" y="520674"/>
            <a:ext cx="6209071" cy="1325563"/>
          </a:xfrm>
        </p:spPr>
        <p:txBody>
          <a:bodyPr>
            <a:noAutofit/>
          </a:bodyPr>
          <a:lstStyle/>
          <a:p>
            <a:r>
              <a:rPr lang="en-US" sz="2400" b="1">
                <a:solidFill>
                  <a:schemeClr val="accent6">
                    <a:lumMod val="75000"/>
                  </a:schemeClr>
                </a:solidFill>
              </a:rPr>
              <a:t>Soil-Biology-Plants-Livestock</a:t>
            </a:r>
            <a:br>
              <a:rPr lang="en-US" sz="2400" b="1">
                <a:solidFill>
                  <a:schemeClr val="accent6">
                    <a:lumMod val="75000"/>
                  </a:schemeClr>
                </a:solidFill>
              </a:rPr>
            </a:br>
            <a:r>
              <a:rPr lang="en-US" sz="2400" b="1">
                <a:solidFill>
                  <a:schemeClr val="accent6">
                    <a:lumMod val="75000"/>
                  </a:schemeClr>
                </a:solidFill>
              </a:rPr>
              <a:t>Feed the biology and the benefits are perpetual </a:t>
            </a:r>
          </a:p>
        </p:txBody>
      </p:sp>
      <p:sp>
        <p:nvSpPr>
          <p:cNvPr id="3" name="Content Placeholder 2">
            <a:extLst>
              <a:ext uri="{FF2B5EF4-FFF2-40B4-BE49-F238E27FC236}">
                <a16:creationId xmlns:a16="http://schemas.microsoft.com/office/drawing/2014/main" id="{6C3EC824-3735-B72B-E2CD-1F99FF8D9B1F}"/>
              </a:ext>
            </a:extLst>
          </p:cNvPr>
          <p:cNvSpPr>
            <a:spLocks noGrp="1"/>
          </p:cNvSpPr>
          <p:nvPr>
            <p:ph idx="1"/>
          </p:nvPr>
        </p:nvSpPr>
        <p:spPr>
          <a:xfrm>
            <a:off x="294967" y="1759743"/>
            <a:ext cx="8117144" cy="4807770"/>
          </a:xfrm>
        </p:spPr>
        <p:txBody>
          <a:bodyPr>
            <a:normAutofit fontScale="85000" lnSpcReduction="20000"/>
          </a:bodyPr>
          <a:lstStyle/>
          <a:p>
            <a:r>
              <a:rPr lang="en-US"/>
              <a:t>Focus on the Soil</a:t>
            </a:r>
          </a:p>
          <a:p>
            <a:r>
              <a:rPr lang="en-US"/>
              <a:t>Feed the biology</a:t>
            </a:r>
          </a:p>
          <a:p>
            <a:pPr lvl="1"/>
            <a:r>
              <a:rPr lang="en-US"/>
              <a:t>Plant cover</a:t>
            </a:r>
          </a:p>
          <a:p>
            <a:pPr lvl="1"/>
            <a:r>
              <a:rPr lang="en-US"/>
              <a:t>Soil residue</a:t>
            </a:r>
          </a:p>
          <a:p>
            <a:pPr lvl="1"/>
            <a:r>
              <a:rPr lang="en-US"/>
              <a:t>Roots</a:t>
            </a:r>
          </a:p>
          <a:p>
            <a:r>
              <a:rPr lang="en-US"/>
              <a:t>The biology interacts with the roots</a:t>
            </a:r>
          </a:p>
          <a:p>
            <a:pPr lvl="1"/>
            <a:r>
              <a:rPr lang="en-US"/>
              <a:t>Trading nutrients for carbon</a:t>
            </a:r>
          </a:p>
          <a:p>
            <a:pPr lvl="1"/>
            <a:r>
              <a:rPr lang="en-US"/>
              <a:t>Extending the root system increasing access to water and nutrient</a:t>
            </a:r>
          </a:p>
          <a:p>
            <a:pPr lvl="1"/>
            <a:r>
              <a:rPr lang="en-US"/>
              <a:t>Long term release of nutrients</a:t>
            </a:r>
          </a:p>
          <a:p>
            <a:pPr lvl="1"/>
            <a:r>
              <a:rPr lang="en-US"/>
              <a:t>Improving aggregate stability</a:t>
            </a:r>
          </a:p>
          <a:p>
            <a:pPr lvl="1"/>
            <a:r>
              <a:rPr lang="en-US"/>
              <a:t>Increasing organic matter</a:t>
            </a:r>
          </a:p>
          <a:p>
            <a:pPr lvl="1"/>
            <a:r>
              <a:rPr lang="en-US"/>
              <a:t>Decreasing compaction</a:t>
            </a:r>
          </a:p>
          <a:p>
            <a:r>
              <a:rPr lang="en-US"/>
              <a:t>Plants are healthier</a:t>
            </a:r>
          </a:p>
          <a:p>
            <a:pPr lvl="1"/>
            <a:r>
              <a:rPr lang="en-US"/>
              <a:t>Increased plant vigor</a:t>
            </a:r>
          </a:p>
          <a:p>
            <a:pPr lvl="1"/>
            <a:r>
              <a:rPr lang="en-US"/>
              <a:t>Increased resilience</a:t>
            </a:r>
          </a:p>
          <a:p>
            <a:pPr lvl="1"/>
            <a:r>
              <a:rPr lang="en-US"/>
              <a:t>More uniform growth</a:t>
            </a:r>
          </a:p>
          <a:p>
            <a:r>
              <a:rPr lang="en-US"/>
              <a:t>Livestock are big shredders speeding up the ecological process</a:t>
            </a:r>
          </a:p>
          <a:p>
            <a:pPr lvl="1"/>
            <a:r>
              <a:rPr lang="en-US"/>
              <a:t>Forage is more nutrient dense</a:t>
            </a:r>
          </a:p>
          <a:p>
            <a:pPr lvl="1"/>
            <a:r>
              <a:rPr lang="en-US"/>
              <a:t>Leave some cover and feed for the underground herd </a:t>
            </a:r>
          </a:p>
        </p:txBody>
      </p:sp>
      <p:pic>
        <p:nvPicPr>
          <p:cNvPr id="5" name="Picture 4" descr="The interaction of soil biology, plants and livestock feeds the biology priming perpetual a synergistic habitat.&#10;">
            <a:extLst>
              <a:ext uri="{FF2B5EF4-FFF2-40B4-BE49-F238E27FC236}">
                <a16:creationId xmlns:a16="http://schemas.microsoft.com/office/drawing/2014/main" id="{ABED54B4-64BF-0BD4-4A2B-16C97DE069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11348" y="1272907"/>
            <a:ext cx="2743200" cy="2057400"/>
          </a:xfrm>
          <a:prstGeom prst="rect">
            <a:avLst/>
          </a:prstGeom>
        </p:spPr>
      </p:pic>
    </p:spTree>
    <p:extLst>
      <p:ext uri="{BB962C8B-B14F-4D97-AF65-F5344CB8AC3E}">
        <p14:creationId xmlns:p14="http://schemas.microsoft.com/office/powerpoint/2010/main" val="14392020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48C3B-1AA0-0464-F90F-06E3D610654D}"/>
              </a:ext>
            </a:extLst>
          </p:cNvPr>
          <p:cNvSpPr>
            <a:spLocks noGrp="1"/>
          </p:cNvSpPr>
          <p:nvPr>
            <p:ph type="title"/>
          </p:nvPr>
        </p:nvSpPr>
        <p:spPr>
          <a:xfrm>
            <a:off x="628650" y="500062"/>
            <a:ext cx="7886700" cy="1325563"/>
          </a:xfrm>
        </p:spPr>
        <p:txBody>
          <a:bodyPr/>
          <a:lstStyle/>
          <a:p>
            <a:r>
              <a:rPr lang="en-US" sz="2400" b="1">
                <a:solidFill>
                  <a:schemeClr val="accent6">
                    <a:lumMod val="75000"/>
                  </a:schemeClr>
                </a:solidFill>
              </a:rPr>
              <a:t>Livestock Management to Improve Soil Biological Habitat and Function</a:t>
            </a:r>
          </a:p>
        </p:txBody>
      </p:sp>
      <p:sp>
        <p:nvSpPr>
          <p:cNvPr id="3" name="Content Placeholder 2">
            <a:extLst>
              <a:ext uri="{FF2B5EF4-FFF2-40B4-BE49-F238E27FC236}">
                <a16:creationId xmlns:a16="http://schemas.microsoft.com/office/drawing/2014/main" id="{12C522BE-9907-B128-4D91-D96879E0E4C2}"/>
              </a:ext>
            </a:extLst>
          </p:cNvPr>
          <p:cNvSpPr>
            <a:spLocks noGrp="1"/>
          </p:cNvSpPr>
          <p:nvPr>
            <p:ph idx="1"/>
          </p:nvPr>
        </p:nvSpPr>
        <p:spPr>
          <a:xfrm>
            <a:off x="300659" y="1557268"/>
            <a:ext cx="7886700" cy="4351338"/>
          </a:xfrm>
        </p:spPr>
        <p:txBody>
          <a:bodyPr/>
          <a:lstStyle/>
          <a:p>
            <a:r>
              <a:rPr lang="en-US" sz="2000"/>
              <a:t>Grazing to maintain plant cover, seven or more leaf layers</a:t>
            </a:r>
          </a:p>
          <a:p>
            <a:r>
              <a:rPr lang="en-US" sz="2000"/>
              <a:t>Short duration high density rotational grazing</a:t>
            </a:r>
          </a:p>
          <a:p>
            <a:r>
              <a:rPr lang="en-US" sz="2000"/>
              <a:t>Extended plant recovery</a:t>
            </a:r>
          </a:p>
          <a:p>
            <a:r>
              <a:rPr lang="en-US" sz="2000"/>
              <a:t>Timing of disturbance to release seed bank during establishment period</a:t>
            </a:r>
          </a:p>
          <a:p>
            <a:r>
              <a:rPr lang="en-US" sz="2000"/>
              <a:t>Rotate to good grass cover prior to predicted rainfall event</a:t>
            </a:r>
          </a:p>
          <a:p>
            <a:r>
              <a:rPr lang="en-US" sz="2000"/>
              <a:t>Tromp plant residue intact with soil surface</a:t>
            </a:r>
          </a:p>
          <a:p>
            <a:r>
              <a:rPr lang="en-US" sz="2000"/>
              <a:t>Maintain balanced fertility (land grant university)</a:t>
            </a:r>
          </a:p>
          <a:p>
            <a:endParaRPr lang="en-US"/>
          </a:p>
          <a:p>
            <a:endParaRPr lang="en-US"/>
          </a:p>
        </p:txBody>
      </p:sp>
      <p:pic>
        <p:nvPicPr>
          <p:cNvPr id="6" name="Picture 5" descr="Key points to maintain and manage good plant cover, short duration high density rotational grazing provides long recovery time for root growth, and gets biomass intact with the soil to feed the soil biology. Other forms of rotational grazing that maintain good plant cover can also be beneficial. If disturbance like grazing is done during the recommended seeding dates the seed bank can be released. Rotating to good grass prior to a rainfall event can reduce compaction. &#10;">
            <a:extLst>
              <a:ext uri="{FF2B5EF4-FFF2-40B4-BE49-F238E27FC236}">
                <a16:creationId xmlns:a16="http://schemas.microsoft.com/office/drawing/2014/main" id="{650E504B-44BA-131D-5766-9903964321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1043" y="4452731"/>
            <a:ext cx="2703443" cy="2027582"/>
          </a:xfrm>
          <a:prstGeom prst="rect">
            <a:avLst/>
          </a:prstGeom>
        </p:spPr>
      </p:pic>
    </p:spTree>
    <p:extLst>
      <p:ext uri="{BB962C8B-B14F-4D97-AF65-F5344CB8AC3E}">
        <p14:creationId xmlns:p14="http://schemas.microsoft.com/office/powerpoint/2010/main" val="37005193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DDE20-3331-7528-87F7-C4660CBB44A3}"/>
              </a:ext>
              <a:ext uri="{C183D7F6-B498-43B3-948B-1728B52AA6E4}">
                <adec:decorative xmlns:adec="http://schemas.microsoft.com/office/drawing/2017/decorative" val="1"/>
              </a:ext>
            </a:extLst>
          </p:cNvPr>
          <p:cNvSpPr>
            <a:spLocks noGrp="1"/>
          </p:cNvSpPr>
          <p:nvPr>
            <p:ph type="title"/>
          </p:nvPr>
        </p:nvSpPr>
        <p:spPr>
          <a:xfrm>
            <a:off x="793165" y="351342"/>
            <a:ext cx="3152669" cy="1325563"/>
          </a:xfrm>
        </p:spPr>
        <p:txBody>
          <a:bodyPr>
            <a:normAutofit/>
          </a:bodyPr>
          <a:lstStyle/>
          <a:p>
            <a:r>
              <a:rPr lang="en-US" sz="3200" b="1">
                <a:solidFill>
                  <a:schemeClr val="accent6">
                    <a:lumMod val="75000"/>
                  </a:schemeClr>
                </a:solidFill>
              </a:rPr>
              <a:t>Summary</a:t>
            </a:r>
          </a:p>
        </p:txBody>
      </p:sp>
      <p:sp>
        <p:nvSpPr>
          <p:cNvPr id="3" name="Content Placeholder 2">
            <a:extLst>
              <a:ext uri="{FF2B5EF4-FFF2-40B4-BE49-F238E27FC236}">
                <a16:creationId xmlns:a16="http://schemas.microsoft.com/office/drawing/2014/main" id="{EEDB82E0-1F08-B94E-BD1F-7B14CFEF0B3B}"/>
              </a:ext>
              <a:ext uri="{C183D7F6-B498-43B3-948B-1728B52AA6E4}">
                <adec:decorative xmlns:adec="http://schemas.microsoft.com/office/drawing/2017/decorative" val="1"/>
              </a:ext>
            </a:extLst>
          </p:cNvPr>
          <p:cNvSpPr>
            <a:spLocks noGrp="1"/>
          </p:cNvSpPr>
          <p:nvPr>
            <p:ph sz="half" idx="1"/>
          </p:nvPr>
        </p:nvSpPr>
        <p:spPr>
          <a:xfrm>
            <a:off x="4490121" y="447261"/>
            <a:ext cx="4215757" cy="6241774"/>
          </a:xfrm>
        </p:spPr>
        <p:txBody>
          <a:bodyPr>
            <a:normAutofit fontScale="85000" lnSpcReduction="20000"/>
          </a:bodyPr>
          <a:lstStyle/>
          <a:p>
            <a:pPr marL="0" indent="0">
              <a:buNone/>
            </a:pPr>
            <a:r>
              <a:rPr lang="en-US" sz="1900" b="1"/>
              <a:t>Managing Habitat for Soil Biology Influence on Resource Concerns</a:t>
            </a:r>
          </a:p>
          <a:p>
            <a:pPr lvl="1"/>
            <a:r>
              <a:rPr lang="en-US" sz="1900"/>
              <a:t>Plant Canopy Cover addresses</a:t>
            </a:r>
          </a:p>
          <a:p>
            <a:pPr lvl="2"/>
            <a:r>
              <a:rPr lang="en-US" sz="1900"/>
              <a:t>Organic matter depletion</a:t>
            </a:r>
          </a:p>
          <a:p>
            <a:pPr lvl="2"/>
            <a:r>
              <a:rPr lang="en-US" sz="1900"/>
              <a:t>Aggregate Instability</a:t>
            </a:r>
          </a:p>
          <a:p>
            <a:pPr lvl="2"/>
            <a:r>
              <a:rPr lang="en-US" sz="1900"/>
              <a:t>Soil Organism Habitat Loss or Depletion</a:t>
            </a:r>
          </a:p>
          <a:p>
            <a:pPr lvl="1"/>
            <a:r>
              <a:rPr lang="en-US" sz="1900"/>
              <a:t>Residue Cover </a:t>
            </a:r>
          </a:p>
          <a:p>
            <a:pPr lvl="2"/>
            <a:r>
              <a:rPr lang="en-US" sz="1900"/>
              <a:t>Organic matter depletion</a:t>
            </a:r>
          </a:p>
          <a:p>
            <a:pPr lvl="2"/>
            <a:r>
              <a:rPr lang="en-US" sz="1900"/>
              <a:t>Aggregate Instability</a:t>
            </a:r>
          </a:p>
          <a:p>
            <a:pPr lvl="1"/>
            <a:r>
              <a:rPr lang="en-US" sz="1900"/>
              <a:t>Live Roots</a:t>
            </a:r>
          </a:p>
          <a:p>
            <a:pPr lvl="2"/>
            <a:r>
              <a:rPr lang="en-US" sz="1900"/>
              <a:t>Organic matter depletion</a:t>
            </a:r>
          </a:p>
          <a:p>
            <a:pPr lvl="2"/>
            <a:r>
              <a:rPr lang="en-US" sz="1900"/>
              <a:t>Aggregate Instability</a:t>
            </a:r>
          </a:p>
          <a:p>
            <a:pPr lvl="2"/>
            <a:r>
              <a:rPr lang="en-US" sz="1900"/>
              <a:t>Soil Organism Habitat Loss or Depletion</a:t>
            </a:r>
          </a:p>
          <a:p>
            <a:pPr lvl="2"/>
            <a:r>
              <a:rPr lang="en-US" sz="1900"/>
              <a:t>Compaction</a:t>
            </a:r>
          </a:p>
          <a:p>
            <a:pPr lvl="2"/>
            <a:r>
              <a:rPr lang="en-US" sz="1900"/>
              <a:t>Soil Organism Habitat Loss or Depletion</a:t>
            </a:r>
          </a:p>
          <a:p>
            <a:pPr lvl="1"/>
            <a:r>
              <a:rPr lang="en-US" sz="1900"/>
              <a:t>Plant Diversity</a:t>
            </a:r>
          </a:p>
          <a:p>
            <a:pPr lvl="2"/>
            <a:r>
              <a:rPr lang="en-US" sz="1900"/>
              <a:t>Aggregate Instability</a:t>
            </a:r>
          </a:p>
          <a:p>
            <a:pPr lvl="2"/>
            <a:r>
              <a:rPr lang="en-US" sz="1900"/>
              <a:t>Soil Organism Habitat Loss or Depletion</a:t>
            </a:r>
          </a:p>
          <a:p>
            <a:pPr marL="0" indent="0">
              <a:buNone/>
            </a:pPr>
            <a:r>
              <a:rPr lang="en-US" sz="1900" b="1"/>
              <a:t>Increased Soil Biology</a:t>
            </a:r>
          </a:p>
          <a:p>
            <a:pPr lvl="1"/>
            <a:r>
              <a:rPr lang="en-US" sz="1900"/>
              <a:t>Improved Aggregate Stability</a:t>
            </a:r>
          </a:p>
          <a:p>
            <a:pPr lvl="2"/>
            <a:r>
              <a:rPr lang="en-US" sz="1900"/>
              <a:t>Improved water infiltration</a:t>
            </a:r>
          </a:p>
          <a:p>
            <a:pPr lvl="2"/>
            <a:r>
              <a:rPr lang="en-US" sz="1900"/>
              <a:t>More plant available water</a:t>
            </a:r>
          </a:p>
          <a:p>
            <a:pPr lvl="2"/>
            <a:r>
              <a:rPr lang="en-US" sz="1900"/>
              <a:t>Increased nutrient availability</a:t>
            </a:r>
          </a:p>
          <a:p>
            <a:pPr lvl="1"/>
            <a:endParaRPr lang="en-US"/>
          </a:p>
        </p:txBody>
      </p:sp>
      <p:sp>
        <p:nvSpPr>
          <p:cNvPr id="5" name="Content Placeholder 4">
            <a:extLst>
              <a:ext uri="{FF2B5EF4-FFF2-40B4-BE49-F238E27FC236}">
                <a16:creationId xmlns:a16="http://schemas.microsoft.com/office/drawing/2014/main" id="{95B81F0D-4B16-1604-7B2A-976F829A1A70}"/>
              </a:ext>
              <a:ext uri="{C183D7F6-B498-43B3-948B-1728B52AA6E4}">
                <adec:decorative xmlns:adec="http://schemas.microsoft.com/office/drawing/2017/decorative" val="1"/>
              </a:ext>
            </a:extLst>
          </p:cNvPr>
          <p:cNvSpPr>
            <a:spLocks noGrp="1"/>
          </p:cNvSpPr>
          <p:nvPr>
            <p:ph sz="half" idx="2"/>
          </p:nvPr>
        </p:nvSpPr>
        <p:spPr>
          <a:xfrm>
            <a:off x="248878" y="1092163"/>
            <a:ext cx="3886200" cy="4351338"/>
          </a:xfrm>
        </p:spPr>
        <p:txBody>
          <a:bodyPr>
            <a:normAutofit fontScale="85000" lnSpcReduction="20000"/>
          </a:bodyPr>
          <a:lstStyle/>
          <a:p>
            <a:r>
              <a:rPr lang="en-US" sz="2000"/>
              <a:t>Our management influences the soil environment and the organic matter available to feed macro- and microorganisms in the soil. </a:t>
            </a:r>
          </a:p>
          <a:p>
            <a:r>
              <a:rPr lang="en-US" sz="2000"/>
              <a:t>In turn plants are more productive and resilient</a:t>
            </a:r>
          </a:p>
          <a:p>
            <a:r>
              <a:rPr lang="en-US" sz="2000"/>
              <a:t>Livestock are healthier </a:t>
            </a:r>
          </a:p>
          <a:p>
            <a:r>
              <a:rPr lang="en-US" sz="2000"/>
              <a:t>People benefit from not only a healthy product but reduced impacts from extreme weather</a:t>
            </a:r>
          </a:p>
        </p:txBody>
      </p:sp>
      <p:pic>
        <p:nvPicPr>
          <p:cNvPr id="12" name="Picture 11">
            <a:extLst>
              <a:ext uri="{FF2B5EF4-FFF2-40B4-BE49-F238E27FC236}">
                <a16:creationId xmlns:a16="http://schemas.microsoft.com/office/drawing/2014/main" id="{88509968-37B9-4708-A1AC-2E3C1E03FFA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1950" y="3949932"/>
            <a:ext cx="1870028" cy="2368311"/>
          </a:xfrm>
          <a:prstGeom prst="rect">
            <a:avLst/>
          </a:prstGeom>
        </p:spPr>
      </p:pic>
    </p:spTree>
    <p:extLst>
      <p:ext uri="{BB962C8B-B14F-4D97-AF65-F5344CB8AC3E}">
        <p14:creationId xmlns:p14="http://schemas.microsoft.com/office/powerpoint/2010/main" val="19700828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D0F7D-D813-E0E2-E5E9-451ED796C34C}"/>
              </a:ext>
            </a:extLst>
          </p:cNvPr>
          <p:cNvSpPr>
            <a:spLocks noGrp="1"/>
          </p:cNvSpPr>
          <p:nvPr>
            <p:ph type="title"/>
          </p:nvPr>
        </p:nvSpPr>
        <p:spPr>
          <a:xfrm>
            <a:off x="628649" y="802871"/>
            <a:ext cx="8087647" cy="1325563"/>
          </a:xfrm>
        </p:spPr>
        <p:txBody>
          <a:bodyPr>
            <a:normAutofit/>
          </a:bodyPr>
          <a:lstStyle/>
          <a:p>
            <a:r>
              <a:rPr lang="en-US" sz="2800" b="1">
                <a:solidFill>
                  <a:srgbClr val="76923C"/>
                </a:solidFill>
                <a:effectLst/>
                <a:ea typeface="Century Schoolbook" panose="02040604050505020304" pitchFamily="18" charset="0"/>
                <a:cs typeface="Century Schoolbook" panose="02040604050505020304" pitchFamily="18" charset="0"/>
              </a:rPr>
              <a:t>Why Should Land Managers Understand Soil Biology?</a:t>
            </a:r>
            <a:br>
              <a:rPr lang="en-US" sz="2800">
                <a:effectLst/>
                <a:ea typeface="Century Schoolbook" panose="02040604050505020304" pitchFamily="18" charset="0"/>
                <a:cs typeface="Century Schoolbook" panose="02040604050505020304" pitchFamily="18" charset="0"/>
              </a:rPr>
            </a:br>
            <a:endParaRPr lang="en-US" sz="2800"/>
          </a:p>
        </p:txBody>
      </p:sp>
      <p:sp>
        <p:nvSpPr>
          <p:cNvPr id="3" name="Content Placeholder 2">
            <a:extLst>
              <a:ext uri="{FF2B5EF4-FFF2-40B4-BE49-F238E27FC236}">
                <a16:creationId xmlns:a16="http://schemas.microsoft.com/office/drawing/2014/main" id="{8A5BE800-8632-884E-05E9-8860DA7EC6F9}"/>
              </a:ext>
            </a:extLst>
          </p:cNvPr>
          <p:cNvSpPr>
            <a:spLocks noGrp="1"/>
          </p:cNvSpPr>
          <p:nvPr>
            <p:ph idx="1"/>
          </p:nvPr>
        </p:nvSpPr>
        <p:spPr>
          <a:xfrm>
            <a:off x="320221" y="1834696"/>
            <a:ext cx="6221730" cy="4351338"/>
          </a:xfrm>
        </p:spPr>
        <p:txBody>
          <a:bodyPr>
            <a:normAutofit/>
          </a:bodyPr>
          <a:lstStyle/>
          <a:p>
            <a:pPr marL="0" indent="457200">
              <a:spcBef>
                <a:spcPts val="0"/>
              </a:spcBef>
            </a:pPr>
            <a:r>
              <a:rPr lang="en-US" sz="2800">
                <a:effectLst/>
                <a:ea typeface="Century Schoolbook" panose="02040604050505020304" pitchFamily="18" charset="0"/>
                <a:cs typeface="Century Schoolbook" panose="02040604050505020304" pitchFamily="18" charset="0"/>
              </a:rPr>
              <a:t>Reducing the need for additional inputs </a:t>
            </a:r>
          </a:p>
          <a:p>
            <a:pPr marL="342900" lvl="1" indent="457200">
              <a:spcBef>
                <a:spcPts val="0"/>
              </a:spcBef>
            </a:pPr>
            <a:r>
              <a:rPr lang="en-US" sz="2800">
                <a:ea typeface="Century Schoolbook" panose="02040604050505020304" pitchFamily="18" charset="0"/>
                <a:cs typeface="Century Schoolbook" panose="02040604050505020304" pitchFamily="18" charset="0"/>
              </a:rPr>
              <a:t>Fertilizer</a:t>
            </a:r>
          </a:p>
          <a:p>
            <a:pPr marL="342900" lvl="1" indent="457200">
              <a:spcBef>
                <a:spcPts val="0"/>
              </a:spcBef>
            </a:pPr>
            <a:r>
              <a:rPr lang="en-US" sz="2800">
                <a:ea typeface="Century Schoolbook" panose="02040604050505020304" pitchFamily="18" charset="0"/>
                <a:cs typeface="Century Schoolbook" panose="02040604050505020304" pitchFamily="18" charset="0"/>
              </a:rPr>
              <a:t>Pesticides</a:t>
            </a:r>
          </a:p>
          <a:p>
            <a:pPr marL="342900" lvl="1" indent="457200">
              <a:spcBef>
                <a:spcPts val="0"/>
              </a:spcBef>
            </a:pPr>
            <a:r>
              <a:rPr lang="en-US" sz="2800">
                <a:effectLst/>
                <a:ea typeface="Century Schoolbook" panose="02040604050505020304" pitchFamily="18" charset="0"/>
                <a:cs typeface="Century Schoolbook" panose="02040604050505020304" pitchFamily="18" charset="0"/>
              </a:rPr>
              <a:t>Irrigation</a:t>
            </a:r>
          </a:p>
          <a:p>
            <a:pPr marL="0" indent="457200">
              <a:spcBef>
                <a:spcPts val="0"/>
              </a:spcBef>
            </a:pPr>
            <a:r>
              <a:rPr lang="en-US" sz="2800">
                <a:effectLst/>
                <a:ea typeface="Century Schoolbook" panose="02040604050505020304" pitchFamily="18" charset="0"/>
                <a:cs typeface="Century Schoolbook" panose="02040604050505020304" pitchFamily="18" charset="0"/>
              </a:rPr>
              <a:t>More stable production</a:t>
            </a:r>
          </a:p>
          <a:p>
            <a:pPr marL="0" indent="457200">
              <a:spcBef>
                <a:spcPts val="0"/>
              </a:spcBef>
            </a:pPr>
            <a:r>
              <a:rPr lang="en-US" sz="2800">
                <a:effectLst/>
                <a:ea typeface="Century Schoolbook" panose="02040604050505020304" pitchFamily="18" charset="0"/>
                <a:cs typeface="Century Schoolbook" panose="02040604050505020304" pitchFamily="18" charset="0"/>
              </a:rPr>
              <a:t>Healthy soil creates 	      	</a:t>
            </a:r>
            <a:r>
              <a:rPr lang="en-US" sz="2800" u="sng">
                <a:effectLst/>
                <a:ea typeface="Century Schoolbook" panose="02040604050505020304" pitchFamily="18" charset="0"/>
                <a:cs typeface="Century Schoolbook" panose="02040604050505020304" pitchFamily="18" charset="0"/>
              </a:rPr>
              <a:t>resiliency</a:t>
            </a:r>
            <a:endParaRPr lang="en-US" sz="2800">
              <a:effectLst/>
              <a:ea typeface="Century Schoolbook" panose="02040604050505020304" pitchFamily="18" charset="0"/>
              <a:cs typeface="Century Schoolbook" panose="02040604050505020304" pitchFamily="18" charset="0"/>
            </a:endParaRPr>
          </a:p>
          <a:p>
            <a:pPr marL="0" indent="457200">
              <a:spcBef>
                <a:spcPts val="0"/>
              </a:spcBef>
            </a:pPr>
            <a:endParaRPr lang="en-US" sz="3200">
              <a:effectLst/>
              <a:latin typeface="Times New Roman" panose="02020603050405020304" pitchFamily="18" charset="0"/>
              <a:ea typeface="Century Schoolbook" panose="02040604050505020304" pitchFamily="18" charset="0"/>
              <a:cs typeface="Century Schoolbook" panose="02040604050505020304" pitchFamily="18" charset="0"/>
            </a:endParaRPr>
          </a:p>
          <a:p>
            <a:pPr marL="0" indent="457200">
              <a:spcBef>
                <a:spcPts val="0"/>
              </a:spcBef>
            </a:pPr>
            <a:endParaRPr lang="en-US" sz="3200">
              <a:effectLst/>
              <a:latin typeface="Century Schoolbook" panose="02040604050505020304" pitchFamily="18" charset="0"/>
              <a:ea typeface="Century Schoolbook" panose="02040604050505020304" pitchFamily="18" charset="0"/>
              <a:cs typeface="Century Schoolbook" panose="02040604050505020304" pitchFamily="18" charset="0"/>
            </a:endParaRPr>
          </a:p>
        </p:txBody>
      </p:sp>
      <p:pic>
        <p:nvPicPr>
          <p:cNvPr id="6" name="Picture 5" descr="A group of animals grazing in a field">
            <a:extLst>
              <a:ext uri="{FF2B5EF4-FFF2-40B4-BE49-F238E27FC236}">
                <a16:creationId xmlns:a16="http://schemas.microsoft.com/office/drawing/2014/main" id="{48A8F0DA-F955-4D52-E2B2-545715EA77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01054" y="3429076"/>
            <a:ext cx="3942945" cy="2957209"/>
          </a:xfrm>
          <a:prstGeom prst="rect">
            <a:avLst/>
          </a:prstGeom>
        </p:spPr>
      </p:pic>
    </p:spTree>
    <p:extLst>
      <p:ext uri="{BB962C8B-B14F-4D97-AF65-F5344CB8AC3E}">
        <p14:creationId xmlns:p14="http://schemas.microsoft.com/office/powerpoint/2010/main" val="3514044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41B9104-26C7-57A1-D77F-E00311AE9B5D}"/>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pic>
        <p:nvPicPr>
          <p:cNvPr id="1026" name="Picture 7" descr="In this example 160 ppm Water Soluble Organic Carbon (WSOC) in conventional managed soil compared to a healthy soil having 347 ppm WSOC.  As WSOC increases aggregation and infiltration, water and nutrient holding capability, air and water quality along with soil biota habitat, and productivity improve through time. Pictured are slake test cylinders on the left instable poorly managed soil, on the right water stable soil aggregates managed for soil health. Dynamic equilibrium state is when soils have reached a state where soil health functions stable even though individual components within it are constantly changing. To achieve improved soil health a disruption may need to occur. Example would be a longer plant recovery and increased root growth, higher density-short duration grazing, laying more plant residue in touch with the soil, increasing plant diversity, &#10;">
            <a:extLst>
              <a:ext uri="{FF2B5EF4-FFF2-40B4-BE49-F238E27FC236}">
                <a16:creationId xmlns:a16="http://schemas.microsoft.com/office/drawing/2014/main" id="{30721FE5-FA41-8618-970F-072E19415DA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758338"/>
            <a:ext cx="9139237" cy="566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76AA2E2-AE8B-AEF9-E41D-6697B6F06282}"/>
              </a:ext>
            </a:extLst>
          </p:cNvPr>
          <p:cNvSpPr txBox="1">
            <a:spLocks noGrp="1"/>
          </p:cNvSpPr>
          <p:nvPr>
            <p:ph type="title" idx="4294967295"/>
          </p:nvPr>
        </p:nvSpPr>
        <p:spPr>
          <a:xfrm>
            <a:off x="8084684" y="3670844"/>
            <a:ext cx="1054553"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00"/>
                </a:solidFill>
                <a:effectLst/>
                <a:uLnTx/>
                <a:uFillTx/>
                <a:latin typeface="+mn-lt"/>
                <a:ea typeface="+mn-ea"/>
                <a:cs typeface="Calibri"/>
              </a:rPr>
              <a:t>WSOC</a:t>
            </a:r>
            <a:endParaRPr kumimoji="0" lang="en-US" sz="1800" b="0" i="0" u="none" strike="noStrike" kern="1200" cap="none" spc="0" normalizeH="0" baseline="0" noProof="0">
              <a:ln>
                <a:noFill/>
              </a:ln>
              <a:solidFill>
                <a:srgbClr val="FFFF00"/>
              </a:solidFill>
              <a:effectLst/>
              <a:uLnTx/>
              <a:uFillTx/>
              <a:latin typeface="+mn-lt"/>
              <a:ea typeface="+mn-ea"/>
              <a:cs typeface="+mn-cs"/>
            </a:endParaRPr>
          </a:p>
        </p:txBody>
      </p:sp>
      <p:sp>
        <p:nvSpPr>
          <p:cNvPr id="4" name="TextBox 3">
            <a:extLst>
              <a:ext uri="{FF2B5EF4-FFF2-40B4-BE49-F238E27FC236}">
                <a16:creationId xmlns:a16="http://schemas.microsoft.com/office/drawing/2014/main" id="{D99873B8-D665-BCCA-D704-C535CFC2F662}"/>
              </a:ext>
            </a:extLst>
          </p:cNvPr>
          <p:cNvSpPr txBox="1"/>
          <p:nvPr/>
        </p:nvSpPr>
        <p:spPr>
          <a:xfrm>
            <a:off x="1329055" y="5730330"/>
            <a:ext cx="10318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rgbClr val="FFFF00"/>
                </a:solidFill>
                <a:cs typeface="Calibri"/>
              </a:rPr>
              <a:t>WSOC</a:t>
            </a:r>
            <a:endParaRPr lang="en-US">
              <a:solidFill>
                <a:srgbClr val="FFFF00"/>
              </a:solidFill>
            </a:endParaRPr>
          </a:p>
        </p:txBody>
      </p:sp>
    </p:spTree>
    <p:extLst>
      <p:ext uri="{BB962C8B-B14F-4D97-AF65-F5344CB8AC3E}">
        <p14:creationId xmlns:p14="http://schemas.microsoft.com/office/powerpoint/2010/main" val="215670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8F3F8D-D1AD-A5A1-8FA9-779B204F1C1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04335" y="395866"/>
            <a:ext cx="6220440" cy="6039174"/>
          </a:xfrm>
          <a:prstGeom prst="rect">
            <a:avLst/>
          </a:prstGeom>
        </p:spPr>
      </p:pic>
      <p:sp>
        <p:nvSpPr>
          <p:cNvPr id="4" name="Title 3">
            <a:extLst>
              <a:ext uri="{FF2B5EF4-FFF2-40B4-BE49-F238E27FC236}">
                <a16:creationId xmlns:a16="http://schemas.microsoft.com/office/drawing/2014/main" id="{D22A9690-8A65-9CEA-6877-97F021D7506F}"/>
              </a:ext>
            </a:extLst>
          </p:cNvPr>
          <p:cNvSpPr txBox="1">
            <a:spLocks noGrp="1"/>
          </p:cNvSpPr>
          <p:nvPr>
            <p:ph type="title" idx="4294967295"/>
          </p:nvPr>
        </p:nvSpPr>
        <p:spPr>
          <a:xfrm>
            <a:off x="7836736" y="941092"/>
            <a:ext cx="1180643" cy="2031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NPP- Net primary production is the production less respiration of the plant</a:t>
            </a:r>
          </a:p>
        </p:txBody>
      </p:sp>
    </p:spTree>
    <p:extLst>
      <p:ext uri="{BB962C8B-B14F-4D97-AF65-F5344CB8AC3E}">
        <p14:creationId xmlns:p14="http://schemas.microsoft.com/office/powerpoint/2010/main" val="1967125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2DF334-8E58-37D1-8101-B06C6C62A29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9650" y="643467"/>
            <a:ext cx="7130184" cy="5347638"/>
          </a:xfrm>
          <a:prstGeom prst="rect">
            <a:avLst/>
          </a:prstGeom>
        </p:spPr>
      </p:pic>
      <p:sp>
        <p:nvSpPr>
          <p:cNvPr id="5" name="Title 4">
            <a:extLst>
              <a:ext uri="{FF2B5EF4-FFF2-40B4-BE49-F238E27FC236}">
                <a16:creationId xmlns:a16="http://schemas.microsoft.com/office/drawing/2014/main" id="{28A60D41-CF2C-F4A1-5445-4FF94DAC6A27}"/>
              </a:ext>
            </a:extLst>
          </p:cNvPr>
          <p:cNvSpPr txBox="1">
            <a:spLocks noGrp="1"/>
          </p:cNvSpPr>
          <p:nvPr>
            <p:ph type="title" idx="4294967295"/>
          </p:nvPr>
        </p:nvSpPr>
        <p:spPr>
          <a:xfrm>
            <a:off x="620354" y="6029867"/>
            <a:ext cx="8052619"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Where one bale of hay was fed</a:t>
            </a:r>
          </a:p>
        </p:txBody>
      </p:sp>
    </p:spTree>
    <p:extLst>
      <p:ext uri="{BB962C8B-B14F-4D97-AF65-F5344CB8AC3E}">
        <p14:creationId xmlns:p14="http://schemas.microsoft.com/office/powerpoint/2010/main" val="3349902708"/>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5787A5-96AB-4A15-B7EB-76A978E87EE1}">
  <ds:schemaRefs>
    <ds:schemaRef ds:uri="http://purl.org/dc/dcmitype/"/>
    <ds:schemaRef ds:uri="http://schemas.microsoft.com/office/2006/metadata/properties"/>
    <ds:schemaRef ds:uri="http://schemas.microsoft.com/sharepoint/v3"/>
    <ds:schemaRef ds:uri="http://purl.org/dc/terms/"/>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12363614-19a6-4ba2-943c-7caa8a5735f9"/>
    <ds:schemaRef ds:uri="73fb875a-8af9-4255-b008-0995492d31cd"/>
    <ds:schemaRef ds:uri="849593af-9ef4-4dc7-a991-ea6257baf2f0"/>
    <ds:schemaRef ds:uri="http://www.w3.org/XML/1998/namespace"/>
  </ds:schemaRefs>
</ds:datastoreItem>
</file>

<file path=customXml/itemProps2.xml><?xml version="1.0" encoding="utf-8"?>
<ds:datastoreItem xmlns:ds="http://schemas.openxmlformats.org/officeDocument/2006/customXml" ds:itemID="{CC192F73-1D7D-4604-8DB0-D77BCCEBF7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TEMPLATE_Forestland Soil Health Course Modules</Template>
  <TotalTime>0</TotalTime>
  <Words>9775</Words>
  <Application>Microsoft Office PowerPoint</Application>
  <PresentationFormat>On-screen Show (4:3)</PresentationFormat>
  <Paragraphs>572</Paragraphs>
  <Slides>59</Slides>
  <Notes>58</Notes>
  <HiddenSlides>1</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1_Title Page</vt:lpstr>
      <vt:lpstr>Module 4 Determining Levels of Biological Function  </vt:lpstr>
      <vt:lpstr>The Goal of Soil Biology Management, Improve Habitat</vt:lpstr>
      <vt:lpstr>Comparing Different Methods of Grazing Plant cover, soil residue, plant diversity, roots, soil life, darker soil color, and reduced soil compaction.</vt:lpstr>
      <vt:lpstr>Adaptive Multi-paddock</vt:lpstr>
      <vt:lpstr>Functions of the soil food web (Plants are the primary producers)</vt:lpstr>
      <vt:lpstr>Why Should Land Managers Understand Soil Biology? </vt:lpstr>
      <vt:lpstr>WSOC</vt:lpstr>
      <vt:lpstr>NPP- Net primary production is the production less respiration of the plant</vt:lpstr>
      <vt:lpstr>Where one bale of hay was fed</vt:lpstr>
      <vt:lpstr>Where hay was fed</vt:lpstr>
      <vt:lpstr>Hay Feeding, strategic placement of carbon and nutrients</vt:lpstr>
      <vt:lpstr>Why Not Manage Soil Organism Habitat</vt:lpstr>
      <vt:lpstr>Energy and the food web   (Manage for carbohydrate storage and leaf area) </vt:lpstr>
      <vt:lpstr>N</vt:lpstr>
      <vt:lpstr>Nutrient Cycling </vt:lpstr>
      <vt:lpstr>Manure/Urine- cycling nutrients  85-57-190/cow/yr (.23-.15-.52/day) e.g. Nutrients needed (120-30-30)/ .23-.15-.52 x herd number = days to graze to fertilize 120 N needed/ 23 (0.23 N x100 cows) = 5 to 10 days/AC  Fertilize any crop with 100 cows, 11 days/AC =  256-156-572/ac  </vt:lpstr>
      <vt:lpstr>Rhizophagy Cycle</vt:lpstr>
      <vt:lpstr>.</vt:lpstr>
      <vt:lpstr>What Affects Soil Organism Habitat?</vt:lpstr>
      <vt:lpstr>What Affects Soil Organism Habitat? (continued)</vt:lpstr>
      <vt:lpstr>..</vt:lpstr>
      <vt:lpstr>Management Strategies to Improve  Soil Organism Habitat </vt:lpstr>
      <vt:lpstr>Biological: Biomass of organisms above ground in the pasture  and below ground within the pasture soil.  Organisms Standing crop biomass lbs/a</vt:lpstr>
      <vt:lpstr>Interaction of the Cow with Soil Ecology  Pasture Ecology: Managing Things That We Cannot See. Edward B. Rayburn, Extension Specialist Agriculture and Natural Resources September 2008 </vt:lpstr>
      <vt:lpstr>Interaction of the Cow with Soil Ecology (Continued) </vt:lpstr>
      <vt:lpstr>Interaction of the Cow with Soil Ecology (Continued)</vt:lpstr>
      <vt:lpstr>Soil Stability and Erosion</vt:lpstr>
      <vt:lpstr>Compaction by grazing animals and vehicles </vt:lpstr>
      <vt:lpstr>     Bale graze during heavy rain       One year later with reseeding and rest</vt:lpstr>
      <vt:lpstr>Pest Control</vt:lpstr>
      <vt:lpstr>Aldo Leopold quote and the Soil Life food web</vt:lpstr>
      <vt:lpstr>3</vt:lpstr>
      <vt:lpstr>The Underground Community </vt:lpstr>
      <vt:lpstr>The Underground Community (continued)</vt:lpstr>
      <vt:lpstr>Carbon That Counts, Christene Jones Comparing Optimizing photosynthetic activity for Thirty years on the left, and Conventional Management on the same site on the right</vt:lpstr>
      <vt:lpstr>Left horizon solubilized minerals via microbes energized by increased liquid carbon</vt:lpstr>
      <vt:lpstr>       Before bale grazing                                   After bale grazing</vt:lpstr>
      <vt:lpstr>4</vt:lpstr>
      <vt:lpstr>Assessing the Underground Community</vt:lpstr>
      <vt:lpstr>Assessing the Underground Community (cont)</vt:lpstr>
      <vt:lpstr>XERCES SOCIETY</vt:lpstr>
      <vt:lpstr>5</vt:lpstr>
      <vt:lpstr>Pastureland Assessment Tools</vt:lpstr>
      <vt:lpstr>Indicators influencing the functioning of soil and soil life: </vt:lpstr>
      <vt:lpstr>Plant Cover (Resource Concerns: Aggregate Instability, Organic Matter Depletion, Soil Organism Habitat Loss or Decline), (SSS, HF) </vt:lpstr>
      <vt:lpstr>Plant Residue  (Resource Concerns: Aggregate Instability, Organic Matter Depletion, Soil Organism Habitat Loss or Decline), (HF, BI) </vt:lpstr>
      <vt:lpstr>Plant Diversity (Resource Concerns: Aggregate Instability, Soil Organism Habitat Loss or Decline), (BI, LMQF)</vt:lpstr>
      <vt:lpstr>Soil Compaction Roots, Soil Color, Soil Life  (Resource Concerns: Compaction, Aggregate Instability, Soil Organism Habitat Loss or Decline) (SSS, HF, BI)  </vt:lpstr>
      <vt:lpstr>6</vt:lpstr>
      <vt:lpstr> Pasture Condition Score Sheet- (continued) What is the weak link?                   Indicators                       Good rating</vt:lpstr>
      <vt:lpstr>Determining Indicators of Pasture Health</vt:lpstr>
      <vt:lpstr>DIPH Pasture Assessments (Ecological Evaluation) The Pasture Condition Scoresheet is useful for a quick overall assessment of overall pasture health but does not provide a specific breakdown of the attributes associated with DIPH.</vt:lpstr>
      <vt:lpstr>Because a natural soil may not have abundant organic matter, or a pH level that is desirable for a particular crop, or may be relatively low in essential plant nutrients, does not imply that the soil is “bad” or “unhealthy.” It just means that that soil may not meet specific needs or agricultural objectives; but regardless, it is healthy from a soil quality or naturalized point of view.  The critical point regarding soil quality or health is that a reference condition is required for each soil type so that comparisons of existing plant and soil conditions can be made. Without a reference for each particular soil, soil quality or health determinations are not possible.</vt:lpstr>
      <vt:lpstr>‘</vt:lpstr>
      <vt:lpstr>/</vt:lpstr>
      <vt:lpstr>Soil-Biology-Plants-Livestock Feed the biology and the benefits are perpetual </vt:lpstr>
      <vt:lpstr>Livestock Management to Improve Soil Biological Habitat and Function</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Koch, Carl - FPAC-NRCS, WV</cp:lastModifiedBy>
  <cp:revision>3</cp:revision>
  <dcterms:created xsi:type="dcterms:W3CDTF">2024-08-30T20:03:42Z</dcterms:created>
  <dcterms:modified xsi:type="dcterms:W3CDTF">2026-03-20T19:44:46Z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189600.000000000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